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3" r:id="rId2"/>
    <p:sldId id="259" r:id="rId3"/>
    <p:sldId id="378" r:id="rId4"/>
    <p:sldId id="376" r:id="rId5"/>
    <p:sldId id="304" r:id="rId6"/>
    <p:sldId id="260" r:id="rId7"/>
    <p:sldId id="305" r:id="rId8"/>
    <p:sldId id="362" r:id="rId9"/>
    <p:sldId id="306" r:id="rId10"/>
    <p:sldId id="372" r:id="rId11"/>
    <p:sldId id="359" r:id="rId12"/>
    <p:sldId id="261" r:id="rId13"/>
    <p:sldId id="308" r:id="rId14"/>
    <p:sldId id="314" r:id="rId15"/>
    <p:sldId id="315" r:id="rId16"/>
    <p:sldId id="336" r:id="rId17"/>
    <p:sldId id="364" r:id="rId18"/>
    <p:sldId id="374" r:id="rId19"/>
    <p:sldId id="365" r:id="rId20"/>
    <p:sldId id="366" r:id="rId21"/>
    <p:sldId id="341" r:id="rId22"/>
    <p:sldId id="367" r:id="rId23"/>
    <p:sldId id="368" r:id="rId24"/>
    <p:sldId id="342" r:id="rId25"/>
    <p:sldId id="319" r:id="rId26"/>
    <p:sldId id="294" r:id="rId27"/>
    <p:sldId id="323" r:id="rId28"/>
    <p:sldId id="355" r:id="rId29"/>
    <p:sldId id="356" r:id="rId30"/>
    <p:sldId id="345" r:id="rId31"/>
    <p:sldId id="379" r:id="rId32"/>
    <p:sldId id="380" r:id="rId33"/>
    <p:sldId id="381" r:id="rId34"/>
    <p:sldId id="382" r:id="rId35"/>
    <p:sldId id="383" r:id="rId36"/>
    <p:sldId id="346" r:id="rId37"/>
    <p:sldId id="324" r:id="rId38"/>
    <p:sldId id="384" r:id="rId39"/>
    <p:sldId id="328"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3300"/>
    <a:srgbClr val="66FFFF"/>
    <a:srgbClr val="FF33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15" autoAdjust="0"/>
    <p:restoredTop sz="94607" autoAdjust="0"/>
  </p:normalViewPr>
  <p:slideViewPr>
    <p:cSldViewPr snapToObjects="1">
      <p:cViewPr varScale="1">
        <p:scale>
          <a:sx n="87" d="100"/>
          <a:sy n="87" d="100"/>
        </p:scale>
        <p:origin x="1590" y="66"/>
      </p:cViewPr>
      <p:guideLst>
        <p:guide orient="horz" pos="2160"/>
        <p:guide pos="2880"/>
      </p:guideLst>
    </p:cSldViewPr>
  </p:slideViewPr>
  <p:outlineViewPr>
    <p:cViewPr>
      <p:scale>
        <a:sx n="33" d="100"/>
        <a:sy n="33" d="100"/>
      </p:scale>
      <p:origin x="0" y="34692"/>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5" d="100"/>
          <a:sy n="65" d="100"/>
        </p:scale>
        <p:origin x="-2658" y="-102"/>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26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6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26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DFE8D58-0823-4404-8BEA-9DA45A4909B0}" type="slidenum">
              <a:rPr lang="en-US"/>
              <a:pPr>
                <a:defRPr/>
              </a:pPr>
              <a:t>‹#›</a:t>
            </a:fld>
            <a:endParaRPr lang="en-US"/>
          </a:p>
        </p:txBody>
      </p:sp>
    </p:spTree>
    <p:extLst>
      <p:ext uri="{BB962C8B-B14F-4D97-AF65-F5344CB8AC3E}">
        <p14:creationId xmlns:p14="http://schemas.microsoft.com/office/powerpoint/2010/main" val="33438365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C3E593F3-3474-4ED2-AEBC-60F212A2B66E}" type="slidenum">
              <a:rPr lang="en-US"/>
              <a:pPr>
                <a:defRPr/>
              </a:pPr>
              <a:t>‹#›</a:t>
            </a:fld>
            <a:endParaRPr lang="en-US"/>
          </a:p>
        </p:txBody>
      </p:sp>
    </p:spTree>
  </p:cSld>
  <p:clrMapOvr>
    <a:masterClrMapping/>
  </p:clrMapOvr>
  <p:transition>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ABC4D924-535F-4093-B2FF-5A6C54D342A4}" type="slidenum">
              <a:rPr lang="en-US"/>
              <a:pPr>
                <a:defRPr/>
              </a:pPr>
              <a:t>‹#›</a:t>
            </a:fld>
            <a:endParaRPr lang="en-US"/>
          </a:p>
        </p:txBody>
      </p:sp>
    </p:spTree>
  </p:cSld>
  <p:clrMapOvr>
    <a:masterClrMapping/>
  </p:clrMapOvr>
  <p:transition>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05BAA858-E4E2-4411-B867-A0A07C00246E}" type="slidenum">
              <a:rPr lang="en-US"/>
              <a:pPr>
                <a:defRPr/>
              </a:pPr>
              <a:t>‹#›</a:t>
            </a:fld>
            <a:endParaRPr lang="en-US"/>
          </a:p>
        </p:txBody>
      </p:sp>
    </p:spTree>
  </p:cSld>
  <p:clrMapOvr>
    <a:masterClrMapping/>
  </p:clrMapOvr>
  <p:transition>
    <p:cu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163D1AE8-8F76-4FCC-B832-C64E48F1BB1A}" type="slidenum">
              <a:rPr lang="en-US"/>
              <a:pPr>
                <a:defRPr/>
              </a:pPr>
              <a:t>‹#›</a:t>
            </a:fld>
            <a:endParaRPr lang="en-US"/>
          </a:p>
        </p:txBody>
      </p:sp>
    </p:spTree>
  </p:cSld>
  <p:clrMapOvr>
    <a:masterClrMapping/>
  </p:clrMapOvr>
  <p:transition>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85A87C75-62AD-421D-BE5C-587973121EC8}" type="slidenum">
              <a:rPr lang="en-US"/>
              <a:pPr>
                <a:defRPr/>
              </a:pPr>
              <a:t>‹#›</a:t>
            </a:fld>
            <a:endParaRPr lang="en-US"/>
          </a:p>
        </p:txBody>
      </p:sp>
    </p:spTree>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6" name="Rectangle 6"/>
          <p:cNvSpPr>
            <a:spLocks noGrp="1" noChangeArrowheads="1"/>
          </p:cNvSpPr>
          <p:nvPr>
            <p:ph type="sldNum" sz="quarter" idx="12"/>
          </p:nvPr>
        </p:nvSpPr>
        <p:spPr>
          <a:ln/>
        </p:spPr>
        <p:txBody>
          <a:bodyPr/>
          <a:lstStyle>
            <a:lvl1pPr>
              <a:defRPr/>
            </a:lvl1pPr>
          </a:lstStyle>
          <a:p>
            <a:pPr>
              <a:defRPr/>
            </a:pPr>
            <a:fld id="{2E1CEC12-F52A-48F5-A7D6-EDD0AD5328CB}" type="slidenum">
              <a:rPr lang="en-US"/>
              <a:pPr>
                <a:defRPr/>
              </a:pPr>
              <a:t>‹#›</a:t>
            </a:fld>
            <a:endParaRPr lang="en-US"/>
          </a:p>
        </p:txBody>
      </p:sp>
    </p:spTree>
  </p:cSld>
  <p:clrMapOvr>
    <a:masterClrMapping/>
  </p:clrMapOvr>
  <p:transition>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7" name="Rectangle 6"/>
          <p:cNvSpPr>
            <a:spLocks noGrp="1" noChangeArrowheads="1"/>
          </p:cNvSpPr>
          <p:nvPr>
            <p:ph type="sldNum" sz="quarter" idx="12"/>
          </p:nvPr>
        </p:nvSpPr>
        <p:spPr>
          <a:ln/>
        </p:spPr>
        <p:txBody>
          <a:bodyPr/>
          <a:lstStyle>
            <a:lvl1pPr>
              <a:defRPr/>
            </a:lvl1pPr>
          </a:lstStyle>
          <a:p>
            <a:pPr>
              <a:defRPr/>
            </a:pPr>
            <a:fld id="{35B09A30-4E16-4A80-AC3A-1C95A4857E7B}" type="slidenum">
              <a:rPr lang="en-US"/>
              <a:pPr>
                <a:defRPr/>
              </a:pPr>
              <a:t>‹#›</a:t>
            </a:fld>
            <a:endParaRPr lang="en-US"/>
          </a:p>
        </p:txBody>
      </p:sp>
    </p:spTree>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9" name="Rectangle 6"/>
          <p:cNvSpPr>
            <a:spLocks noGrp="1" noChangeArrowheads="1"/>
          </p:cNvSpPr>
          <p:nvPr>
            <p:ph type="sldNum" sz="quarter" idx="12"/>
          </p:nvPr>
        </p:nvSpPr>
        <p:spPr>
          <a:ln/>
        </p:spPr>
        <p:txBody>
          <a:bodyPr/>
          <a:lstStyle>
            <a:lvl1pPr>
              <a:defRPr/>
            </a:lvl1pPr>
          </a:lstStyle>
          <a:p>
            <a:pPr>
              <a:defRPr/>
            </a:pPr>
            <a:fld id="{4F3E6431-C8B5-4F17-B481-FCBD8097F033}" type="slidenum">
              <a:rPr lang="en-US"/>
              <a:pPr>
                <a:defRPr/>
              </a:pPr>
              <a:t>‹#›</a:t>
            </a:fld>
            <a:endParaRPr lang="en-US"/>
          </a:p>
        </p:txBody>
      </p:sp>
    </p:spTree>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5" name="Rectangle 6"/>
          <p:cNvSpPr>
            <a:spLocks noGrp="1" noChangeArrowheads="1"/>
          </p:cNvSpPr>
          <p:nvPr>
            <p:ph type="sldNum" sz="quarter" idx="12"/>
          </p:nvPr>
        </p:nvSpPr>
        <p:spPr>
          <a:ln/>
        </p:spPr>
        <p:txBody>
          <a:bodyPr/>
          <a:lstStyle>
            <a:lvl1pPr>
              <a:defRPr/>
            </a:lvl1pPr>
          </a:lstStyle>
          <a:p>
            <a:pPr>
              <a:defRPr/>
            </a:pPr>
            <a:fld id="{576AB93F-B2DE-444E-80AD-4B4164F407A5}" type="slidenum">
              <a:rPr lang="en-US"/>
              <a:pPr>
                <a:defRPr/>
              </a:pPr>
              <a:t>‹#›</a:t>
            </a:fld>
            <a:endParaRPr lang="en-US"/>
          </a:p>
        </p:txBody>
      </p:sp>
    </p:spTree>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4" name="Rectangle 6"/>
          <p:cNvSpPr>
            <a:spLocks noGrp="1" noChangeArrowheads="1"/>
          </p:cNvSpPr>
          <p:nvPr>
            <p:ph type="sldNum" sz="quarter" idx="12"/>
          </p:nvPr>
        </p:nvSpPr>
        <p:spPr>
          <a:ln/>
        </p:spPr>
        <p:txBody>
          <a:bodyPr/>
          <a:lstStyle>
            <a:lvl1pPr>
              <a:defRPr/>
            </a:lvl1pPr>
          </a:lstStyle>
          <a:p>
            <a:pPr>
              <a:defRPr/>
            </a:pPr>
            <a:fld id="{0F51981B-8E6D-491F-96F4-AF59962F742A}" type="slidenum">
              <a:rPr lang="en-US"/>
              <a:pPr>
                <a:defRPr/>
              </a:pPr>
              <a:t>‹#›</a:t>
            </a:fld>
            <a:endParaRPr lang="en-US"/>
          </a:p>
        </p:txBody>
      </p:sp>
    </p:spTree>
  </p:cSld>
  <p:clrMapOvr>
    <a:masterClrMapping/>
  </p:clrMapOvr>
  <p:transition>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7" name="Rectangle 6"/>
          <p:cNvSpPr>
            <a:spLocks noGrp="1" noChangeArrowheads="1"/>
          </p:cNvSpPr>
          <p:nvPr>
            <p:ph type="sldNum" sz="quarter" idx="12"/>
          </p:nvPr>
        </p:nvSpPr>
        <p:spPr>
          <a:ln/>
        </p:spPr>
        <p:txBody>
          <a:bodyPr/>
          <a:lstStyle>
            <a:lvl1pPr>
              <a:defRPr/>
            </a:lvl1pPr>
          </a:lstStyle>
          <a:p>
            <a:pPr>
              <a:defRPr/>
            </a:pPr>
            <a:fld id="{BA297512-0EFA-49BC-9D17-9686FA7B8317}" type="slidenum">
              <a:rPr lang="en-US"/>
              <a:pPr>
                <a:defRPr/>
              </a:pPr>
              <a:t>‹#›</a:t>
            </a:fld>
            <a:endParaRPr lang="en-US"/>
          </a:p>
        </p:txBody>
      </p:sp>
    </p:spTree>
  </p:cSld>
  <p:clrMapOvr>
    <a:masterClrMapping/>
  </p:clrMapOvr>
  <p:transition>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Abdou Lecture 4</a:t>
            </a:r>
          </a:p>
        </p:txBody>
      </p:sp>
      <p:sp>
        <p:nvSpPr>
          <p:cNvPr id="7" name="Rectangle 6"/>
          <p:cNvSpPr>
            <a:spLocks noGrp="1" noChangeArrowheads="1"/>
          </p:cNvSpPr>
          <p:nvPr>
            <p:ph type="sldNum" sz="quarter" idx="12"/>
          </p:nvPr>
        </p:nvSpPr>
        <p:spPr>
          <a:ln/>
        </p:spPr>
        <p:txBody>
          <a:bodyPr/>
          <a:lstStyle>
            <a:lvl1pPr>
              <a:defRPr/>
            </a:lvl1pPr>
          </a:lstStyle>
          <a:p>
            <a:pPr>
              <a:defRPr/>
            </a:pPr>
            <a:fld id="{78DC3E9E-570B-4D4E-AE31-9228B07CD224}" type="slidenum">
              <a:rPr lang="en-US"/>
              <a:pPr>
                <a:defRPr/>
              </a:pPr>
              <a:t>‹#›</a:t>
            </a:fld>
            <a:endParaRPr lang="en-US"/>
          </a:p>
        </p:txBody>
      </p:sp>
    </p:spTree>
  </p:cSld>
  <p:clrMapOvr>
    <a:masterClrMapping/>
  </p:clrMapOvr>
  <p:transition>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281488"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61963" y="6591300"/>
            <a:ext cx="2895600" cy="179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pPr>
              <a:defRPr/>
            </a:pPr>
            <a:r>
              <a:rPr lang="en-US"/>
              <a:t>Abdou Lecture 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E993E48-0F9B-46B9-A258-93AD02A38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ut/>
  </p:transition>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25.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4.bin"/><Relationship Id="rId14" Type="http://schemas.openxmlformats.org/officeDocument/2006/relationships/image" Target="../media/image26.wmf"/></Relationships>
</file>

<file path=ppt/slides/_rels/slide29.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12.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31.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8.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image" Target="../media/image33.png"/><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10.bin"/><Relationship Id="rId14" Type="http://schemas.openxmlformats.org/officeDocument/2006/relationships/image" Target="../media/image3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ndted.org/GeneralResources/MaterialProperties/ET/et_matlprop_index.htm" TargetMode="External"/><Relationship Id="rId2" Type="http://schemas.openxmlformats.org/officeDocument/2006/relationships/hyperlink" Target="http://en.wikipedia.org/wiki/Electrical_resistivity_and_conductivity"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7FE077AA-08AE-4D77-9A25-E6A2D9A073F2}" type="slidenum">
              <a:rPr lang="en-US" smtClean="0"/>
              <a:pPr/>
              <a:t>1</a:t>
            </a:fld>
            <a:endParaRPr lang="en-US" smtClean="0"/>
          </a:p>
        </p:txBody>
      </p:sp>
      <p:sp>
        <p:nvSpPr>
          <p:cNvPr id="4099" name="Rectangle 2"/>
          <p:cNvSpPr>
            <a:spLocks noGrp="1" noChangeArrowheads="1"/>
          </p:cNvSpPr>
          <p:nvPr>
            <p:ph type="ctrTitle"/>
          </p:nvPr>
        </p:nvSpPr>
        <p:spPr>
          <a:xfrm>
            <a:off x="304800" y="647700"/>
            <a:ext cx="8534400" cy="3413125"/>
          </a:xfrm>
        </p:spPr>
        <p:txBody>
          <a:bodyPr/>
          <a:lstStyle/>
          <a:p>
            <a:r>
              <a:rPr lang="en-US" sz="2000" b="1" smtClean="0"/>
              <a:t>On Magnetohydrodynamic(MHD) boundary layer flow of </a:t>
            </a:r>
            <a:br>
              <a:rPr lang="en-US" sz="2000" b="1" smtClean="0"/>
            </a:br>
            <a:r>
              <a:rPr lang="en-US" sz="2000" b="1" smtClean="0"/>
              <a:t>nanofluids past a porous flat plate</a:t>
            </a:r>
            <a:r>
              <a:rPr lang="en-US" sz="2000" smtClean="0"/>
              <a:t/>
            </a:r>
            <a:br>
              <a:rPr lang="en-US" sz="2000" smtClean="0"/>
            </a:br>
            <a:r>
              <a:rPr lang="en-US" sz="1600" b="1" smtClean="0"/>
              <a:t/>
            </a:r>
            <a:br>
              <a:rPr lang="en-US" sz="1600" b="1" smtClean="0"/>
            </a:br>
            <a:r>
              <a:rPr lang="en-US" sz="1600" smtClean="0"/>
              <a:t/>
            </a:r>
            <a:br>
              <a:rPr lang="en-US" sz="1600" smtClean="0"/>
            </a:br>
            <a:endParaRPr lang="en-US" sz="1600" smtClean="0"/>
          </a:p>
        </p:txBody>
      </p:sp>
      <p:sp>
        <p:nvSpPr>
          <p:cNvPr id="4100" name="Text Box 4"/>
          <p:cNvSpPr txBox="1">
            <a:spLocks noChangeArrowheads="1"/>
          </p:cNvSpPr>
          <p:nvPr/>
        </p:nvSpPr>
        <p:spPr bwMode="auto">
          <a:xfrm>
            <a:off x="685800" y="2836863"/>
            <a:ext cx="8153400" cy="1616075"/>
          </a:xfrm>
          <a:prstGeom prst="rect">
            <a:avLst/>
          </a:prstGeom>
          <a:noFill/>
          <a:ln w="9525">
            <a:noFill/>
            <a:miter lim="800000"/>
            <a:headEnd/>
            <a:tailEnd/>
          </a:ln>
        </p:spPr>
        <p:txBody>
          <a:bodyPr>
            <a:spAutoFit/>
          </a:bodyPr>
          <a:lstStyle/>
          <a:p>
            <a:pPr algn="ctr"/>
            <a:r>
              <a:rPr lang="en-US" b="1"/>
              <a:t>By</a:t>
            </a:r>
          </a:p>
          <a:p>
            <a:pPr algn="ctr">
              <a:lnSpc>
                <a:spcPct val="150000"/>
              </a:lnSpc>
            </a:pPr>
            <a:r>
              <a:rPr lang="en-US" b="1"/>
              <a:t>Winifred Mutuku-Njane </a:t>
            </a:r>
          </a:p>
          <a:p>
            <a:pPr algn="ctr">
              <a:lnSpc>
                <a:spcPct val="150000"/>
              </a:lnSpc>
            </a:pPr>
            <a:r>
              <a:rPr lang="en-US" b="1"/>
              <a:t>(Email: winnieronnie1@yahoo.com)</a:t>
            </a:r>
            <a:endParaRPr lang="en-US" b="1" i="1"/>
          </a:p>
          <a:p>
            <a:pPr algn="ctr">
              <a:lnSpc>
                <a:spcPct val="150000"/>
              </a:lnSpc>
            </a:pPr>
            <a:r>
              <a:rPr lang="en-US"/>
              <a:t>July 2012</a:t>
            </a:r>
          </a:p>
        </p:txBody>
      </p:sp>
      <p:pic>
        <p:nvPicPr>
          <p:cNvPr id="4101" name="Picture 7"/>
          <p:cNvPicPr>
            <a:picLocks noChangeAspect="1" noChangeArrowheads="1"/>
          </p:cNvPicPr>
          <p:nvPr/>
        </p:nvPicPr>
        <p:blipFill>
          <a:blip r:embed="rId3"/>
          <a:srcRect/>
          <a:stretch>
            <a:fillRect/>
          </a:stretch>
        </p:blipFill>
        <p:spPr bwMode="auto">
          <a:xfrm>
            <a:off x="533400" y="168275"/>
            <a:ext cx="3009900" cy="1106488"/>
          </a:xfrm>
          <a:prstGeom prst="rect">
            <a:avLst/>
          </a:prstGeom>
          <a:noFill/>
          <a:ln w="9525">
            <a:noFill/>
            <a:miter lim="800000"/>
            <a:headEnd/>
            <a:tailEnd/>
          </a:ln>
        </p:spPr>
      </p:pic>
      <p:sp>
        <p:nvSpPr>
          <p:cNvPr id="4102" name="Text Box 4"/>
          <p:cNvSpPr txBox="1">
            <a:spLocks noChangeArrowheads="1"/>
          </p:cNvSpPr>
          <p:nvPr/>
        </p:nvSpPr>
        <p:spPr bwMode="auto">
          <a:xfrm>
            <a:off x="685800" y="4800600"/>
            <a:ext cx="7772400" cy="1246188"/>
          </a:xfrm>
          <a:prstGeom prst="rect">
            <a:avLst/>
          </a:prstGeom>
          <a:noFill/>
          <a:ln w="9525">
            <a:noFill/>
            <a:miter lim="800000"/>
            <a:headEnd/>
            <a:tailEnd/>
          </a:ln>
        </p:spPr>
        <p:txBody>
          <a:bodyPr>
            <a:spAutoFit/>
          </a:bodyPr>
          <a:lstStyle/>
          <a:p>
            <a:pPr algn="ctr"/>
            <a:endParaRPr lang="en-US" b="1"/>
          </a:p>
          <a:p>
            <a:pPr algn="ctr">
              <a:lnSpc>
                <a:spcPct val="150000"/>
              </a:lnSpc>
            </a:pPr>
            <a:endParaRPr lang="en-US"/>
          </a:p>
          <a:p>
            <a:pPr algn="ctr">
              <a:spcBef>
                <a:spcPct val="50000"/>
              </a:spcBef>
            </a:pPr>
            <a:r>
              <a:rPr lang="en-US" sz="2000" b="1"/>
              <a:t>Co-Author: Prof O.D. Makinde</a:t>
            </a:r>
          </a:p>
        </p:txBody>
      </p:sp>
    </p:spTree>
  </p:cSld>
  <p:clrMapOvr>
    <a:overrideClrMapping bg1="lt1" tx1="dk1" bg2="lt2" tx2="dk2" accent1="accent1" accent2="accent2" accent3="accent3" accent4="accent4" accent5="accent5" accent6="accent6" hlink="hlink" folHlink="folHlink"/>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830262"/>
          </a:xfrm>
        </p:spPr>
        <p:txBody>
          <a:bodyPr/>
          <a:lstStyle/>
          <a:p>
            <a:r>
              <a:rPr lang="en-US" smtClean="0"/>
              <a:t>Base Fluids and Nanoparticle</a:t>
            </a:r>
          </a:p>
        </p:txBody>
      </p:sp>
      <p:sp>
        <p:nvSpPr>
          <p:cNvPr id="13315" name="Slide Number Placeholder 5"/>
          <p:cNvSpPr>
            <a:spLocks noGrp="1"/>
          </p:cNvSpPr>
          <p:nvPr>
            <p:ph type="sldNum" sz="quarter" idx="12"/>
          </p:nvPr>
        </p:nvSpPr>
        <p:spPr>
          <a:noFill/>
        </p:spPr>
        <p:txBody>
          <a:bodyPr/>
          <a:lstStyle/>
          <a:p>
            <a:fld id="{F7301EF8-71BE-4233-A24F-71C21CB916DD}" type="slidenum">
              <a:rPr lang="en-US" smtClean="0"/>
              <a:pPr/>
              <a:t>10</a:t>
            </a:fld>
            <a:endParaRPr lang="en-US" smtClean="0"/>
          </a:p>
        </p:txBody>
      </p:sp>
      <p:grpSp>
        <p:nvGrpSpPr>
          <p:cNvPr id="13316" name="Group 11"/>
          <p:cNvGrpSpPr>
            <a:grpSpLocks/>
          </p:cNvGrpSpPr>
          <p:nvPr/>
        </p:nvGrpSpPr>
        <p:grpSpPr bwMode="auto">
          <a:xfrm>
            <a:off x="457200" y="1104900"/>
            <a:ext cx="8016875" cy="82550"/>
            <a:chOff x="422" y="898"/>
            <a:chExt cx="5050" cy="52"/>
          </a:xfrm>
        </p:grpSpPr>
        <p:sp>
          <p:nvSpPr>
            <p:cNvPr id="13321"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3322"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3323"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13317" name="Picture 10"/>
          <p:cNvPicPr>
            <a:picLocks noChangeAspect="1" noChangeArrowheads="1"/>
          </p:cNvPicPr>
          <p:nvPr/>
        </p:nvPicPr>
        <p:blipFill>
          <a:blip r:embed="rId2"/>
          <a:srcRect l="39066" t="37462" r="40134" b="36339"/>
          <a:stretch>
            <a:fillRect/>
          </a:stretch>
        </p:blipFill>
        <p:spPr bwMode="auto">
          <a:xfrm>
            <a:off x="4281488" y="1905000"/>
            <a:ext cx="4862512" cy="3200400"/>
          </a:xfrm>
          <a:prstGeom prst="rect">
            <a:avLst/>
          </a:prstGeom>
          <a:noFill/>
          <a:ln w="9525">
            <a:noFill/>
            <a:miter lim="800000"/>
            <a:headEnd/>
            <a:tailEnd/>
          </a:ln>
        </p:spPr>
      </p:pic>
      <p:sp>
        <p:nvSpPr>
          <p:cNvPr id="13318" name="Content Placeholder 2"/>
          <p:cNvSpPr>
            <a:spLocks noGrp="1"/>
          </p:cNvSpPr>
          <p:nvPr>
            <p:ph sz="half" idx="1"/>
          </p:nvPr>
        </p:nvSpPr>
        <p:spPr>
          <a:xfrm>
            <a:off x="266700" y="4019550"/>
            <a:ext cx="4648200" cy="2476500"/>
          </a:xfrm>
        </p:spPr>
        <p:txBody>
          <a:bodyPr/>
          <a:lstStyle/>
          <a:p>
            <a:pPr>
              <a:buFontTx/>
              <a:buNone/>
            </a:pPr>
            <a:r>
              <a:rPr lang="en-US" sz="1800" smtClean="0">
                <a:solidFill>
                  <a:srgbClr val="003399"/>
                </a:solidFill>
              </a:rPr>
              <a:t>Nanoparticle Materials Include</a:t>
            </a:r>
            <a:r>
              <a:rPr lang="en-US" sz="1800" smtClean="0"/>
              <a:t>:</a:t>
            </a:r>
          </a:p>
          <a:p>
            <a:pPr>
              <a:buFont typeface="Wingdings" pitchFamily="2" charset="2"/>
              <a:buChar char="Ø"/>
            </a:pPr>
            <a:r>
              <a:rPr lang="en-US" sz="1800" smtClean="0"/>
              <a:t>Oxide ceramics (Al</a:t>
            </a:r>
            <a:r>
              <a:rPr lang="en-US" sz="1800" baseline="-25000" smtClean="0"/>
              <a:t>2</a:t>
            </a:r>
            <a:r>
              <a:rPr lang="en-US" sz="1800" smtClean="0"/>
              <a:t>O</a:t>
            </a:r>
            <a:r>
              <a:rPr lang="en-US" sz="1800" baseline="-25000" smtClean="0"/>
              <a:t>3</a:t>
            </a:r>
            <a:r>
              <a:rPr lang="en-US" sz="1800" smtClean="0"/>
              <a:t>,CuO,TiO</a:t>
            </a:r>
            <a:r>
              <a:rPr lang="en-US" sz="1800" baseline="-25000" smtClean="0"/>
              <a:t>2</a:t>
            </a:r>
            <a:r>
              <a:rPr lang="en-US" sz="1800" smtClean="0"/>
              <a:t>)</a:t>
            </a:r>
          </a:p>
          <a:p>
            <a:pPr>
              <a:buFont typeface="Wingdings" pitchFamily="2" charset="2"/>
              <a:buChar char="Ø"/>
            </a:pPr>
            <a:r>
              <a:rPr lang="en-US" sz="1800" smtClean="0"/>
              <a:t>Metal carbides (SiC)</a:t>
            </a:r>
          </a:p>
          <a:p>
            <a:pPr>
              <a:buFont typeface="Wingdings" pitchFamily="2" charset="2"/>
              <a:buChar char="Ø"/>
            </a:pPr>
            <a:r>
              <a:rPr lang="en-US" sz="1800" smtClean="0"/>
              <a:t>Nitrides (AlN, SiN)</a:t>
            </a:r>
          </a:p>
          <a:p>
            <a:pPr>
              <a:buFont typeface="Wingdings" pitchFamily="2" charset="2"/>
              <a:buChar char="Ø"/>
            </a:pPr>
            <a:r>
              <a:rPr lang="en-US" sz="1800" smtClean="0"/>
              <a:t>Metals (Al, Cu, Ag, Au, Fe)</a:t>
            </a:r>
          </a:p>
          <a:p>
            <a:pPr>
              <a:buFont typeface="Wingdings" pitchFamily="2" charset="2"/>
              <a:buChar char="Ø"/>
            </a:pPr>
            <a:r>
              <a:rPr lang="en-US" sz="1800" smtClean="0"/>
              <a:t>Nonmetals (graphite, carbon nanotubes)</a:t>
            </a:r>
          </a:p>
          <a:p>
            <a:pPr>
              <a:buFont typeface="Wingdings" pitchFamily="2" charset="2"/>
              <a:buChar char="Ø"/>
            </a:pPr>
            <a:r>
              <a:rPr lang="en-US" sz="1800" smtClean="0"/>
              <a:t>Layered (Al+ Al</a:t>
            </a:r>
            <a:r>
              <a:rPr lang="en-US" sz="1800" baseline="-25000" smtClean="0"/>
              <a:t>2</a:t>
            </a:r>
            <a:r>
              <a:rPr lang="en-US" sz="1800" smtClean="0"/>
              <a:t>O</a:t>
            </a:r>
            <a:r>
              <a:rPr lang="en-US" sz="1800" baseline="-25000" smtClean="0"/>
              <a:t>3</a:t>
            </a:r>
            <a:r>
              <a:rPr lang="en-US" sz="1800" smtClean="0"/>
              <a:t>, Cu+C)</a:t>
            </a:r>
          </a:p>
          <a:p>
            <a:pPr>
              <a:buFontTx/>
              <a:buNone/>
            </a:pPr>
            <a:endParaRPr lang="en-US" sz="1800" smtClean="0"/>
          </a:p>
          <a:p>
            <a:endParaRPr lang="en-US" smtClean="0"/>
          </a:p>
        </p:txBody>
      </p:sp>
      <p:sp>
        <p:nvSpPr>
          <p:cNvPr id="13319" name="Content Placeholder 3"/>
          <p:cNvSpPr>
            <a:spLocks noGrp="1"/>
          </p:cNvSpPr>
          <p:nvPr>
            <p:ph sz="half" idx="2"/>
          </p:nvPr>
        </p:nvSpPr>
        <p:spPr>
          <a:xfrm>
            <a:off x="457200" y="1333500"/>
            <a:ext cx="3352800" cy="2781300"/>
          </a:xfrm>
        </p:spPr>
        <p:txBody>
          <a:bodyPr/>
          <a:lstStyle/>
          <a:p>
            <a:pPr>
              <a:buFontTx/>
              <a:buNone/>
            </a:pPr>
            <a:r>
              <a:rPr lang="en-US" sz="1800" smtClean="0">
                <a:solidFill>
                  <a:srgbClr val="003399"/>
                </a:solidFill>
              </a:rPr>
              <a:t>Base Fluids include:</a:t>
            </a:r>
          </a:p>
          <a:p>
            <a:pPr>
              <a:buFont typeface="Wingdings" pitchFamily="2" charset="2"/>
              <a:buChar char="Ø"/>
            </a:pPr>
            <a:r>
              <a:rPr lang="en-US" sz="1800" smtClean="0"/>
              <a:t>Water</a:t>
            </a:r>
          </a:p>
          <a:p>
            <a:pPr>
              <a:buFont typeface="Wingdings" pitchFamily="2" charset="2"/>
              <a:buChar char="Ø"/>
            </a:pPr>
            <a:r>
              <a:rPr lang="en-US" sz="1800" smtClean="0"/>
              <a:t>Ethylene or tri-ethylene glycols &amp; other coolants.</a:t>
            </a:r>
          </a:p>
          <a:p>
            <a:pPr>
              <a:buFont typeface="Wingdings" pitchFamily="2" charset="2"/>
              <a:buChar char="Ø"/>
            </a:pPr>
            <a:r>
              <a:rPr lang="en-US" sz="1800" smtClean="0"/>
              <a:t>Oil &amp; other lubricants</a:t>
            </a:r>
          </a:p>
          <a:p>
            <a:pPr>
              <a:buFont typeface="Wingdings" pitchFamily="2" charset="2"/>
              <a:buChar char="Ø"/>
            </a:pPr>
            <a:r>
              <a:rPr lang="en-US" sz="1800" smtClean="0"/>
              <a:t>Polymer solutions</a:t>
            </a:r>
          </a:p>
          <a:p>
            <a:pPr>
              <a:buFont typeface="Wingdings" pitchFamily="2" charset="2"/>
              <a:buChar char="Ø"/>
            </a:pPr>
            <a:r>
              <a:rPr lang="en-US" sz="1800" smtClean="0"/>
              <a:t>Bio-fluids </a:t>
            </a:r>
          </a:p>
          <a:p>
            <a:pPr>
              <a:buFont typeface="Wingdings" pitchFamily="2" charset="2"/>
              <a:buChar char="Ø"/>
            </a:pPr>
            <a:r>
              <a:rPr lang="en-US" sz="1800" smtClean="0"/>
              <a:t>Other common fluids</a:t>
            </a:r>
          </a:p>
        </p:txBody>
      </p:sp>
      <p:sp>
        <p:nvSpPr>
          <p:cNvPr id="11" name="Rectangle 3"/>
          <p:cNvSpPr txBox="1">
            <a:spLocks noChangeArrowheads="1"/>
          </p:cNvSpPr>
          <p:nvPr/>
        </p:nvSpPr>
        <p:spPr bwMode="auto">
          <a:xfrm>
            <a:off x="4648200" y="5105400"/>
            <a:ext cx="4457700" cy="381000"/>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Figure6</a:t>
            </a:r>
            <a:r>
              <a:rPr lang="en-US" sz="1600" kern="0" dirty="0">
                <a:latin typeface="Times New Roman" pitchFamily="18" charset="0"/>
                <a:cs typeface="Times New Roman" pitchFamily="18" charset="0"/>
              </a:rPr>
              <a:t>: Thermal Conductivity of materials </a:t>
            </a: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Nanofluids synthesis</a:t>
            </a:r>
          </a:p>
        </p:txBody>
      </p:sp>
      <p:sp>
        <p:nvSpPr>
          <p:cNvPr id="14339" name="Slide Number Placeholder 5"/>
          <p:cNvSpPr>
            <a:spLocks noGrp="1"/>
          </p:cNvSpPr>
          <p:nvPr>
            <p:ph type="sldNum" sz="quarter" idx="12"/>
          </p:nvPr>
        </p:nvSpPr>
        <p:spPr>
          <a:noFill/>
        </p:spPr>
        <p:txBody>
          <a:bodyPr/>
          <a:lstStyle/>
          <a:p>
            <a:fld id="{25B55674-831A-44CC-99B3-6603A35820E7}" type="slidenum">
              <a:rPr lang="en-US" smtClean="0"/>
              <a:pPr/>
              <a:t>11</a:t>
            </a:fld>
            <a:endParaRPr lang="en-US" smtClean="0"/>
          </a:p>
        </p:txBody>
      </p:sp>
      <p:pic>
        <p:nvPicPr>
          <p:cNvPr id="14340" name="Picture 4"/>
          <p:cNvPicPr>
            <a:picLocks noChangeAspect="1" noChangeArrowheads="1"/>
          </p:cNvPicPr>
          <p:nvPr/>
        </p:nvPicPr>
        <p:blipFill>
          <a:blip r:embed="rId2"/>
          <a:srcRect l="12981" t="33904" r="38141" b="13104"/>
          <a:stretch>
            <a:fillRect/>
          </a:stretch>
        </p:blipFill>
        <p:spPr bwMode="auto">
          <a:xfrm>
            <a:off x="952500" y="1417638"/>
            <a:ext cx="6972300" cy="4640262"/>
          </a:xfrm>
          <a:prstGeom prst="rect">
            <a:avLst/>
          </a:prstGeom>
          <a:noFill/>
          <a:ln w="9525">
            <a:noFill/>
            <a:miter lim="800000"/>
            <a:headEnd/>
            <a:tailEnd/>
          </a:ln>
        </p:spPr>
      </p:pic>
      <p:grpSp>
        <p:nvGrpSpPr>
          <p:cNvPr id="14341" name="Group 11"/>
          <p:cNvGrpSpPr>
            <a:grpSpLocks/>
          </p:cNvGrpSpPr>
          <p:nvPr/>
        </p:nvGrpSpPr>
        <p:grpSpPr bwMode="auto">
          <a:xfrm>
            <a:off x="457200" y="1136650"/>
            <a:ext cx="8016875" cy="82550"/>
            <a:chOff x="422" y="898"/>
            <a:chExt cx="5050" cy="52"/>
          </a:xfrm>
        </p:grpSpPr>
        <p:sp>
          <p:nvSpPr>
            <p:cNvPr id="14342"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4343"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4344"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a:spLocks noGrp="1"/>
          </p:cNvSpPr>
          <p:nvPr>
            <p:ph type="sldNum" sz="quarter" idx="12"/>
          </p:nvPr>
        </p:nvSpPr>
        <p:spPr>
          <a:noFill/>
        </p:spPr>
        <p:txBody>
          <a:bodyPr/>
          <a:lstStyle/>
          <a:p>
            <a:fld id="{BA28CA3F-3785-4F61-848B-27768DB545F1}" type="slidenum">
              <a:rPr lang="en-US" smtClean="0"/>
              <a:pPr/>
              <a:t>12</a:t>
            </a:fld>
            <a:endParaRPr lang="en-US" smtClean="0"/>
          </a:p>
        </p:txBody>
      </p:sp>
      <p:sp>
        <p:nvSpPr>
          <p:cNvPr id="15363" name="Rectangle 2"/>
          <p:cNvSpPr>
            <a:spLocks noGrp="1" noChangeArrowheads="1"/>
          </p:cNvSpPr>
          <p:nvPr>
            <p:ph type="title"/>
          </p:nvPr>
        </p:nvSpPr>
        <p:spPr>
          <a:xfrm>
            <a:off x="457200" y="274638"/>
            <a:ext cx="8229600" cy="754062"/>
          </a:xfrm>
        </p:spPr>
        <p:txBody>
          <a:bodyPr/>
          <a:lstStyle/>
          <a:p>
            <a:pPr eaLnBrk="1" hangingPunct="1"/>
            <a:r>
              <a:rPr lang="en-US" b="1" smtClean="0">
                <a:solidFill>
                  <a:srgbClr val="003399"/>
                </a:solidFill>
              </a:rPr>
              <a:t>MHD applications</a:t>
            </a:r>
          </a:p>
        </p:txBody>
      </p:sp>
      <p:sp>
        <p:nvSpPr>
          <p:cNvPr id="15364" name="Rectangle 4"/>
          <p:cNvSpPr>
            <a:spLocks noGrp="1" noChangeArrowheads="1"/>
          </p:cNvSpPr>
          <p:nvPr>
            <p:ph type="body" sz="half" idx="1"/>
          </p:nvPr>
        </p:nvSpPr>
        <p:spPr>
          <a:xfrm>
            <a:off x="457200" y="1247775"/>
            <a:ext cx="7924800" cy="5165725"/>
          </a:xfrm>
        </p:spPr>
        <p:txBody>
          <a:bodyPr/>
          <a:lstStyle/>
          <a:p>
            <a:pPr eaLnBrk="1" hangingPunct="1">
              <a:lnSpc>
                <a:spcPct val="80000"/>
              </a:lnSpc>
              <a:buFontTx/>
              <a:buNone/>
            </a:pPr>
            <a:r>
              <a:rPr lang="en-US" sz="1600" smtClean="0"/>
              <a:t>Many natural phenomena and engineering problems are susceptible to MHD analysis.</a:t>
            </a:r>
            <a:endParaRPr lang="en-US" altLang="ja-JP" sz="1600" b="1" smtClean="0">
              <a:solidFill>
                <a:srgbClr val="CC3300"/>
              </a:solidFill>
              <a:ea typeface="ＭＳ Ｐゴシック" pitchFamily="34" charset="-128"/>
            </a:endParaRPr>
          </a:p>
          <a:p>
            <a:pPr eaLnBrk="1" hangingPunct="1">
              <a:lnSpc>
                <a:spcPct val="80000"/>
              </a:lnSpc>
              <a:buFont typeface="Wingdings" pitchFamily="2" charset="2"/>
              <a:buChar char="Ø"/>
            </a:pPr>
            <a:r>
              <a:rPr lang="en-US" altLang="ja-JP" sz="1600" b="1" smtClean="0">
                <a:ea typeface="ＭＳ Ｐゴシック" pitchFamily="34" charset="-128"/>
              </a:rPr>
              <a:t>Astrophysics </a:t>
            </a:r>
            <a:r>
              <a:rPr lang="en-US" altLang="ja-JP" sz="1600" smtClean="0">
                <a:ea typeface="ＭＳ Ｐゴシック" pitchFamily="34" charset="-128"/>
              </a:rPr>
              <a:t>(planetary magnetic field)</a:t>
            </a:r>
          </a:p>
          <a:p>
            <a:pPr eaLnBrk="1" hangingPunct="1">
              <a:lnSpc>
                <a:spcPct val="80000"/>
              </a:lnSpc>
              <a:buFont typeface="Wingdings" pitchFamily="2" charset="2"/>
              <a:buChar char="Ø"/>
            </a:pPr>
            <a:r>
              <a:rPr lang="en-US" altLang="ja-JP" sz="1600" b="1" smtClean="0">
                <a:ea typeface="ＭＳ Ｐゴシック" pitchFamily="34" charset="-128"/>
              </a:rPr>
              <a:t>Geophysics</a:t>
            </a:r>
            <a:r>
              <a:rPr lang="en-US" altLang="ja-JP" sz="1600" smtClean="0">
                <a:ea typeface="ＭＳ Ｐゴシック" pitchFamily="34" charset="-128"/>
              </a:rPr>
              <a:t> (stars, galaxies)</a:t>
            </a:r>
          </a:p>
          <a:p>
            <a:pPr eaLnBrk="1" hangingPunct="1">
              <a:lnSpc>
                <a:spcPct val="80000"/>
              </a:lnSpc>
              <a:buFont typeface="Wingdings" pitchFamily="2" charset="2"/>
              <a:buChar char="Ø"/>
            </a:pPr>
            <a:r>
              <a:rPr lang="en-US" altLang="ja-JP" sz="1600" b="1" smtClean="0">
                <a:ea typeface="ＭＳ Ｐゴシック" pitchFamily="34" charset="-128"/>
              </a:rPr>
              <a:t>MHD pumps </a:t>
            </a:r>
            <a:r>
              <a:rPr lang="en-US" altLang="ja-JP" sz="1600" smtClean="0">
                <a:ea typeface="ＭＳ Ｐゴシック" pitchFamily="34" charset="-128"/>
              </a:rPr>
              <a:t>(1907)</a:t>
            </a:r>
          </a:p>
          <a:p>
            <a:pPr eaLnBrk="1" hangingPunct="1">
              <a:lnSpc>
                <a:spcPct val="80000"/>
              </a:lnSpc>
              <a:buFont typeface="Wingdings" pitchFamily="2" charset="2"/>
              <a:buChar char="Ø"/>
            </a:pPr>
            <a:r>
              <a:rPr lang="en-US" altLang="ja-JP" sz="1600" b="1" smtClean="0">
                <a:ea typeface="ＭＳ Ｐゴシック" pitchFamily="34" charset="-128"/>
              </a:rPr>
              <a:t>MHD generators </a:t>
            </a:r>
            <a:r>
              <a:rPr lang="en-US" altLang="ja-JP" sz="1600" smtClean="0">
                <a:ea typeface="ＭＳ Ｐゴシック" pitchFamily="34" charset="-128"/>
              </a:rPr>
              <a:t>(1923)</a:t>
            </a:r>
          </a:p>
          <a:p>
            <a:pPr eaLnBrk="1" hangingPunct="1">
              <a:lnSpc>
                <a:spcPct val="80000"/>
              </a:lnSpc>
              <a:buFont typeface="Wingdings" pitchFamily="2" charset="2"/>
              <a:buChar char="Ø"/>
            </a:pPr>
            <a:r>
              <a:rPr lang="en-US" altLang="ja-JP" sz="1600" b="1" smtClean="0">
                <a:ea typeface="ＭＳ Ｐゴシック" pitchFamily="34" charset="-128"/>
              </a:rPr>
              <a:t>MHD flow meters </a:t>
            </a:r>
            <a:r>
              <a:rPr lang="en-US" altLang="ja-JP" sz="1600" smtClean="0">
                <a:ea typeface="ＭＳ Ｐゴシック" pitchFamily="34" charset="-128"/>
              </a:rPr>
              <a:t>(1935)</a:t>
            </a:r>
          </a:p>
          <a:p>
            <a:pPr eaLnBrk="1" hangingPunct="1">
              <a:lnSpc>
                <a:spcPct val="80000"/>
              </a:lnSpc>
              <a:buFont typeface="Wingdings" pitchFamily="2" charset="2"/>
              <a:buChar char="Ø"/>
            </a:pPr>
            <a:r>
              <a:rPr lang="en-US" altLang="ja-JP" sz="1600" b="1" smtClean="0">
                <a:ea typeface="ＭＳ Ｐゴシック" pitchFamily="34" charset="-128"/>
              </a:rPr>
              <a:t>Metallurgy </a:t>
            </a:r>
            <a:r>
              <a:rPr lang="en-US" altLang="ja-JP" sz="1600" smtClean="0">
                <a:ea typeface="ＭＳ Ｐゴシック" pitchFamily="34" charset="-128"/>
              </a:rPr>
              <a:t>(induction furnace and casting of Al and Fe)</a:t>
            </a:r>
          </a:p>
          <a:p>
            <a:pPr eaLnBrk="1" hangingPunct="1">
              <a:lnSpc>
                <a:spcPct val="80000"/>
              </a:lnSpc>
              <a:buFont typeface="Wingdings" pitchFamily="2" charset="2"/>
              <a:buChar char="Ø"/>
            </a:pPr>
            <a:r>
              <a:rPr lang="en-US" altLang="ja-JP" sz="1600" b="1" smtClean="0">
                <a:ea typeface="ＭＳ Ｐゴシック" pitchFamily="34" charset="-128"/>
              </a:rPr>
              <a:t>Dispersion (granulation) of metals</a:t>
            </a:r>
          </a:p>
          <a:p>
            <a:pPr eaLnBrk="1" hangingPunct="1">
              <a:lnSpc>
                <a:spcPct val="80000"/>
              </a:lnSpc>
              <a:buFont typeface="Wingdings" pitchFamily="2" charset="2"/>
              <a:buChar char="Ø"/>
            </a:pPr>
            <a:r>
              <a:rPr lang="en-US" altLang="ja-JP" sz="1600" b="1" smtClean="0">
                <a:ea typeface="ＭＳ Ｐゴシック" pitchFamily="34" charset="-128"/>
              </a:rPr>
              <a:t>Ship &amp; space propulsion</a:t>
            </a:r>
          </a:p>
          <a:p>
            <a:pPr eaLnBrk="1" hangingPunct="1">
              <a:lnSpc>
                <a:spcPct val="80000"/>
              </a:lnSpc>
              <a:buFont typeface="Wingdings" pitchFamily="2" charset="2"/>
              <a:buChar char="Ø"/>
            </a:pPr>
            <a:r>
              <a:rPr lang="en-US" altLang="ja-JP" sz="1600" b="1" smtClean="0">
                <a:ea typeface="ＭＳ Ｐゴシック" pitchFamily="34" charset="-128"/>
              </a:rPr>
              <a:t>Crystal growth</a:t>
            </a:r>
          </a:p>
          <a:p>
            <a:pPr eaLnBrk="1" hangingPunct="1">
              <a:lnSpc>
                <a:spcPct val="80000"/>
              </a:lnSpc>
              <a:buFont typeface="Wingdings" pitchFamily="2" charset="2"/>
              <a:buChar char="Ø"/>
            </a:pPr>
            <a:r>
              <a:rPr lang="en-US" altLang="ja-JP" sz="1600" b="1" smtClean="0">
                <a:ea typeface="ＭＳ Ｐゴシック" pitchFamily="34" charset="-128"/>
              </a:rPr>
              <a:t>MHD flow control </a:t>
            </a:r>
            <a:r>
              <a:rPr lang="en-US" altLang="ja-JP" sz="1600" smtClean="0">
                <a:ea typeface="ＭＳ Ｐゴシック" pitchFamily="34" charset="-128"/>
              </a:rPr>
              <a:t>(reduction of turbulent drag)</a:t>
            </a:r>
          </a:p>
          <a:p>
            <a:pPr eaLnBrk="1" hangingPunct="1">
              <a:lnSpc>
                <a:spcPct val="80000"/>
              </a:lnSpc>
              <a:buFont typeface="Wingdings" pitchFamily="2" charset="2"/>
              <a:buChar char="Ø"/>
            </a:pPr>
            <a:r>
              <a:rPr lang="en-US" altLang="ja-JP" sz="1600" b="1" smtClean="0">
                <a:ea typeface="ＭＳ Ｐゴシック" pitchFamily="34" charset="-128"/>
              </a:rPr>
              <a:t>Magnetic filtration and separation</a:t>
            </a:r>
          </a:p>
          <a:p>
            <a:pPr eaLnBrk="1" hangingPunct="1">
              <a:lnSpc>
                <a:spcPct val="80000"/>
              </a:lnSpc>
              <a:buFont typeface="Wingdings" pitchFamily="2" charset="2"/>
              <a:buChar char="Ø"/>
            </a:pPr>
            <a:r>
              <a:rPr lang="en-US" altLang="ja-JP" sz="1600" b="1" smtClean="0">
                <a:ea typeface="ＭＳ Ｐゴシック" pitchFamily="34" charset="-128"/>
              </a:rPr>
              <a:t>Jet printers</a:t>
            </a:r>
          </a:p>
          <a:p>
            <a:pPr eaLnBrk="1" hangingPunct="1">
              <a:lnSpc>
                <a:spcPct val="80000"/>
              </a:lnSpc>
              <a:buFont typeface="Wingdings" pitchFamily="2" charset="2"/>
              <a:buChar char="Ø"/>
            </a:pPr>
            <a:r>
              <a:rPr lang="en-US" altLang="ja-JP" sz="1600" b="1" smtClean="0">
                <a:ea typeface="ＭＳ Ｐゴシック" pitchFamily="34" charset="-128"/>
              </a:rPr>
              <a:t>Nuclear Fusion Reactors and </a:t>
            </a:r>
            <a:r>
              <a:rPr lang="en-US" sz="1600" b="1" smtClean="0">
                <a:ea typeface="ＭＳ Ｐゴシック" pitchFamily="34" charset="-128"/>
              </a:rPr>
              <a:t>Plasma Confinement</a:t>
            </a:r>
            <a:r>
              <a:rPr lang="en-US" altLang="ja-JP" sz="1600" smtClean="0">
                <a:ea typeface="ＭＳ Ｐゴシック" pitchFamily="34" charset="-128"/>
              </a:rPr>
              <a:t>(blanket, divertor, limiter, FW)</a:t>
            </a:r>
          </a:p>
          <a:p>
            <a:pPr eaLnBrk="1" hangingPunct="1">
              <a:lnSpc>
                <a:spcPct val="80000"/>
              </a:lnSpc>
              <a:buFont typeface="Wingdings" pitchFamily="2" charset="2"/>
              <a:buChar char="Ø"/>
            </a:pPr>
            <a:r>
              <a:rPr lang="en-US" sz="1600" b="1" smtClean="0">
                <a:ea typeface="ＭＳ Ｐゴシック" pitchFamily="34" charset="-128"/>
              </a:rPr>
              <a:t>Magnet Drug Targeting</a:t>
            </a:r>
            <a:endParaRPr lang="en-US" sz="1600" b="1" smtClean="0"/>
          </a:p>
        </p:txBody>
      </p:sp>
      <p:sp>
        <p:nvSpPr>
          <p:cNvPr id="15365" name="Text Box 7"/>
          <p:cNvSpPr txBox="1">
            <a:spLocks noChangeArrowheads="1"/>
          </p:cNvSpPr>
          <p:nvPr/>
        </p:nvSpPr>
        <p:spPr bwMode="auto">
          <a:xfrm>
            <a:off x="4784725" y="4837113"/>
            <a:ext cx="3749675" cy="366712"/>
          </a:xfrm>
          <a:prstGeom prst="rect">
            <a:avLst/>
          </a:prstGeom>
          <a:noFill/>
          <a:ln w="9525">
            <a:noFill/>
            <a:miter lim="800000"/>
            <a:headEnd/>
            <a:tailEnd/>
          </a:ln>
        </p:spPr>
        <p:txBody>
          <a:bodyPr>
            <a:spAutoFit/>
          </a:bodyPr>
          <a:lstStyle/>
          <a:p>
            <a:endParaRPr lang="en-US"/>
          </a:p>
        </p:txBody>
      </p:sp>
      <p:grpSp>
        <p:nvGrpSpPr>
          <p:cNvPr id="15366" name="Group 10"/>
          <p:cNvGrpSpPr>
            <a:grpSpLocks/>
          </p:cNvGrpSpPr>
          <p:nvPr/>
        </p:nvGrpSpPr>
        <p:grpSpPr bwMode="auto">
          <a:xfrm>
            <a:off x="715963" y="1028700"/>
            <a:ext cx="8016875" cy="82550"/>
            <a:chOff x="422" y="898"/>
            <a:chExt cx="5050" cy="52"/>
          </a:xfrm>
        </p:grpSpPr>
        <p:sp>
          <p:nvSpPr>
            <p:cNvPr id="15367" name="Line 11"/>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5368" name="Line 12"/>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5369" name="Line 13"/>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6"/>
          <p:cNvSpPr>
            <a:spLocks noGrp="1"/>
          </p:cNvSpPr>
          <p:nvPr>
            <p:ph type="sldNum" sz="quarter" idx="12"/>
          </p:nvPr>
        </p:nvSpPr>
        <p:spPr>
          <a:noFill/>
        </p:spPr>
        <p:txBody>
          <a:bodyPr/>
          <a:lstStyle/>
          <a:p>
            <a:fld id="{8D8F9D9F-C6A2-4049-AFE2-F1075A6E0394}" type="slidenum">
              <a:rPr lang="en-US" smtClean="0"/>
              <a:pPr/>
              <a:t>13</a:t>
            </a:fld>
            <a:endParaRPr lang="en-US" smtClean="0"/>
          </a:p>
        </p:txBody>
      </p:sp>
      <p:sp>
        <p:nvSpPr>
          <p:cNvPr id="16387" name="Rectangle 4"/>
          <p:cNvSpPr>
            <a:spLocks noGrp="1" noChangeArrowheads="1"/>
          </p:cNvSpPr>
          <p:nvPr>
            <p:ph type="title"/>
          </p:nvPr>
        </p:nvSpPr>
        <p:spPr>
          <a:xfrm>
            <a:off x="457200" y="0"/>
            <a:ext cx="8229600" cy="677863"/>
          </a:xfrm>
        </p:spPr>
        <p:txBody>
          <a:bodyPr/>
          <a:lstStyle/>
          <a:p>
            <a:pPr eaLnBrk="1" hangingPunct="1"/>
            <a:r>
              <a:rPr lang="en-US" b="1" smtClean="0">
                <a:solidFill>
                  <a:srgbClr val="003399"/>
                </a:solidFill>
              </a:rPr>
              <a:t>MHD Pump</a:t>
            </a:r>
          </a:p>
        </p:txBody>
      </p:sp>
      <p:sp>
        <p:nvSpPr>
          <p:cNvPr id="16388" name="Rectangle 5"/>
          <p:cNvSpPr>
            <a:spLocks noGrp="1" noChangeArrowheads="1"/>
          </p:cNvSpPr>
          <p:nvPr>
            <p:ph type="body" sz="half" idx="1"/>
          </p:nvPr>
        </p:nvSpPr>
        <p:spPr>
          <a:xfrm>
            <a:off x="152400" y="760413"/>
            <a:ext cx="6049963" cy="4916487"/>
          </a:xfrm>
        </p:spPr>
        <p:txBody>
          <a:bodyPr/>
          <a:lstStyle/>
          <a:p>
            <a:pPr>
              <a:buFont typeface="Wingdings" pitchFamily="2" charset="2"/>
              <a:buChar char="Ø"/>
            </a:pPr>
            <a:r>
              <a:rPr lang="en-US" sz="1800" smtClean="0">
                <a:latin typeface="Times New Roman" pitchFamily="18" charset="0"/>
                <a:cs typeface="Times New Roman" pitchFamily="18" charset="0"/>
              </a:rPr>
              <a:t>The first MHD pump was built in 1907 .</a:t>
            </a:r>
          </a:p>
          <a:p>
            <a:pPr>
              <a:buFont typeface="Wingdings" pitchFamily="2" charset="2"/>
              <a:buChar char="Ø"/>
            </a:pPr>
            <a:r>
              <a:rPr lang="en-US" sz="1800" smtClean="0">
                <a:latin typeface="Times New Roman" pitchFamily="18" charset="0"/>
                <a:cs typeface="Times New Roman" pitchFamily="18" charset="0"/>
              </a:rPr>
              <a:t>The pump consists of mutually perpendicular magnetic and electric fields arranged normally to the axis of a duct. The duct is filled with a conducting liquid. As current flows, the resulting Lorentz force provides the necessary pumping action. </a:t>
            </a:r>
          </a:p>
          <a:p>
            <a:pPr>
              <a:buFont typeface="Wingdings" pitchFamily="2" charset="2"/>
              <a:buChar char="Ø"/>
            </a:pPr>
            <a:r>
              <a:rPr lang="en-US" sz="1800" smtClean="0">
                <a:latin typeface="Times New Roman" pitchFamily="18" charset="0"/>
                <a:cs typeface="Times New Roman" pitchFamily="18" charset="0"/>
              </a:rPr>
              <a:t>Micropumps are required in chemical, medical, and biological applications such as microsyringes for diabetics since they are able to handle small and precise volumes</a:t>
            </a:r>
          </a:p>
          <a:p>
            <a:pPr>
              <a:buFont typeface="Wingdings" pitchFamily="2" charset="2"/>
              <a:buChar char="Ø"/>
            </a:pPr>
            <a:r>
              <a:rPr lang="en-US" sz="1800" smtClean="0">
                <a:latin typeface="Times New Roman" pitchFamily="18" charset="0"/>
                <a:cs typeface="Times New Roman" pitchFamily="18" charset="0"/>
              </a:rPr>
              <a:t>Its effective for producing a continuous, nonpulsating flow in a complex microchannel design.</a:t>
            </a:r>
          </a:p>
          <a:p>
            <a:pPr>
              <a:buFont typeface="Wingdings" pitchFamily="2" charset="2"/>
              <a:buChar char="Ø"/>
            </a:pPr>
            <a:r>
              <a:rPr lang="en-US" sz="1800" smtClean="0">
                <a:latin typeface="Times New Roman" pitchFamily="18" charset="0"/>
                <a:cs typeface="Times New Roman" pitchFamily="18" charset="0"/>
              </a:rPr>
              <a:t>It has several advantages, such as simple fabrication process, and bidirectional pumping ability (direction of the applied current)</a:t>
            </a:r>
          </a:p>
          <a:p>
            <a:pPr eaLnBrk="1" hangingPunct="1">
              <a:lnSpc>
                <a:spcPct val="80000"/>
              </a:lnSpc>
              <a:buFontTx/>
              <a:buNone/>
            </a:pPr>
            <a:r>
              <a:rPr lang="en-US" sz="1800" smtClean="0">
                <a:solidFill>
                  <a:srgbClr val="CC3300"/>
                </a:solidFill>
              </a:rPr>
              <a:t/>
            </a:r>
            <a:br>
              <a:rPr lang="en-US" sz="1800" smtClean="0">
                <a:solidFill>
                  <a:srgbClr val="CC3300"/>
                </a:solidFill>
              </a:rPr>
            </a:br>
            <a:endParaRPr lang="en-US" sz="1800" smtClean="0">
              <a:solidFill>
                <a:srgbClr val="CC3300"/>
              </a:solidFill>
            </a:endParaRPr>
          </a:p>
          <a:p>
            <a:pPr eaLnBrk="1" hangingPunct="1">
              <a:lnSpc>
                <a:spcPct val="80000"/>
              </a:lnSpc>
            </a:pPr>
            <a:endParaRPr lang="en-US" sz="1800" smtClean="0"/>
          </a:p>
        </p:txBody>
      </p:sp>
      <p:grpSp>
        <p:nvGrpSpPr>
          <p:cNvPr id="16389" name="Group 9"/>
          <p:cNvGrpSpPr>
            <a:grpSpLocks/>
          </p:cNvGrpSpPr>
          <p:nvPr/>
        </p:nvGrpSpPr>
        <p:grpSpPr bwMode="auto">
          <a:xfrm>
            <a:off x="669925" y="677863"/>
            <a:ext cx="8016875" cy="82550"/>
            <a:chOff x="422" y="898"/>
            <a:chExt cx="5050" cy="52"/>
          </a:xfrm>
        </p:grpSpPr>
        <p:sp>
          <p:nvSpPr>
            <p:cNvPr id="16392"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6393"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6394"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16390" name="Picture 13"/>
          <p:cNvPicPr>
            <a:picLocks noChangeAspect="1" noChangeArrowheads="1"/>
          </p:cNvPicPr>
          <p:nvPr/>
        </p:nvPicPr>
        <p:blipFill>
          <a:blip r:embed="rId2"/>
          <a:srcRect l="46906" t="45355" r="25311" b="28156"/>
          <a:stretch>
            <a:fillRect/>
          </a:stretch>
        </p:blipFill>
        <p:spPr bwMode="auto">
          <a:xfrm>
            <a:off x="5943600" y="2095500"/>
            <a:ext cx="2743200" cy="1828800"/>
          </a:xfrm>
          <a:prstGeom prst="rect">
            <a:avLst/>
          </a:prstGeom>
          <a:noFill/>
          <a:ln w="9525">
            <a:noFill/>
            <a:miter lim="800000"/>
            <a:headEnd/>
            <a:tailEnd/>
          </a:ln>
        </p:spPr>
      </p:pic>
      <p:sp>
        <p:nvSpPr>
          <p:cNvPr id="12" name="Rectangle 3"/>
          <p:cNvSpPr txBox="1">
            <a:spLocks noChangeArrowheads="1"/>
          </p:cNvSpPr>
          <p:nvPr/>
        </p:nvSpPr>
        <p:spPr bwMode="auto">
          <a:xfrm>
            <a:off x="6202363" y="3924300"/>
            <a:ext cx="2484437" cy="381000"/>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Figure11</a:t>
            </a:r>
            <a:r>
              <a:rPr lang="en-US" sz="1600" kern="0" dirty="0">
                <a:latin typeface="Times New Roman" pitchFamily="18" charset="0"/>
                <a:cs typeface="Times New Roman" pitchFamily="18" charset="0"/>
              </a:rPr>
              <a:t>: MHD Pump</a:t>
            </a: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7C5B3509-8E11-4F22-B3A6-AD6259A29319}" type="slidenum">
              <a:rPr lang="en-US" smtClean="0"/>
              <a:pPr/>
              <a:t>14</a:t>
            </a:fld>
            <a:endParaRPr lang="en-US" smtClean="0"/>
          </a:p>
        </p:txBody>
      </p:sp>
      <p:sp>
        <p:nvSpPr>
          <p:cNvPr id="17411" name="Rectangle 4"/>
          <p:cNvSpPr>
            <a:spLocks noGrp="1" noChangeArrowheads="1"/>
          </p:cNvSpPr>
          <p:nvPr>
            <p:ph type="title"/>
          </p:nvPr>
        </p:nvSpPr>
        <p:spPr>
          <a:xfrm>
            <a:off x="457200" y="0"/>
            <a:ext cx="8229600" cy="677863"/>
          </a:xfrm>
        </p:spPr>
        <p:txBody>
          <a:bodyPr/>
          <a:lstStyle/>
          <a:p>
            <a:pPr eaLnBrk="1" hangingPunct="1"/>
            <a:r>
              <a:rPr lang="en-US" b="1" smtClean="0">
                <a:solidFill>
                  <a:srgbClr val="003399"/>
                </a:solidFill>
              </a:rPr>
              <a:t>MHD Flow Meter</a:t>
            </a:r>
          </a:p>
        </p:txBody>
      </p:sp>
      <p:sp>
        <p:nvSpPr>
          <p:cNvPr id="17412" name="Rectangle 5"/>
          <p:cNvSpPr>
            <a:spLocks noGrp="1" noChangeArrowheads="1"/>
          </p:cNvSpPr>
          <p:nvPr>
            <p:ph type="body" sz="half" idx="1"/>
          </p:nvPr>
        </p:nvSpPr>
        <p:spPr>
          <a:xfrm>
            <a:off x="152400" y="1257300"/>
            <a:ext cx="8763000" cy="4648200"/>
          </a:xfrm>
        </p:spPr>
        <p:txBody>
          <a:bodyPr/>
          <a:lstStyle/>
          <a:p>
            <a:pPr>
              <a:buFont typeface="Wingdings" pitchFamily="2" charset="2"/>
              <a:buChar char="Ø"/>
            </a:pPr>
            <a:r>
              <a:rPr lang="en-US" sz="1800" smtClean="0">
                <a:latin typeface="Times New Roman" pitchFamily="18" charset="0"/>
                <a:cs typeface="Times New Roman" pitchFamily="18" charset="0"/>
              </a:rPr>
              <a:t>The basic idea is that a conducting fluid flowing through a magnetic field produces an EMF. By measuring an EMF, a flow rate can be determined</a:t>
            </a:r>
          </a:p>
          <a:p>
            <a:pPr>
              <a:buFont typeface="Wingdings" pitchFamily="2" charset="2"/>
              <a:buChar char="Ø"/>
            </a:pPr>
            <a:r>
              <a:rPr lang="en-US" sz="1800" smtClean="0">
                <a:latin typeface="Times New Roman" pitchFamily="18" charset="0"/>
                <a:cs typeface="Times New Roman" pitchFamily="18" charset="0"/>
              </a:rPr>
              <a:t>It is an electromagnetic flow measurement method that is based on exposing a flow to a magnetic field and measuring the force acting on the magnetic field generating system.</a:t>
            </a:r>
          </a:p>
          <a:p>
            <a:pPr>
              <a:buFont typeface="Wingdings" pitchFamily="2" charset="2"/>
              <a:buChar char="Ø"/>
            </a:pPr>
            <a:r>
              <a:rPr lang="en-US" sz="1800" smtClean="0">
                <a:latin typeface="Times New Roman" pitchFamily="18" charset="0"/>
                <a:cs typeface="Times New Roman" pitchFamily="18" charset="0"/>
              </a:rPr>
              <a:t>It started in 1832 when Michael Faraday attempted to determine the velocity of the Thames river.  </a:t>
            </a:r>
          </a:p>
          <a:p>
            <a:pPr>
              <a:buFont typeface="Wingdings" pitchFamily="2" charset="2"/>
              <a:buChar char="Ø"/>
            </a:pPr>
            <a:r>
              <a:rPr lang="en-US" sz="1800" smtClean="0">
                <a:latin typeface="Times New Roman" pitchFamily="18" charset="0"/>
                <a:cs typeface="Times New Roman" pitchFamily="18" charset="0"/>
              </a:rPr>
              <a:t>The initial Flow meters required electrodes to be inserted into the fluid for flow measurement, thus were limited to applications at low temperatures, eg, beverages, chemicals and wastewater.m </a:t>
            </a:r>
          </a:p>
          <a:p>
            <a:pPr>
              <a:buFont typeface="Wingdings" pitchFamily="2" charset="2"/>
              <a:buChar char="Ø"/>
            </a:pPr>
            <a:r>
              <a:rPr lang="en-US" sz="1800" smtClean="0">
                <a:latin typeface="Times New Roman" pitchFamily="18" charset="0"/>
                <a:cs typeface="Times New Roman" pitchFamily="18" charset="0"/>
              </a:rPr>
              <a:t>Current flow meters do not require a direct contact with the fluid,  velocity is determined from measurements of flow-induced deformations of the applied field</a:t>
            </a:r>
            <a:r>
              <a:rPr lang="en-US" sz="1800" smtClean="0"/>
              <a:t>. </a:t>
            </a:r>
            <a:endParaRPr lang="en-US" sz="1800"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MHD has been used to create a flowmeter for blood, to monitor fluctuations in the rate of blood flows in arteries.</a:t>
            </a:r>
          </a:p>
          <a:p>
            <a:pPr>
              <a:buFontTx/>
              <a:buNone/>
            </a:pPr>
            <a:endParaRPr lang="en-US" sz="1800" smtClean="0">
              <a:latin typeface="Times New Roman" pitchFamily="18" charset="0"/>
              <a:cs typeface="Times New Roman" pitchFamily="18" charset="0"/>
            </a:endParaRPr>
          </a:p>
          <a:p>
            <a:pPr>
              <a:buFontTx/>
              <a:buNone/>
            </a:pPr>
            <a:endParaRPr lang="en-US" sz="1800" smtClean="0">
              <a:solidFill>
                <a:srgbClr val="CC3300"/>
              </a:solidFill>
            </a:endParaRPr>
          </a:p>
        </p:txBody>
      </p:sp>
      <p:grpSp>
        <p:nvGrpSpPr>
          <p:cNvPr id="17413" name="Group 9"/>
          <p:cNvGrpSpPr>
            <a:grpSpLocks/>
          </p:cNvGrpSpPr>
          <p:nvPr/>
        </p:nvGrpSpPr>
        <p:grpSpPr bwMode="auto">
          <a:xfrm>
            <a:off x="669925" y="677863"/>
            <a:ext cx="8016875" cy="82550"/>
            <a:chOff x="422" y="898"/>
            <a:chExt cx="5050" cy="52"/>
          </a:xfrm>
        </p:grpSpPr>
        <p:sp>
          <p:nvSpPr>
            <p:cNvPr id="17414"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7415"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7416"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2"/>
          </p:nvPr>
        </p:nvSpPr>
        <p:spPr>
          <a:noFill/>
        </p:spPr>
        <p:txBody>
          <a:bodyPr/>
          <a:lstStyle/>
          <a:p>
            <a:fld id="{B95A309A-DD1B-4D8C-BEDB-7879B006FBC3}" type="slidenum">
              <a:rPr lang="en-US" smtClean="0"/>
              <a:pPr/>
              <a:t>15</a:t>
            </a:fld>
            <a:endParaRPr lang="en-US" smtClean="0"/>
          </a:p>
        </p:txBody>
      </p:sp>
      <p:sp>
        <p:nvSpPr>
          <p:cNvPr id="18435" name="Rectangle 4"/>
          <p:cNvSpPr>
            <a:spLocks noGrp="1" noChangeArrowheads="1"/>
          </p:cNvSpPr>
          <p:nvPr>
            <p:ph type="title"/>
          </p:nvPr>
        </p:nvSpPr>
        <p:spPr>
          <a:xfrm>
            <a:off x="457200" y="0"/>
            <a:ext cx="8229600" cy="677863"/>
          </a:xfrm>
        </p:spPr>
        <p:txBody>
          <a:bodyPr/>
          <a:lstStyle/>
          <a:p>
            <a:pPr eaLnBrk="1" hangingPunct="1"/>
            <a:r>
              <a:rPr lang="en-US" b="1" smtClean="0">
                <a:solidFill>
                  <a:srgbClr val="003399"/>
                </a:solidFill>
              </a:rPr>
              <a:t>MHD Blood Flow Meter</a:t>
            </a:r>
          </a:p>
        </p:txBody>
      </p:sp>
      <p:sp>
        <p:nvSpPr>
          <p:cNvPr id="18436" name="Rectangle 5"/>
          <p:cNvSpPr>
            <a:spLocks noGrp="1" noChangeArrowheads="1"/>
          </p:cNvSpPr>
          <p:nvPr>
            <p:ph type="body" sz="half" idx="1"/>
          </p:nvPr>
        </p:nvSpPr>
        <p:spPr>
          <a:xfrm>
            <a:off x="152400" y="952500"/>
            <a:ext cx="3848100" cy="5657850"/>
          </a:xfrm>
        </p:spPr>
        <p:txBody>
          <a:bodyPr/>
          <a:lstStyle/>
          <a:p>
            <a:pPr>
              <a:buFont typeface="Wingdings" pitchFamily="2" charset="2"/>
              <a:buChar char="Ø"/>
            </a:pPr>
            <a:r>
              <a:rPr lang="en-US" sz="1800" smtClean="0">
                <a:latin typeface="Times New Roman" pitchFamily="18" charset="0"/>
                <a:cs typeface="Times New Roman" pitchFamily="18" charset="0"/>
              </a:rPr>
              <a:t>The use of flow meters to study blood flows was initiated by Kolin(1936).</a:t>
            </a:r>
          </a:p>
          <a:p>
            <a:pPr>
              <a:buFont typeface="Wingdings" pitchFamily="2" charset="2"/>
              <a:buChar char="Ø"/>
            </a:pPr>
            <a:r>
              <a:rPr lang="en-US" sz="1800" smtClean="0">
                <a:latin typeface="Times New Roman" pitchFamily="18" charset="0"/>
                <a:cs typeface="Times New Roman" pitchFamily="18" charset="0"/>
              </a:rPr>
              <a:t>Two electrodes are attached along the length of a vessel, and an electromagnetic field is applied perpendicular to the flow. </a:t>
            </a:r>
          </a:p>
          <a:p>
            <a:pPr>
              <a:buFont typeface="Wingdings" pitchFamily="2" charset="2"/>
              <a:buChar char="Ø"/>
            </a:pPr>
            <a:r>
              <a:rPr lang="en-US" sz="1800" smtClean="0">
                <a:latin typeface="Times New Roman" pitchFamily="18" charset="0"/>
                <a:cs typeface="Times New Roman" pitchFamily="18" charset="0"/>
              </a:rPr>
              <a:t>The emf between the two electrodes can be measured and gives a continuous result proportional to the flow velocity.</a:t>
            </a:r>
          </a:p>
          <a:p>
            <a:pPr>
              <a:buFont typeface="Wingdings" pitchFamily="2" charset="2"/>
              <a:buChar char="Ø"/>
            </a:pPr>
            <a:r>
              <a:rPr lang="en-US" sz="1800" smtClean="0">
                <a:latin typeface="Times New Roman" pitchFamily="18" charset="0"/>
                <a:cs typeface="Times New Roman" pitchFamily="18" charset="0"/>
              </a:rPr>
              <a:t>The blood flowmeter is used during vascular surgery to measure the quantity of blood passing through a vessel or graft, before during or after surgery. </a:t>
            </a:r>
          </a:p>
          <a:p>
            <a:pPr>
              <a:buFont typeface="Wingdings" pitchFamily="2" charset="2"/>
              <a:buChar char="Ø"/>
            </a:pPr>
            <a:endParaRPr lang="en-US" sz="1800" smtClean="0">
              <a:solidFill>
                <a:srgbClr val="CC3300"/>
              </a:solidFill>
            </a:endParaRPr>
          </a:p>
        </p:txBody>
      </p:sp>
      <p:grpSp>
        <p:nvGrpSpPr>
          <p:cNvPr id="18437" name="Group 9"/>
          <p:cNvGrpSpPr>
            <a:grpSpLocks/>
          </p:cNvGrpSpPr>
          <p:nvPr/>
        </p:nvGrpSpPr>
        <p:grpSpPr bwMode="auto">
          <a:xfrm>
            <a:off x="669925" y="677863"/>
            <a:ext cx="8016875" cy="82550"/>
            <a:chOff x="422" y="898"/>
            <a:chExt cx="5050" cy="52"/>
          </a:xfrm>
        </p:grpSpPr>
        <p:sp>
          <p:nvSpPr>
            <p:cNvPr id="18441"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8442"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8443"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18438" name="Picture 8"/>
          <p:cNvPicPr>
            <a:picLocks noChangeAspect="1" noChangeArrowheads="1"/>
          </p:cNvPicPr>
          <p:nvPr/>
        </p:nvPicPr>
        <p:blipFill>
          <a:blip r:embed="rId2"/>
          <a:srcRect l="29431" t="25208" r="40938" b="35620"/>
          <a:stretch>
            <a:fillRect/>
          </a:stretch>
        </p:blipFill>
        <p:spPr bwMode="auto">
          <a:xfrm>
            <a:off x="4267200" y="3082925"/>
            <a:ext cx="3962400" cy="2962275"/>
          </a:xfrm>
          <a:prstGeom prst="rect">
            <a:avLst/>
          </a:prstGeom>
          <a:noFill/>
          <a:ln w="9525">
            <a:noFill/>
            <a:miter lim="800000"/>
            <a:headEnd/>
            <a:tailEnd/>
          </a:ln>
        </p:spPr>
      </p:pic>
      <p:pic>
        <p:nvPicPr>
          <p:cNvPr id="18439" name="Picture 9"/>
          <p:cNvPicPr>
            <a:picLocks noChangeAspect="1" noChangeArrowheads="1"/>
          </p:cNvPicPr>
          <p:nvPr/>
        </p:nvPicPr>
        <p:blipFill>
          <a:blip r:embed="rId3"/>
          <a:srcRect l="7874" t="43060" r="58549" b="23477"/>
          <a:stretch>
            <a:fillRect/>
          </a:stretch>
        </p:blipFill>
        <p:spPr bwMode="auto">
          <a:xfrm>
            <a:off x="4267200" y="760413"/>
            <a:ext cx="3581400" cy="2322512"/>
          </a:xfrm>
          <a:prstGeom prst="rect">
            <a:avLst/>
          </a:prstGeom>
          <a:noFill/>
          <a:ln w="9525">
            <a:noFill/>
            <a:miter lim="800000"/>
            <a:headEnd/>
            <a:tailEnd/>
          </a:ln>
        </p:spPr>
      </p:pic>
      <p:sp>
        <p:nvSpPr>
          <p:cNvPr id="11" name="Rectangle 4"/>
          <p:cNvSpPr txBox="1">
            <a:spLocks noChangeArrowheads="1"/>
          </p:cNvSpPr>
          <p:nvPr/>
        </p:nvSpPr>
        <p:spPr bwMode="auto">
          <a:xfrm>
            <a:off x="4648200" y="6076950"/>
            <a:ext cx="3581400" cy="334963"/>
          </a:xfrm>
          <a:prstGeom prst="rect">
            <a:avLst/>
          </a:prstGeom>
          <a:noFill/>
          <a:ln w="9525">
            <a:noFill/>
            <a:miter lim="800000"/>
            <a:headEnd/>
            <a:tailEnd/>
          </a:ln>
        </p:spPr>
        <p:txBody>
          <a:bodyPr anchor="ctr"/>
          <a:lstStyle/>
          <a:p>
            <a:pPr algn="ctr">
              <a:defRPr/>
            </a:pPr>
            <a:r>
              <a:rPr lang="en-US" sz="1400" b="1" kern="0" dirty="0">
                <a:latin typeface="Times New Roman" pitchFamily="18" charset="0"/>
                <a:ea typeface="+mj-ea"/>
                <a:cs typeface="Times New Roman" pitchFamily="18" charset="0"/>
              </a:rPr>
              <a:t>Figure 12: </a:t>
            </a:r>
            <a:r>
              <a:rPr lang="en-US" sz="1400" kern="0" dirty="0">
                <a:latin typeface="Times New Roman" pitchFamily="18" charset="0"/>
                <a:ea typeface="+mj-ea"/>
                <a:cs typeface="Times New Roman" pitchFamily="18" charset="0"/>
              </a:rPr>
              <a:t>Blood Flow Meter</a:t>
            </a: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757237"/>
          </a:xfrm>
        </p:spPr>
        <p:txBody>
          <a:bodyPr/>
          <a:lstStyle/>
          <a:p>
            <a:r>
              <a:rPr lang="en-US" smtClean="0"/>
              <a:t>Nanofluids Applications</a:t>
            </a:r>
          </a:p>
        </p:txBody>
      </p:sp>
      <p:sp>
        <p:nvSpPr>
          <p:cNvPr id="19459" name="Content Placeholder 2"/>
          <p:cNvSpPr>
            <a:spLocks noGrp="1"/>
          </p:cNvSpPr>
          <p:nvPr>
            <p:ph sz="half" idx="1"/>
          </p:nvPr>
        </p:nvSpPr>
        <p:spPr>
          <a:xfrm>
            <a:off x="457200" y="1219200"/>
            <a:ext cx="8229600" cy="5372100"/>
          </a:xfrm>
        </p:spPr>
        <p:txBody>
          <a:bodyPr/>
          <a:lstStyle/>
          <a:p>
            <a:pPr>
              <a:buFont typeface="Wingdings" pitchFamily="2" charset="2"/>
              <a:buChar char="Ø"/>
            </a:pPr>
            <a:r>
              <a:rPr lang="en-US" sz="1800" smtClean="0">
                <a:latin typeface="Times New Roman" pitchFamily="18" charset="0"/>
                <a:cs typeface="Times New Roman" pitchFamily="18" charset="0"/>
              </a:rPr>
              <a:t>Nanofluids potential applications to improve heat transfer and energy efficient in several areas including automobile, micro electronics, nuclear, space and power generation </a:t>
            </a:r>
            <a:r>
              <a:rPr lang="en-US" sz="1800" smtClean="0">
                <a:solidFill>
                  <a:srgbClr val="003399"/>
                </a:solidFill>
                <a:latin typeface="Times New Roman" pitchFamily="18" charset="0"/>
                <a:cs typeface="Times New Roman" pitchFamily="18" charset="0"/>
              </a:rPr>
              <a:t>(Raja et al 2010)</a:t>
            </a:r>
            <a:r>
              <a:rPr lang="en-US" sz="1800" smtClean="0">
                <a:latin typeface="Times New Roman" pitchFamily="18" charset="0"/>
                <a:cs typeface="Times New Roman" pitchFamily="18" charset="0"/>
              </a:rPr>
              <a:t>.</a:t>
            </a:r>
            <a:endParaRPr lang="en-US" sz="1800" b="1" smtClean="0">
              <a:latin typeface="Times New Roman" pitchFamily="18" charset="0"/>
              <a:cs typeface="Times New Roman" pitchFamily="18" charset="0"/>
            </a:endParaRPr>
          </a:p>
          <a:p>
            <a:pPr>
              <a:buFontTx/>
              <a:buNone/>
            </a:pPr>
            <a:r>
              <a:rPr lang="en-US" b="1" smtClean="0">
                <a:latin typeface="Times New Roman" pitchFamily="18" charset="0"/>
                <a:cs typeface="Times New Roman" pitchFamily="18" charset="0"/>
              </a:rPr>
              <a:t>Heat Transfer Applications</a:t>
            </a:r>
          </a:p>
          <a:p>
            <a:pPr>
              <a:buFontTx/>
              <a:buNone/>
            </a:pPr>
            <a:r>
              <a:rPr lang="en-US" sz="1800" b="1" smtClean="0">
                <a:latin typeface="Times New Roman" pitchFamily="18" charset="0"/>
                <a:cs typeface="Times New Roman" pitchFamily="18" charset="0"/>
              </a:rPr>
              <a:t>Industrial  Cooling  Applications: </a:t>
            </a:r>
          </a:p>
          <a:p>
            <a:pPr>
              <a:buFont typeface="Wingdings" pitchFamily="2" charset="2"/>
              <a:buChar char="Ø"/>
            </a:pPr>
            <a:r>
              <a:rPr lang="en-US" sz="1800" smtClean="0">
                <a:latin typeface="Times New Roman" pitchFamily="18" charset="0"/>
                <a:cs typeface="Times New Roman" pitchFamily="18" charset="0"/>
              </a:rPr>
              <a:t>Nanofluids  for industrial cooling will result in great energy savings and emissions  reductions.</a:t>
            </a:r>
          </a:p>
          <a:p>
            <a:pPr>
              <a:buFont typeface="Wingdings" pitchFamily="2" charset="2"/>
              <a:buChar char="Ø"/>
            </a:pPr>
            <a:r>
              <a:rPr lang="en-US" sz="1800" smtClean="0">
                <a:latin typeface="Times New Roman" pitchFamily="18" charset="0"/>
                <a:cs typeface="Times New Roman" pitchFamily="18" charset="0"/>
              </a:rPr>
              <a:t>For instance, in tyre plants, the productivity of many industrial processes is constrained by the lack of facility to cool the rubber efficiently as it is being processed, and as a result lots of heat transfer fluids are required. </a:t>
            </a:r>
          </a:p>
          <a:p>
            <a:pPr>
              <a:buFont typeface="Wingdings" pitchFamily="2" charset="2"/>
              <a:buChar char="Ø"/>
            </a:pPr>
            <a:r>
              <a:rPr lang="en-US" sz="1800" smtClean="0">
                <a:latin typeface="Times New Roman" pitchFamily="18" charset="0"/>
                <a:cs typeface="Times New Roman" pitchFamily="18" charset="0"/>
              </a:rPr>
              <a:t>The use of water-based nanofluids can reduce the cost of production of the tyres and result in an increase in profit margins. </a:t>
            </a:r>
          </a:p>
          <a:p>
            <a:pPr>
              <a:buFont typeface="Wingdings" pitchFamily="2" charset="2"/>
              <a:buChar char="Ø"/>
            </a:pPr>
            <a:r>
              <a:rPr lang="en-US" sz="1800" smtClean="0">
                <a:latin typeface="Times New Roman" pitchFamily="18" charset="0"/>
                <a:cs typeface="Times New Roman" pitchFamily="18" charset="0"/>
              </a:rPr>
              <a:t>Nanoparticles in refrigerant/lubricant mixtures could enable a cost-effective technology for improving the efficiency of chillers that cool large buildings.</a:t>
            </a:r>
          </a:p>
          <a:p>
            <a:pPr>
              <a:buFont typeface="Wingdings" pitchFamily="2" charset="2"/>
              <a:buChar char="Ø"/>
            </a:pPr>
            <a:r>
              <a:rPr lang="en-US" sz="1800" smtClean="0">
                <a:latin typeface="Times New Roman" pitchFamily="18" charset="0"/>
                <a:cs typeface="Times New Roman" pitchFamily="18" charset="0"/>
              </a:rPr>
              <a:t>Considering that space cooling is responsible for nearly 13 % of total building electric expenditures, significant reductions in building energy consumption and carbon dioxide emissions can be realized with use of nanofluids.</a:t>
            </a:r>
          </a:p>
          <a:p>
            <a:endParaRPr lang="en-US" sz="1800" smtClean="0"/>
          </a:p>
          <a:p>
            <a:pPr>
              <a:buFontTx/>
              <a:buNone/>
            </a:pPr>
            <a:endParaRPr lang="en-US" sz="1800"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19460" name="Slide Number Placeholder 5"/>
          <p:cNvSpPr>
            <a:spLocks noGrp="1"/>
          </p:cNvSpPr>
          <p:nvPr>
            <p:ph type="sldNum" sz="quarter" idx="12"/>
          </p:nvPr>
        </p:nvSpPr>
        <p:spPr>
          <a:noFill/>
        </p:spPr>
        <p:txBody>
          <a:bodyPr/>
          <a:lstStyle/>
          <a:p>
            <a:fld id="{F7CD37F9-D542-4E42-A060-830594E47E02}" type="slidenum">
              <a:rPr lang="en-US" smtClean="0"/>
              <a:pPr/>
              <a:t>16</a:t>
            </a:fld>
            <a:endParaRPr lang="en-US" smtClean="0"/>
          </a:p>
        </p:txBody>
      </p:sp>
      <p:grpSp>
        <p:nvGrpSpPr>
          <p:cNvPr id="19461" name="Group 9"/>
          <p:cNvGrpSpPr>
            <a:grpSpLocks/>
          </p:cNvGrpSpPr>
          <p:nvPr/>
        </p:nvGrpSpPr>
        <p:grpSpPr bwMode="auto">
          <a:xfrm>
            <a:off x="457200" y="949325"/>
            <a:ext cx="8016875" cy="82550"/>
            <a:chOff x="422" y="898"/>
            <a:chExt cx="5050" cy="52"/>
          </a:xfrm>
        </p:grpSpPr>
        <p:sp>
          <p:nvSpPr>
            <p:cNvPr id="19462"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9463"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9464"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Nanofluids Applications</a:t>
            </a:r>
          </a:p>
        </p:txBody>
      </p:sp>
      <p:sp>
        <p:nvSpPr>
          <p:cNvPr id="20483" name="Content Placeholder 2"/>
          <p:cNvSpPr>
            <a:spLocks noGrp="1"/>
          </p:cNvSpPr>
          <p:nvPr>
            <p:ph sz="half" idx="1"/>
          </p:nvPr>
        </p:nvSpPr>
        <p:spPr>
          <a:xfrm>
            <a:off x="457200" y="1219200"/>
            <a:ext cx="4625975" cy="5026025"/>
          </a:xfrm>
        </p:spPr>
        <p:txBody>
          <a:bodyPr/>
          <a:lstStyle/>
          <a:p>
            <a:pPr>
              <a:buFontTx/>
              <a:buNone/>
            </a:pPr>
            <a:r>
              <a:rPr lang="en-US" sz="1800" b="1" smtClean="0">
                <a:latin typeface="Times New Roman" pitchFamily="18" charset="0"/>
                <a:cs typeface="Times New Roman" pitchFamily="18" charset="0"/>
              </a:rPr>
              <a:t>Heat Transfer Applications</a:t>
            </a:r>
          </a:p>
          <a:p>
            <a:pPr>
              <a:buFontTx/>
              <a:buNone/>
            </a:pPr>
            <a:r>
              <a:rPr lang="en-US" sz="1800" b="1" smtClean="0">
                <a:latin typeface="Times New Roman" pitchFamily="18" charset="0"/>
                <a:cs typeface="Times New Roman" pitchFamily="18" charset="0"/>
              </a:rPr>
              <a:t>Smart Fluids</a:t>
            </a:r>
            <a:endParaRPr lang="en-US" sz="1800"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In this era of energy saving and the widespread use of  battery operated devices, such as  cellphones and laptops, have accented the necessity for a smart technological  handling  of  energetic  resources. </a:t>
            </a:r>
          </a:p>
          <a:p>
            <a:pPr>
              <a:buFont typeface="Wingdings" pitchFamily="2" charset="2"/>
              <a:buChar char="Ø"/>
            </a:pPr>
            <a:r>
              <a:rPr lang="en-US" sz="1800" smtClean="0">
                <a:latin typeface="Times New Roman" pitchFamily="18" charset="0"/>
                <a:cs typeface="Times New Roman" pitchFamily="18" charset="0"/>
              </a:rPr>
              <a:t>Smart materials have one or more properties that can be dramatically altered, eg, smart material with variable viscosity may turn from a fluid which flows easily to a solid</a:t>
            </a:r>
            <a:r>
              <a:rPr lang="en-US" sz="1800" smtClean="0"/>
              <a:t>. </a:t>
            </a:r>
            <a:endParaRPr lang="en-US" sz="1800"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Nanofluids can be used as a smart material working  as  a  heat  valve  to  control  the  flow  of  heat, where heat transfer can be reduced or enhanced at will. </a:t>
            </a:r>
          </a:p>
          <a:p>
            <a:pPr>
              <a:buFontTx/>
              <a:buNone/>
            </a:pPr>
            <a:endParaRPr lang="en-US" sz="1800"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pPr>
              <a:buFontTx/>
              <a:buNone/>
            </a:pPr>
            <a:r>
              <a:rPr lang="en-US" sz="1400" smtClean="0">
                <a:latin typeface="Times New Roman" pitchFamily="18" charset="0"/>
                <a:cs typeface="Times New Roman" pitchFamily="18" charset="0"/>
              </a:rPr>
              <a:t>                                                              </a:t>
            </a:r>
          </a:p>
          <a:p>
            <a:pPr>
              <a:buFontTx/>
              <a:buNone/>
            </a:pPr>
            <a:r>
              <a:rPr lang="en-US" sz="1400" smtClean="0">
                <a:latin typeface="Times New Roman" pitchFamily="18" charset="0"/>
                <a:cs typeface="Times New Roman" pitchFamily="18" charset="0"/>
              </a:rPr>
              <a:t>												</a:t>
            </a:r>
          </a:p>
        </p:txBody>
      </p:sp>
      <p:sp>
        <p:nvSpPr>
          <p:cNvPr id="20484" name="Slide Number Placeholder 5"/>
          <p:cNvSpPr>
            <a:spLocks noGrp="1"/>
          </p:cNvSpPr>
          <p:nvPr>
            <p:ph type="sldNum" sz="quarter" idx="12"/>
          </p:nvPr>
        </p:nvSpPr>
        <p:spPr>
          <a:noFill/>
        </p:spPr>
        <p:txBody>
          <a:bodyPr/>
          <a:lstStyle/>
          <a:p>
            <a:fld id="{047C0E13-600D-42B2-B853-6DEEF17A3B89}" type="slidenum">
              <a:rPr lang="en-US" smtClean="0"/>
              <a:pPr/>
              <a:t>17</a:t>
            </a:fld>
            <a:endParaRPr lang="en-US" smtClean="0"/>
          </a:p>
        </p:txBody>
      </p:sp>
      <p:grpSp>
        <p:nvGrpSpPr>
          <p:cNvPr id="20485" name="Group 9"/>
          <p:cNvGrpSpPr>
            <a:grpSpLocks/>
          </p:cNvGrpSpPr>
          <p:nvPr/>
        </p:nvGrpSpPr>
        <p:grpSpPr bwMode="auto">
          <a:xfrm>
            <a:off x="457200" y="1136650"/>
            <a:ext cx="8016875" cy="82550"/>
            <a:chOff x="422" y="898"/>
            <a:chExt cx="5050" cy="52"/>
          </a:xfrm>
        </p:grpSpPr>
        <p:sp>
          <p:nvSpPr>
            <p:cNvPr id="20488"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0489"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0490"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0486" name="Picture 11" descr="http://webdocs.cs.ualberta.ca/~database/MEMS/sma_mems/img/goop.gif"/>
          <p:cNvPicPr>
            <a:picLocks noChangeAspect="1" noChangeArrowheads="1"/>
          </p:cNvPicPr>
          <p:nvPr/>
        </p:nvPicPr>
        <p:blipFill>
          <a:blip r:embed="rId2"/>
          <a:srcRect/>
          <a:stretch>
            <a:fillRect/>
          </a:stretch>
        </p:blipFill>
        <p:spPr bwMode="auto">
          <a:xfrm>
            <a:off x="5410200" y="2171700"/>
            <a:ext cx="2847975" cy="2276475"/>
          </a:xfrm>
          <a:prstGeom prst="rect">
            <a:avLst/>
          </a:prstGeom>
          <a:noFill/>
          <a:ln w="9525">
            <a:noFill/>
            <a:miter lim="800000"/>
            <a:headEnd/>
            <a:tailEnd/>
          </a:ln>
        </p:spPr>
      </p:pic>
      <p:sp>
        <p:nvSpPr>
          <p:cNvPr id="20487" name="Content Placeholder 2"/>
          <p:cNvSpPr>
            <a:spLocks noGrp="1"/>
          </p:cNvSpPr>
          <p:nvPr>
            <p:ph sz="half" idx="1"/>
          </p:nvPr>
        </p:nvSpPr>
        <p:spPr>
          <a:xfrm>
            <a:off x="5295900" y="4762500"/>
            <a:ext cx="3390900" cy="647700"/>
          </a:xfrm>
        </p:spPr>
        <p:txBody>
          <a:bodyPr/>
          <a:lstStyle/>
          <a:p>
            <a:pPr>
              <a:buFontTx/>
              <a:buNone/>
            </a:pPr>
            <a:r>
              <a:rPr lang="en-US" sz="1200" b="1" smtClean="0">
                <a:latin typeface="Times New Roman" pitchFamily="18" charset="0"/>
                <a:cs typeface="Times New Roman" pitchFamily="18" charset="0"/>
              </a:rPr>
              <a:t>Figure 14:  </a:t>
            </a:r>
            <a:r>
              <a:rPr lang="en-US" sz="1200" smtClean="0">
                <a:latin typeface="Times New Roman" pitchFamily="18" charset="0"/>
                <a:cs typeface="Times New Roman" pitchFamily="18" charset="0"/>
              </a:rPr>
              <a:t>A smart fluid developed in labs at the Michigan Institute of Technology [</a:t>
            </a:r>
            <a:r>
              <a:rPr lang="en-US" sz="1200" smtClean="0">
                <a:solidFill>
                  <a:srgbClr val="003399"/>
                </a:solidFill>
                <a:latin typeface="Times New Roman" pitchFamily="18" charset="0"/>
                <a:cs typeface="Times New Roman" pitchFamily="18" charset="0"/>
              </a:rPr>
              <a:t>2001 SMA/MEMS Research Group </a:t>
            </a:r>
            <a:r>
              <a:rPr lang="en-US" sz="1200" smtClean="0">
                <a:latin typeface="Times New Roman" pitchFamily="18" charset="0"/>
                <a:cs typeface="Times New Roman" pitchFamily="18" charset="0"/>
              </a:rPr>
              <a:t>]</a:t>
            </a:r>
          </a:p>
          <a:p>
            <a:pPr>
              <a:buFontTx/>
              <a:buNone/>
            </a:pPr>
            <a:endParaRPr lang="en-US" sz="1800" smtClean="0">
              <a:latin typeface="Times New Roman" pitchFamily="18" charset="0"/>
              <a:cs typeface="Times New Roman" pitchFamily="18" charset="0"/>
            </a:endParaRPr>
          </a:p>
          <a:p>
            <a:pPr>
              <a:buFontTx/>
              <a:buNone/>
            </a:pPr>
            <a:endParaRPr lang="en-US" sz="1800" smtClean="0">
              <a:latin typeface="Times New Roman" pitchFamily="18" charset="0"/>
              <a:cs typeface="Times New Roman" pitchFamily="18" charset="0"/>
            </a:endParaRPr>
          </a:p>
          <a:p>
            <a:pPr>
              <a:buFontTx/>
              <a:buNone/>
            </a:pPr>
            <a:endParaRPr lang="en-US" smtClean="0">
              <a:latin typeface="Times New Roman" pitchFamily="18" charset="0"/>
              <a:cs typeface="Times New Roman" pitchFamily="18" charset="0"/>
            </a:endParaRPr>
          </a:p>
          <a:p>
            <a:pPr>
              <a:buFontTx/>
              <a:buNone/>
            </a:pPr>
            <a:endParaRPr lang="en-US" smtClean="0">
              <a:latin typeface="Times New Roman" pitchFamily="18" charset="0"/>
              <a:cs typeface="Times New Roman" pitchFamily="18" charset="0"/>
            </a:endParaRPr>
          </a:p>
          <a:p>
            <a:pPr>
              <a:buFontTx/>
              <a:buNone/>
            </a:pPr>
            <a:r>
              <a:rPr lang="en-US" sz="1400" smtClean="0">
                <a:latin typeface="Times New Roman" pitchFamily="18" charset="0"/>
                <a:cs typeface="Times New Roman" pitchFamily="18" charset="0"/>
              </a:rPr>
              <a:t>                                                              </a:t>
            </a:r>
          </a:p>
          <a:p>
            <a:pPr>
              <a:buFontTx/>
              <a:buNone/>
            </a:pPr>
            <a:r>
              <a:rPr lang="en-US" sz="14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Smart Fluid</a:t>
            </a:r>
          </a:p>
        </p:txBody>
      </p:sp>
      <p:sp>
        <p:nvSpPr>
          <p:cNvPr id="21507" name="Slide Number Placeholder 5"/>
          <p:cNvSpPr>
            <a:spLocks noGrp="1"/>
          </p:cNvSpPr>
          <p:nvPr>
            <p:ph type="sldNum" sz="quarter" idx="12"/>
          </p:nvPr>
        </p:nvSpPr>
        <p:spPr>
          <a:noFill/>
        </p:spPr>
        <p:txBody>
          <a:bodyPr/>
          <a:lstStyle/>
          <a:p>
            <a:fld id="{06571B90-9CBC-43EC-9CD1-A36EB0B6E3E0}" type="slidenum">
              <a:rPr lang="en-US" smtClean="0"/>
              <a:pPr/>
              <a:t>18</a:t>
            </a:fld>
            <a:endParaRPr lang="en-US" smtClean="0"/>
          </a:p>
        </p:txBody>
      </p:sp>
      <p:grpSp>
        <p:nvGrpSpPr>
          <p:cNvPr id="21508" name="Group 9"/>
          <p:cNvGrpSpPr>
            <a:grpSpLocks/>
          </p:cNvGrpSpPr>
          <p:nvPr/>
        </p:nvGrpSpPr>
        <p:grpSpPr bwMode="auto">
          <a:xfrm>
            <a:off x="457200" y="1136650"/>
            <a:ext cx="8016875" cy="82550"/>
            <a:chOff x="422" y="898"/>
            <a:chExt cx="5050" cy="52"/>
          </a:xfrm>
        </p:grpSpPr>
        <p:sp>
          <p:nvSpPr>
            <p:cNvPr id="21512"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1513"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1514"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29701" name="Content Placeholder 2"/>
          <p:cNvSpPr>
            <a:spLocks noGrp="1"/>
          </p:cNvSpPr>
          <p:nvPr>
            <p:ph sz="half" idx="1"/>
          </p:nvPr>
        </p:nvSpPr>
        <p:spPr>
          <a:xfrm>
            <a:off x="4919663" y="5410200"/>
            <a:ext cx="3767137" cy="835025"/>
          </a:xfrm>
        </p:spPr>
        <p:txBody>
          <a:bodyPr/>
          <a:lstStyle/>
          <a:p>
            <a:pPr>
              <a:buFontTx/>
              <a:buNone/>
              <a:defRPr/>
            </a:pPr>
            <a:r>
              <a:rPr lang="en-US" sz="1200" b="1" dirty="0" smtClean="0">
                <a:solidFill>
                  <a:schemeClr val="accent2">
                    <a:lumMod val="50000"/>
                  </a:schemeClr>
                </a:solidFill>
                <a:latin typeface="Times New Roman" pitchFamily="18" charset="0"/>
                <a:cs typeface="Times New Roman" pitchFamily="18" charset="0"/>
              </a:rPr>
              <a:t>Figure 15: </a:t>
            </a:r>
            <a:r>
              <a:rPr lang="en-US" sz="1200" dirty="0" smtClean="0">
                <a:latin typeface="Times New Roman" pitchFamily="18" charset="0"/>
                <a:cs typeface="Times New Roman" pitchFamily="18" charset="0"/>
              </a:rPr>
              <a:t>The MR fluid is liquid on the left, and as a solid in a magnetic field on the </a:t>
            </a:r>
            <a:r>
              <a:rPr lang="en-US" sz="1200" dirty="0" smtClean="0">
                <a:solidFill>
                  <a:srgbClr val="003399"/>
                </a:solidFill>
                <a:latin typeface="Times New Roman" pitchFamily="18" charset="0"/>
                <a:cs typeface="Times New Roman" pitchFamily="18" charset="0"/>
              </a:rPr>
              <a:t>right[2001 SMA/MEMS Research Group ]</a:t>
            </a:r>
          </a:p>
          <a:p>
            <a:pPr>
              <a:buFontTx/>
              <a:buNone/>
              <a:defRPr/>
            </a:pPr>
            <a:endParaRPr lang="en-US" sz="1800" dirty="0" smtClean="0">
              <a:latin typeface="Times New Roman" pitchFamily="18" charset="0"/>
              <a:cs typeface="Times New Roman" pitchFamily="18" charset="0"/>
            </a:endParaRPr>
          </a:p>
          <a:p>
            <a:pPr>
              <a:buFontTx/>
              <a:buNone/>
              <a:defRPr/>
            </a:pPr>
            <a:endParaRPr lang="en-US" dirty="0" smtClean="0">
              <a:latin typeface="Times New Roman" pitchFamily="18" charset="0"/>
              <a:cs typeface="Times New Roman" pitchFamily="18" charset="0"/>
            </a:endParaRPr>
          </a:p>
          <a:p>
            <a:pPr>
              <a:buFontTx/>
              <a:buNone/>
              <a:defRPr/>
            </a:pPr>
            <a:endParaRPr lang="en-US" dirty="0" smtClean="0">
              <a:latin typeface="Times New Roman" pitchFamily="18" charset="0"/>
              <a:cs typeface="Times New Roman" pitchFamily="18" charset="0"/>
            </a:endParaRPr>
          </a:p>
          <a:p>
            <a:pPr>
              <a:buFontTx/>
              <a:buNone/>
              <a:defRPr/>
            </a:pPr>
            <a:r>
              <a:rPr lang="en-US" sz="1400" dirty="0" smtClean="0">
                <a:latin typeface="Times New Roman" pitchFamily="18" charset="0"/>
                <a:cs typeface="Times New Roman" pitchFamily="18" charset="0"/>
              </a:rPr>
              <a:t>                                                              </a:t>
            </a:r>
          </a:p>
          <a:p>
            <a:pPr>
              <a:buFontTx/>
              <a:buNone/>
              <a:defRPr/>
            </a:pPr>
            <a:r>
              <a:rPr lang="en-US" sz="1400" dirty="0" smtClean="0">
                <a:latin typeface="Times New Roman" pitchFamily="18" charset="0"/>
                <a:cs typeface="Times New Roman" pitchFamily="18" charset="0"/>
              </a:rPr>
              <a:t>												</a:t>
            </a:r>
          </a:p>
        </p:txBody>
      </p:sp>
      <p:pic>
        <p:nvPicPr>
          <p:cNvPr id="21510" name="Picture 2" descr="http://webdocs.cs.ualberta.ca/~database/MEMS/sma_mems/img/mr_demo.gif"/>
          <p:cNvPicPr>
            <a:picLocks noChangeAspect="1" noChangeArrowheads="1"/>
          </p:cNvPicPr>
          <p:nvPr/>
        </p:nvPicPr>
        <p:blipFill>
          <a:blip r:embed="rId2"/>
          <a:srcRect/>
          <a:stretch>
            <a:fillRect/>
          </a:stretch>
        </p:blipFill>
        <p:spPr bwMode="auto">
          <a:xfrm>
            <a:off x="4919663" y="1476375"/>
            <a:ext cx="3267075" cy="3771900"/>
          </a:xfrm>
          <a:prstGeom prst="rect">
            <a:avLst/>
          </a:prstGeom>
          <a:noFill/>
          <a:ln w="9525">
            <a:noFill/>
            <a:miter lim="800000"/>
            <a:headEnd/>
            <a:tailEnd/>
          </a:ln>
        </p:spPr>
      </p:pic>
      <p:sp>
        <p:nvSpPr>
          <p:cNvPr id="21511" name="Content Placeholder 2"/>
          <p:cNvSpPr>
            <a:spLocks noGrp="1"/>
          </p:cNvSpPr>
          <p:nvPr>
            <p:ph sz="half" idx="1"/>
          </p:nvPr>
        </p:nvSpPr>
        <p:spPr>
          <a:xfrm>
            <a:off x="457200" y="1219200"/>
            <a:ext cx="4625975" cy="5026025"/>
          </a:xfrm>
        </p:spPr>
        <p:txBody>
          <a:bodyPr/>
          <a:lstStyle/>
          <a:p>
            <a:pPr>
              <a:buFontTx/>
              <a:buNone/>
            </a:pPr>
            <a:r>
              <a:rPr lang="en-US" sz="1800" b="1" smtClean="0">
                <a:latin typeface="Times New Roman" pitchFamily="18" charset="0"/>
                <a:cs typeface="Times New Roman" pitchFamily="18" charset="0"/>
              </a:rPr>
              <a:t>Smart Fluids</a:t>
            </a:r>
          </a:p>
          <a:p>
            <a:pPr>
              <a:buFont typeface="Wingdings" pitchFamily="2" charset="2"/>
              <a:buChar char="Ø"/>
            </a:pPr>
            <a:r>
              <a:rPr lang="en-US" sz="1800" smtClean="0">
                <a:latin typeface="Times New Roman" pitchFamily="18" charset="0"/>
                <a:cs typeface="Times New Roman" pitchFamily="18" charset="0"/>
              </a:rPr>
              <a:t>Magneto-rheostatic (MR) materials are fluids, which consists of tiny iron particles suspended in oil.</a:t>
            </a:r>
          </a:p>
          <a:p>
            <a:pPr>
              <a:buFont typeface="Wingdings" pitchFamily="2" charset="2"/>
              <a:buChar char="Ø"/>
            </a:pPr>
            <a:r>
              <a:rPr lang="en-US" sz="1800" smtClean="0">
                <a:latin typeface="Times New Roman" pitchFamily="18" charset="0"/>
                <a:cs typeface="Times New Roman" pitchFamily="18" charset="0"/>
              </a:rPr>
              <a:t>These fluids can change from a thick fluid (similar to motor oil) to nearly a solid substance within the span of a millisecond when exposed to a magnetic field, the effect is completely reversed when the field is removed.</a:t>
            </a:r>
          </a:p>
          <a:p>
            <a:pPr>
              <a:buFont typeface="Wingdings" pitchFamily="2" charset="2"/>
              <a:buChar char="Ø"/>
            </a:pPr>
            <a:r>
              <a:rPr lang="en-US" sz="1800" smtClean="0">
                <a:latin typeface="Times New Roman" pitchFamily="18" charset="0"/>
                <a:cs typeface="Times New Roman" pitchFamily="18" charset="0"/>
              </a:rPr>
              <a:t>MR fluids are being developed for use in car shocks, damping washing machine vibration, prosthetic limbs, exercise equipment, and surface polishing of machine parts.</a:t>
            </a:r>
          </a:p>
          <a:p>
            <a:pPr>
              <a:buFontTx/>
              <a:buNone/>
            </a:pPr>
            <a:endParaRPr lang="en-US" sz="1800" smtClean="0">
              <a:latin typeface="Times New Roman" pitchFamily="18" charset="0"/>
              <a:cs typeface="Times New Roman" pitchFamily="18" charset="0"/>
            </a:endParaRPr>
          </a:p>
          <a:p>
            <a:pPr>
              <a:buFontTx/>
              <a:buNone/>
            </a:pPr>
            <a:endParaRPr lang="en-US" sz="1800"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pPr>
              <a:buFontTx/>
              <a:buNone/>
            </a:pPr>
            <a:r>
              <a:rPr lang="en-US" sz="1400" smtClean="0">
                <a:latin typeface="Times New Roman" pitchFamily="18" charset="0"/>
                <a:cs typeface="Times New Roman" pitchFamily="18" charset="0"/>
              </a:rPr>
              <a:t>                                                              </a:t>
            </a:r>
          </a:p>
          <a:p>
            <a:pPr>
              <a:buFontTx/>
              <a:buNone/>
            </a:pPr>
            <a:r>
              <a:rPr lang="en-US" sz="14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715962"/>
          </a:xfrm>
        </p:spPr>
        <p:txBody>
          <a:bodyPr/>
          <a:lstStyle/>
          <a:p>
            <a:r>
              <a:rPr lang="en-US" b="1" smtClean="0"/>
              <a:t>Nuclear Reactor</a:t>
            </a:r>
            <a:endParaRPr lang="en-US" smtClean="0"/>
          </a:p>
        </p:txBody>
      </p:sp>
      <p:sp>
        <p:nvSpPr>
          <p:cNvPr id="22531" name="Content Placeholder 2"/>
          <p:cNvSpPr>
            <a:spLocks noGrp="1"/>
          </p:cNvSpPr>
          <p:nvPr>
            <p:ph sz="half" idx="1"/>
          </p:nvPr>
        </p:nvSpPr>
        <p:spPr>
          <a:xfrm>
            <a:off x="457200" y="1219200"/>
            <a:ext cx="4781550" cy="5334000"/>
          </a:xfrm>
        </p:spPr>
        <p:txBody>
          <a:bodyPr/>
          <a:lstStyle/>
          <a:p>
            <a:pPr eaLnBrk="1" hangingPunct="1">
              <a:lnSpc>
                <a:spcPct val="90000"/>
              </a:lnSpc>
              <a:buFont typeface="Wingdings" pitchFamily="2" charset="2"/>
              <a:buChar char="Ø"/>
            </a:pPr>
            <a:r>
              <a:rPr lang="en-US" sz="1800" smtClean="0">
                <a:latin typeface="Times New Roman" pitchFamily="18" charset="0"/>
                <a:cs typeface="Times New Roman" pitchFamily="18" charset="0"/>
              </a:rPr>
              <a:t>A nuclear reactor is a system that contains and controls sustained nuclear chain reactions. </a:t>
            </a:r>
          </a:p>
          <a:p>
            <a:pPr eaLnBrk="1" hangingPunct="1">
              <a:lnSpc>
                <a:spcPct val="90000"/>
              </a:lnSpc>
              <a:buFont typeface="Wingdings" pitchFamily="2" charset="2"/>
              <a:buChar char="Ø"/>
            </a:pPr>
            <a:r>
              <a:rPr lang="en-US" sz="1800" smtClean="0">
                <a:latin typeface="Times New Roman" pitchFamily="18" charset="0"/>
                <a:cs typeface="Times New Roman" pitchFamily="18" charset="0"/>
              </a:rPr>
              <a:t>Reactors are used for generating electricity, moving aircraft carriers and submarines, producing medical isotopes for imaging and cancer treatment, and for conducting research.</a:t>
            </a:r>
          </a:p>
          <a:p>
            <a:pPr eaLnBrk="1" hangingPunct="1">
              <a:lnSpc>
                <a:spcPct val="90000"/>
              </a:lnSpc>
              <a:buFont typeface="Wingdings" pitchFamily="2" charset="2"/>
              <a:buChar char="Ø"/>
            </a:pPr>
            <a:r>
              <a:rPr lang="en-US" sz="1800" smtClean="0">
                <a:latin typeface="Times New Roman" pitchFamily="18" charset="0"/>
                <a:cs typeface="Times New Roman" pitchFamily="18" charset="0"/>
              </a:rPr>
              <a:t>Fuel with heavy atoms are placed in a reactor vessel with neutrons. The neutrons start a chain reaction where each atom splits releasing more neutrons that cause other atoms to split. This produces large amounts of energy in form of heat.</a:t>
            </a:r>
          </a:p>
          <a:p>
            <a:pPr eaLnBrk="1" hangingPunct="1">
              <a:lnSpc>
                <a:spcPct val="90000"/>
              </a:lnSpc>
              <a:buFont typeface="Wingdings" pitchFamily="2" charset="2"/>
              <a:buChar char="Ø"/>
            </a:pPr>
            <a:r>
              <a:rPr lang="en-US" sz="1800" smtClean="0">
                <a:latin typeface="Times New Roman" pitchFamily="18" charset="0"/>
                <a:cs typeface="Times New Roman" pitchFamily="18" charset="0"/>
              </a:rPr>
              <a:t>The heat is carried to coolants, which heat up and go off to a turbine to spin a generator, thus producing electricity.  </a:t>
            </a:r>
          </a:p>
          <a:p>
            <a:pPr>
              <a:lnSpc>
                <a:spcPct val="90000"/>
              </a:lnSpc>
              <a:buFont typeface="Wingdings" pitchFamily="2" charset="2"/>
              <a:buChar char="Ø"/>
            </a:pPr>
            <a:r>
              <a:rPr lang="en-US" sz="1800" smtClean="0">
                <a:latin typeface="Times New Roman" pitchFamily="18" charset="0"/>
                <a:cs typeface="Times New Roman" pitchFamily="18" charset="0"/>
              </a:rPr>
              <a:t>This provided clean energy alternative that frees us from the shackles of fossil fuel dependence. </a:t>
            </a:r>
          </a:p>
          <a:p>
            <a:pPr>
              <a:lnSpc>
                <a:spcPct val="90000"/>
              </a:lnSpc>
              <a:buFont typeface="Wingdings" pitchFamily="2" charset="2"/>
              <a:buChar char="Ø"/>
            </a:pPr>
            <a:r>
              <a:rPr lang="en-US" sz="1800" smtClean="0">
                <a:latin typeface="Times New Roman" pitchFamily="18" charset="0"/>
                <a:cs typeface="Times New Roman" pitchFamily="18" charset="0"/>
              </a:rPr>
              <a:t>Nanofluids can be used as a coolant in Nuclear Reactors </a:t>
            </a:r>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2532" name="Slide Number Placeholder 5"/>
          <p:cNvSpPr>
            <a:spLocks noGrp="1"/>
          </p:cNvSpPr>
          <p:nvPr>
            <p:ph type="sldNum" sz="quarter" idx="12"/>
          </p:nvPr>
        </p:nvSpPr>
        <p:spPr>
          <a:noFill/>
        </p:spPr>
        <p:txBody>
          <a:bodyPr/>
          <a:lstStyle/>
          <a:p>
            <a:fld id="{9D655298-0E07-4670-A1DE-9B2B2B836D71}" type="slidenum">
              <a:rPr lang="en-US" smtClean="0"/>
              <a:pPr/>
              <a:t>19</a:t>
            </a:fld>
            <a:endParaRPr lang="en-US" smtClean="0"/>
          </a:p>
        </p:txBody>
      </p:sp>
      <p:grpSp>
        <p:nvGrpSpPr>
          <p:cNvPr id="22533" name="Group 9"/>
          <p:cNvGrpSpPr>
            <a:grpSpLocks/>
          </p:cNvGrpSpPr>
          <p:nvPr/>
        </p:nvGrpSpPr>
        <p:grpSpPr bwMode="auto">
          <a:xfrm>
            <a:off x="457200" y="1136650"/>
            <a:ext cx="8016875" cy="82550"/>
            <a:chOff x="422" y="898"/>
            <a:chExt cx="5050" cy="52"/>
          </a:xfrm>
        </p:grpSpPr>
        <p:sp>
          <p:nvSpPr>
            <p:cNvPr id="22536"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2537"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2538"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22534" name="Content Placeholder 2"/>
          <p:cNvSpPr>
            <a:spLocks noGrp="1"/>
          </p:cNvSpPr>
          <p:nvPr>
            <p:ph sz="half" idx="1"/>
          </p:nvPr>
        </p:nvSpPr>
        <p:spPr>
          <a:xfrm>
            <a:off x="5600700" y="4268788"/>
            <a:ext cx="3086100" cy="377825"/>
          </a:xfrm>
        </p:spPr>
        <p:txBody>
          <a:bodyPr/>
          <a:lstStyle/>
          <a:p>
            <a:pPr>
              <a:buFontTx/>
              <a:buNone/>
            </a:pPr>
            <a:r>
              <a:rPr lang="en-US" sz="1600" b="1" smtClean="0">
                <a:latin typeface="Times New Roman" pitchFamily="18" charset="0"/>
                <a:cs typeface="Times New Roman" pitchFamily="18" charset="0"/>
              </a:rPr>
              <a:t>Figure 16:  </a:t>
            </a:r>
            <a:r>
              <a:rPr lang="en-US" sz="1600" smtClean="0">
                <a:latin typeface="Times New Roman" pitchFamily="18" charset="0"/>
                <a:cs typeface="Times New Roman" pitchFamily="18" charset="0"/>
              </a:rPr>
              <a:t>Nuclear Reactor Plant</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pic>
        <p:nvPicPr>
          <p:cNvPr id="22535" name="Picture 9"/>
          <p:cNvPicPr>
            <a:picLocks noChangeAspect="1" noChangeArrowheads="1"/>
          </p:cNvPicPr>
          <p:nvPr/>
        </p:nvPicPr>
        <p:blipFill>
          <a:blip r:embed="rId2"/>
          <a:srcRect l="25961" t="35612" r="26923" b="20512"/>
          <a:stretch>
            <a:fillRect/>
          </a:stretch>
        </p:blipFill>
        <p:spPr bwMode="auto">
          <a:xfrm>
            <a:off x="5238750" y="1600200"/>
            <a:ext cx="3448050" cy="2628900"/>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p:spPr>
        <p:txBody>
          <a:bodyPr/>
          <a:lstStyle/>
          <a:p>
            <a:fld id="{2E9C3CB5-A1E9-47E8-AF90-24C03F88A99A}" type="slidenum">
              <a:rPr lang="en-US" smtClean="0"/>
              <a:pPr/>
              <a:t>2</a:t>
            </a:fld>
            <a:endParaRPr lang="en-US" smtClean="0"/>
          </a:p>
        </p:txBody>
      </p:sp>
      <p:sp>
        <p:nvSpPr>
          <p:cNvPr id="5123" name="Rectangle 2"/>
          <p:cNvSpPr>
            <a:spLocks noGrp="1" noChangeArrowheads="1"/>
          </p:cNvSpPr>
          <p:nvPr>
            <p:ph type="title"/>
          </p:nvPr>
        </p:nvSpPr>
        <p:spPr/>
        <p:txBody>
          <a:bodyPr/>
          <a:lstStyle/>
          <a:p>
            <a:pPr eaLnBrk="1" hangingPunct="1"/>
            <a:r>
              <a:rPr lang="en-US" b="1" smtClean="0">
                <a:solidFill>
                  <a:srgbClr val="003399"/>
                </a:solidFill>
              </a:rPr>
              <a:t>Presentation Overview</a:t>
            </a:r>
          </a:p>
        </p:txBody>
      </p:sp>
      <p:sp>
        <p:nvSpPr>
          <p:cNvPr id="5124" name="Rectangle 4"/>
          <p:cNvSpPr>
            <a:spLocks noGrp="1" noChangeArrowheads="1"/>
          </p:cNvSpPr>
          <p:nvPr>
            <p:ph type="body" sz="half" idx="1"/>
          </p:nvPr>
        </p:nvSpPr>
        <p:spPr>
          <a:xfrm>
            <a:off x="2133600" y="1417638"/>
            <a:ext cx="5257800" cy="3240087"/>
          </a:xfrm>
        </p:spPr>
        <p:txBody>
          <a:bodyPr/>
          <a:lstStyle/>
          <a:p>
            <a:pPr eaLnBrk="1" hangingPunct="1">
              <a:lnSpc>
                <a:spcPct val="80000"/>
              </a:lnSpc>
              <a:buFont typeface="Wingdings" pitchFamily="2" charset="2"/>
              <a:buChar char="Ø"/>
            </a:pPr>
            <a:r>
              <a:rPr lang="en-US" sz="2000" smtClean="0"/>
              <a:t>Abstract</a:t>
            </a:r>
          </a:p>
          <a:p>
            <a:pPr eaLnBrk="1" hangingPunct="1">
              <a:lnSpc>
                <a:spcPct val="80000"/>
              </a:lnSpc>
              <a:buFont typeface="Wingdings" pitchFamily="2" charset="2"/>
              <a:buChar char="Ø"/>
            </a:pPr>
            <a:r>
              <a:rPr lang="en-US" sz="2000" smtClean="0"/>
              <a:t>Definition of key words</a:t>
            </a:r>
          </a:p>
          <a:p>
            <a:pPr eaLnBrk="1" hangingPunct="1">
              <a:lnSpc>
                <a:spcPct val="80000"/>
              </a:lnSpc>
              <a:buFont typeface="Wingdings" pitchFamily="2" charset="2"/>
              <a:buChar char="Ø"/>
            </a:pPr>
            <a:r>
              <a:rPr lang="en-US" sz="2000" smtClean="0"/>
              <a:t>Applications of MHD and nanofluids</a:t>
            </a:r>
          </a:p>
          <a:p>
            <a:pPr eaLnBrk="1" hangingPunct="1">
              <a:lnSpc>
                <a:spcPct val="80000"/>
              </a:lnSpc>
              <a:buFont typeface="Wingdings" pitchFamily="2" charset="2"/>
              <a:buChar char="Ø"/>
            </a:pPr>
            <a:r>
              <a:rPr lang="en-US" sz="2000" smtClean="0"/>
              <a:t>Literature review</a:t>
            </a:r>
          </a:p>
          <a:p>
            <a:pPr eaLnBrk="1" hangingPunct="1">
              <a:lnSpc>
                <a:spcPct val="80000"/>
              </a:lnSpc>
              <a:buFont typeface="Wingdings" pitchFamily="2" charset="2"/>
              <a:buChar char="Ø"/>
            </a:pPr>
            <a:r>
              <a:rPr lang="en-US" sz="2000" smtClean="0"/>
              <a:t>Mathematical Formulation</a:t>
            </a:r>
          </a:p>
          <a:p>
            <a:pPr eaLnBrk="1" hangingPunct="1">
              <a:lnSpc>
                <a:spcPct val="80000"/>
              </a:lnSpc>
              <a:buFont typeface="Wingdings" pitchFamily="2" charset="2"/>
              <a:buChar char="Ø"/>
            </a:pPr>
            <a:r>
              <a:rPr lang="en-US" sz="2000" smtClean="0"/>
              <a:t>Incompressible Nanofluids</a:t>
            </a:r>
          </a:p>
          <a:p>
            <a:pPr eaLnBrk="1" hangingPunct="1">
              <a:lnSpc>
                <a:spcPct val="80000"/>
              </a:lnSpc>
              <a:buFont typeface="Wingdings" pitchFamily="2" charset="2"/>
              <a:buChar char="Ø"/>
            </a:pPr>
            <a:r>
              <a:rPr lang="en-US" sz="2000" smtClean="0"/>
              <a:t>Dimesnionless Governing Equations</a:t>
            </a:r>
          </a:p>
          <a:p>
            <a:pPr eaLnBrk="1" hangingPunct="1">
              <a:lnSpc>
                <a:spcPct val="80000"/>
              </a:lnSpc>
              <a:buFont typeface="Wingdings" pitchFamily="2" charset="2"/>
              <a:buChar char="Ø"/>
            </a:pPr>
            <a:r>
              <a:rPr lang="en-US" sz="2000" smtClean="0"/>
              <a:t>Results and Discussion</a:t>
            </a:r>
          </a:p>
          <a:p>
            <a:pPr eaLnBrk="1" hangingPunct="1">
              <a:lnSpc>
                <a:spcPct val="80000"/>
              </a:lnSpc>
              <a:buFont typeface="Wingdings" pitchFamily="2" charset="2"/>
              <a:buChar char="Ø"/>
            </a:pPr>
            <a:r>
              <a:rPr lang="en-US" sz="2000" smtClean="0"/>
              <a:t>Conclusion</a:t>
            </a:r>
          </a:p>
          <a:p>
            <a:pPr eaLnBrk="1" hangingPunct="1">
              <a:lnSpc>
                <a:spcPct val="80000"/>
              </a:lnSpc>
              <a:buFont typeface="Wingdings" pitchFamily="2" charset="2"/>
              <a:buChar char="Ø"/>
            </a:pPr>
            <a:r>
              <a:rPr lang="en-US" sz="2000" smtClean="0"/>
              <a:t>References</a:t>
            </a:r>
          </a:p>
          <a:p>
            <a:pPr eaLnBrk="1" hangingPunct="1">
              <a:lnSpc>
                <a:spcPct val="80000"/>
              </a:lnSpc>
              <a:buFontTx/>
              <a:buNone/>
            </a:pPr>
            <a:endParaRPr lang="en-US" sz="2000" smtClean="0"/>
          </a:p>
          <a:p>
            <a:pPr eaLnBrk="1" hangingPunct="1">
              <a:lnSpc>
                <a:spcPct val="80000"/>
              </a:lnSpc>
              <a:buFontTx/>
              <a:buNone/>
            </a:pPr>
            <a:endParaRPr lang="en-US" sz="2000" smtClean="0"/>
          </a:p>
        </p:txBody>
      </p:sp>
      <p:grpSp>
        <p:nvGrpSpPr>
          <p:cNvPr id="5125" name="Group 17"/>
          <p:cNvGrpSpPr>
            <a:grpSpLocks/>
          </p:cNvGrpSpPr>
          <p:nvPr/>
        </p:nvGrpSpPr>
        <p:grpSpPr bwMode="auto">
          <a:xfrm>
            <a:off x="639763" y="1163638"/>
            <a:ext cx="8016875" cy="82550"/>
            <a:chOff x="422" y="898"/>
            <a:chExt cx="5050" cy="52"/>
          </a:xfrm>
        </p:grpSpPr>
        <p:sp>
          <p:nvSpPr>
            <p:cNvPr id="5126" name="Line 18"/>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5127" name="Line 19"/>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5128" name="Line 20"/>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Nanofluids Applications</a:t>
            </a:r>
          </a:p>
        </p:txBody>
      </p:sp>
      <p:sp>
        <p:nvSpPr>
          <p:cNvPr id="23555" name="Content Placeholder 2"/>
          <p:cNvSpPr>
            <a:spLocks noGrp="1"/>
          </p:cNvSpPr>
          <p:nvPr>
            <p:ph sz="half" idx="1"/>
          </p:nvPr>
        </p:nvSpPr>
        <p:spPr>
          <a:xfrm>
            <a:off x="228600" y="1219200"/>
            <a:ext cx="4381500" cy="3543300"/>
          </a:xfrm>
        </p:spPr>
        <p:txBody>
          <a:bodyPr/>
          <a:lstStyle/>
          <a:p>
            <a:pPr>
              <a:buFontTx/>
              <a:buNone/>
            </a:pPr>
            <a:r>
              <a:rPr lang="en-US" b="1" smtClean="0">
                <a:latin typeface="Times New Roman" pitchFamily="18" charset="0"/>
                <a:cs typeface="Times New Roman" pitchFamily="18" charset="0"/>
              </a:rPr>
              <a:t>Heat Transfer Applications</a:t>
            </a:r>
          </a:p>
          <a:p>
            <a:pPr>
              <a:buFontTx/>
              <a:buNone/>
            </a:pPr>
            <a:r>
              <a:rPr lang="en-US" sz="1800" b="1" smtClean="0">
                <a:latin typeface="Times New Roman" pitchFamily="18" charset="0"/>
                <a:cs typeface="Times New Roman" pitchFamily="18" charset="0"/>
              </a:rPr>
              <a:t>Geothermal  Power  Extraction</a:t>
            </a:r>
            <a:endParaRPr lang="en-US" sz="1800" smtClean="0">
              <a:latin typeface="Times New Roman" pitchFamily="18" charset="0"/>
              <a:cs typeface="Times New Roman" pitchFamily="18" charset="0"/>
            </a:endParaRPr>
          </a:p>
          <a:p>
            <a:r>
              <a:rPr lang="en-US" sz="1800" smtClean="0">
                <a:latin typeface="Times New Roman" pitchFamily="18" charset="0"/>
                <a:cs typeface="Times New Roman" pitchFamily="18" charset="0"/>
              </a:rPr>
              <a:t>When  extracting  energy  from  the  earth’s  crust (5-10km deep) and temperature (500</a:t>
            </a:r>
            <a:r>
              <a:rPr lang="en-US" sz="1800" baseline="30000" smtClean="0">
                <a:latin typeface="Times New Roman" pitchFamily="18" charset="0"/>
                <a:cs typeface="Times New Roman" pitchFamily="18" charset="0"/>
              </a:rPr>
              <a:t>o</a:t>
            </a:r>
            <a:r>
              <a:rPr lang="en-US" sz="1800" smtClean="0">
                <a:latin typeface="Times New Roman" pitchFamily="18" charset="0"/>
                <a:cs typeface="Times New Roman" pitchFamily="18" charset="0"/>
              </a:rPr>
              <a:t>C -1000</a:t>
            </a:r>
            <a:r>
              <a:rPr lang="en-US" sz="1800" baseline="30000" smtClean="0">
                <a:latin typeface="Times New Roman" pitchFamily="18" charset="0"/>
                <a:cs typeface="Times New Roman" pitchFamily="18" charset="0"/>
              </a:rPr>
              <a:t>o</a:t>
            </a:r>
            <a:r>
              <a:rPr lang="en-US" sz="1800" smtClean="0">
                <a:latin typeface="Times New Roman" pitchFamily="18" charset="0"/>
                <a:cs typeface="Times New Roman" pitchFamily="18" charset="0"/>
              </a:rPr>
              <a:t>C), nanofluids can be employed to cool  the  pipes  exposed  to  such  high  temperatures. </a:t>
            </a:r>
          </a:p>
          <a:p>
            <a:r>
              <a:rPr lang="en-US" sz="1800" smtClean="0">
                <a:latin typeface="Times New Roman" pitchFamily="18" charset="0"/>
                <a:cs typeface="Times New Roman" pitchFamily="18" charset="0"/>
              </a:rPr>
              <a:t> When drilling, nanofluids can serve in cooling the machinery and equipment working in high friction and high temperature environment.</a:t>
            </a:r>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3556" name="Slide Number Placeholder 5"/>
          <p:cNvSpPr>
            <a:spLocks noGrp="1"/>
          </p:cNvSpPr>
          <p:nvPr>
            <p:ph type="sldNum" sz="quarter" idx="12"/>
          </p:nvPr>
        </p:nvSpPr>
        <p:spPr>
          <a:noFill/>
        </p:spPr>
        <p:txBody>
          <a:bodyPr/>
          <a:lstStyle/>
          <a:p>
            <a:fld id="{EB442681-C9FE-4C33-8E36-794C185E4378}" type="slidenum">
              <a:rPr lang="en-US" smtClean="0"/>
              <a:pPr/>
              <a:t>20</a:t>
            </a:fld>
            <a:endParaRPr lang="en-US" smtClean="0"/>
          </a:p>
        </p:txBody>
      </p:sp>
      <p:grpSp>
        <p:nvGrpSpPr>
          <p:cNvPr id="23557" name="Group 9"/>
          <p:cNvGrpSpPr>
            <a:grpSpLocks/>
          </p:cNvGrpSpPr>
          <p:nvPr/>
        </p:nvGrpSpPr>
        <p:grpSpPr bwMode="auto">
          <a:xfrm>
            <a:off x="457200" y="1136650"/>
            <a:ext cx="8016875" cy="82550"/>
            <a:chOff x="422" y="898"/>
            <a:chExt cx="5050" cy="52"/>
          </a:xfrm>
        </p:grpSpPr>
        <p:sp>
          <p:nvSpPr>
            <p:cNvPr id="23560"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3561"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3562"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3558" name="Picture 9" descr="binaryplant[1]"/>
          <p:cNvPicPr>
            <a:picLocks noChangeAspect="1" noChangeArrowheads="1"/>
          </p:cNvPicPr>
          <p:nvPr/>
        </p:nvPicPr>
        <p:blipFill>
          <a:blip r:embed="rId2"/>
          <a:srcRect t="5171"/>
          <a:stretch>
            <a:fillRect/>
          </a:stretch>
        </p:blipFill>
        <p:spPr bwMode="auto">
          <a:xfrm>
            <a:off x="4800600" y="1638300"/>
            <a:ext cx="3895725" cy="4046538"/>
          </a:xfrm>
          <a:prstGeom prst="rect">
            <a:avLst/>
          </a:prstGeom>
          <a:noFill/>
          <a:ln w="9525">
            <a:noFill/>
            <a:miter lim="800000"/>
            <a:headEnd/>
            <a:tailEnd/>
          </a:ln>
        </p:spPr>
      </p:pic>
      <p:sp>
        <p:nvSpPr>
          <p:cNvPr id="23559" name="Content Placeholder 2"/>
          <p:cNvSpPr>
            <a:spLocks noGrp="1"/>
          </p:cNvSpPr>
          <p:nvPr>
            <p:ph sz="half" idx="1"/>
          </p:nvPr>
        </p:nvSpPr>
        <p:spPr>
          <a:xfrm>
            <a:off x="4800600" y="5684838"/>
            <a:ext cx="3895725" cy="377825"/>
          </a:xfrm>
        </p:spPr>
        <p:txBody>
          <a:bodyPr/>
          <a:lstStyle/>
          <a:p>
            <a:pPr>
              <a:buFontTx/>
              <a:buNone/>
            </a:pPr>
            <a:r>
              <a:rPr lang="en-US" sz="1600" b="1" smtClean="0">
                <a:latin typeface="Times New Roman" pitchFamily="18" charset="0"/>
                <a:cs typeface="Times New Roman" pitchFamily="18" charset="0"/>
              </a:rPr>
              <a:t>Figure 17:  </a:t>
            </a:r>
            <a:r>
              <a:rPr lang="en-US" sz="1600" smtClean="0">
                <a:latin typeface="Times New Roman" pitchFamily="18" charset="0"/>
                <a:cs typeface="Times New Roman" pitchFamily="18" charset="0"/>
              </a:rPr>
              <a:t>Binary Cycle Power Plant</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Nanofluids Applications</a:t>
            </a:r>
          </a:p>
        </p:txBody>
      </p:sp>
      <p:sp>
        <p:nvSpPr>
          <p:cNvPr id="24579" name="Content Placeholder 2"/>
          <p:cNvSpPr>
            <a:spLocks noGrp="1"/>
          </p:cNvSpPr>
          <p:nvPr>
            <p:ph sz="half" idx="1"/>
          </p:nvPr>
        </p:nvSpPr>
        <p:spPr>
          <a:xfrm>
            <a:off x="457200" y="1219200"/>
            <a:ext cx="4343400" cy="5257800"/>
          </a:xfrm>
        </p:spPr>
        <p:txBody>
          <a:bodyPr/>
          <a:lstStyle/>
          <a:p>
            <a:pPr>
              <a:buFontTx/>
              <a:buNone/>
            </a:pPr>
            <a:r>
              <a:rPr lang="en-US" b="1" smtClean="0">
                <a:latin typeface="Times New Roman" pitchFamily="18" charset="0"/>
                <a:cs typeface="Times New Roman" pitchFamily="18" charset="0"/>
              </a:rPr>
              <a:t>Automotive Applications</a:t>
            </a:r>
          </a:p>
          <a:p>
            <a:pPr>
              <a:buFontTx/>
              <a:buNone/>
            </a:pPr>
            <a:r>
              <a:rPr lang="en-US" sz="1800" b="1" smtClean="0">
                <a:latin typeface="Times New Roman" pitchFamily="18" charset="0"/>
                <a:cs typeface="Times New Roman" pitchFamily="18" charset="0"/>
              </a:rPr>
              <a:t>Nanofluid Coolant: </a:t>
            </a:r>
            <a:endParaRPr lang="en-US" sz="1800"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Nanofluids are been used in automobile for applications such as coolant, fuel additives, lubricant, shock absorber and refrigerant.</a:t>
            </a:r>
            <a:endParaRPr lang="en-US" sz="1800" b="1"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Nanofluids’ high thermal conductivity can be utilized in engine oils, automaticn transmission fluids, coolants, lubricants. </a:t>
            </a:r>
            <a:endParaRPr lang="en-US" sz="1800" b="1" smtClean="0">
              <a:latin typeface="Times New Roman" pitchFamily="18" charset="0"/>
              <a:cs typeface="Times New Roman" pitchFamily="18" charset="0"/>
            </a:endParaRPr>
          </a:p>
          <a:p>
            <a:pPr>
              <a:buFont typeface="Wingdings" pitchFamily="2" charset="2"/>
              <a:buChar char="Ø"/>
            </a:pPr>
            <a:r>
              <a:rPr lang="en-US" sz="1800" smtClean="0">
                <a:latin typeface="Times New Roman" pitchFamily="18" charset="0"/>
                <a:cs typeface="Times New Roman" pitchFamily="18" charset="0"/>
              </a:rPr>
              <a:t>Use  of  nanofluids  as  coolants  would  allow  for smaller size and better positioning of the radiators, hence less energy for over coming resistance on the road, this implies that fuel is saved.</a:t>
            </a:r>
          </a:p>
          <a:p>
            <a:pPr>
              <a:buFont typeface="Wingdings" pitchFamily="2" charset="2"/>
              <a:buChar char="Ø"/>
            </a:pPr>
            <a:r>
              <a:rPr lang="en-US" sz="1800" smtClean="0">
                <a:latin typeface="Times New Roman" pitchFamily="18" charset="0"/>
                <a:cs typeface="Times New Roman" pitchFamily="18" charset="0"/>
              </a:rPr>
              <a:t>Ford and GM have been doing research on nanofluids for vehicle fluids such as coolants and engine oil.</a:t>
            </a:r>
          </a:p>
          <a:p>
            <a:pPr>
              <a:buFontTx/>
              <a:buNone/>
            </a:pPr>
            <a:endParaRPr lang="en-US" sz="1800" smtClean="0"/>
          </a:p>
          <a:p>
            <a:endParaRPr lang="en-US" sz="1800" smtClean="0"/>
          </a:p>
          <a:p>
            <a:pPr>
              <a:buFontTx/>
              <a:buNone/>
            </a:pPr>
            <a:endParaRPr lang="en-US" b="1"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4580" name="Slide Number Placeholder 5"/>
          <p:cNvSpPr>
            <a:spLocks noGrp="1"/>
          </p:cNvSpPr>
          <p:nvPr>
            <p:ph type="sldNum" sz="quarter" idx="12"/>
          </p:nvPr>
        </p:nvSpPr>
        <p:spPr>
          <a:noFill/>
        </p:spPr>
        <p:txBody>
          <a:bodyPr/>
          <a:lstStyle/>
          <a:p>
            <a:fld id="{73573DFF-0DA9-4972-B6AD-67EAF685903F}" type="slidenum">
              <a:rPr lang="en-US" smtClean="0"/>
              <a:pPr/>
              <a:t>21</a:t>
            </a:fld>
            <a:endParaRPr lang="en-US" smtClean="0"/>
          </a:p>
        </p:txBody>
      </p:sp>
      <p:grpSp>
        <p:nvGrpSpPr>
          <p:cNvPr id="24581" name="Group 9"/>
          <p:cNvGrpSpPr>
            <a:grpSpLocks/>
          </p:cNvGrpSpPr>
          <p:nvPr/>
        </p:nvGrpSpPr>
        <p:grpSpPr bwMode="auto">
          <a:xfrm>
            <a:off x="457200" y="1136650"/>
            <a:ext cx="8016875" cy="82550"/>
            <a:chOff x="422" y="898"/>
            <a:chExt cx="5050" cy="52"/>
          </a:xfrm>
        </p:grpSpPr>
        <p:sp>
          <p:nvSpPr>
            <p:cNvPr id="24584"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4585"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4586"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4582" name="Picture 9" descr="http://www.maplesoft.com/SizedImages/image.ashx?file=0dcc438da04c3574ab5a86483a1df7d7_364_280.jpg"/>
          <p:cNvPicPr>
            <a:picLocks noChangeAspect="1" noChangeArrowheads="1"/>
          </p:cNvPicPr>
          <p:nvPr/>
        </p:nvPicPr>
        <p:blipFill>
          <a:blip r:embed="rId2"/>
          <a:srcRect l="4237"/>
          <a:stretch>
            <a:fillRect/>
          </a:stretch>
        </p:blipFill>
        <p:spPr bwMode="auto">
          <a:xfrm>
            <a:off x="4800600" y="2476500"/>
            <a:ext cx="3932238" cy="2544763"/>
          </a:xfrm>
          <a:prstGeom prst="rect">
            <a:avLst/>
          </a:prstGeom>
          <a:noFill/>
          <a:ln w="9525">
            <a:noFill/>
            <a:miter lim="800000"/>
            <a:headEnd/>
            <a:tailEnd/>
          </a:ln>
        </p:spPr>
      </p:pic>
      <p:sp>
        <p:nvSpPr>
          <p:cNvPr id="24583" name="Content Placeholder 2"/>
          <p:cNvSpPr>
            <a:spLocks noGrp="1"/>
          </p:cNvSpPr>
          <p:nvPr>
            <p:ph sz="half" idx="1"/>
          </p:nvPr>
        </p:nvSpPr>
        <p:spPr>
          <a:xfrm>
            <a:off x="4837113" y="5021263"/>
            <a:ext cx="3895725" cy="377825"/>
          </a:xfrm>
        </p:spPr>
        <p:txBody>
          <a:bodyPr/>
          <a:lstStyle/>
          <a:p>
            <a:pPr>
              <a:buFontTx/>
              <a:buNone/>
            </a:pPr>
            <a:r>
              <a:rPr lang="en-US" sz="1600" b="1" smtClean="0">
                <a:latin typeface="Times New Roman" pitchFamily="18" charset="0"/>
                <a:cs typeface="Times New Roman" pitchFamily="18" charset="0"/>
              </a:rPr>
              <a:t>Figure 18:  </a:t>
            </a:r>
            <a:r>
              <a:rPr lang="en-US" sz="1600" smtClean="0">
                <a:latin typeface="Times New Roman" pitchFamily="18" charset="0"/>
                <a:cs typeface="Times New Roman" pitchFamily="18" charset="0"/>
              </a:rPr>
              <a:t>Car Radiator</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Nanofluids Applications</a:t>
            </a:r>
          </a:p>
        </p:txBody>
      </p:sp>
      <p:sp>
        <p:nvSpPr>
          <p:cNvPr id="25603" name="Content Placeholder 2"/>
          <p:cNvSpPr>
            <a:spLocks noGrp="1"/>
          </p:cNvSpPr>
          <p:nvPr>
            <p:ph sz="half" idx="1"/>
          </p:nvPr>
        </p:nvSpPr>
        <p:spPr>
          <a:xfrm>
            <a:off x="457200" y="1219200"/>
            <a:ext cx="3962400" cy="4191000"/>
          </a:xfrm>
        </p:spPr>
        <p:txBody>
          <a:bodyPr/>
          <a:lstStyle/>
          <a:p>
            <a:pPr>
              <a:buFontTx/>
              <a:buNone/>
            </a:pPr>
            <a:r>
              <a:rPr lang="en-US" sz="1800" b="1" smtClean="0">
                <a:latin typeface="Times New Roman" pitchFamily="18" charset="0"/>
                <a:cs typeface="Times New Roman" pitchFamily="18" charset="0"/>
              </a:rPr>
              <a:t>Automotive Applications</a:t>
            </a:r>
          </a:p>
          <a:p>
            <a:pPr>
              <a:buFontTx/>
              <a:buNone/>
            </a:pPr>
            <a:r>
              <a:rPr lang="en-US" sz="1800" b="1" smtClean="0">
                <a:latin typeface="Times New Roman" pitchFamily="18" charset="0"/>
                <a:cs typeface="Times New Roman" pitchFamily="18" charset="0"/>
              </a:rPr>
              <a:t>Nanofluid in Fuel: </a:t>
            </a:r>
          </a:p>
          <a:p>
            <a:pPr>
              <a:buFont typeface="Wingdings" pitchFamily="2" charset="2"/>
              <a:buChar char="Ø"/>
            </a:pPr>
            <a:r>
              <a:rPr lang="en-US" sz="1800" smtClean="0">
                <a:latin typeface="Times New Roman" pitchFamily="18" charset="0"/>
                <a:cs typeface="Times New Roman" pitchFamily="18" charset="0"/>
              </a:rPr>
              <a:t>The  combustion  of  diesel  fuel  mixed  with aluminum  nanofluid  increased  the  total  combustion  heat while  decreasing  the  concentration  of  smoke  and  nitrous oxide in the exhaust emission from the diesel engine.</a:t>
            </a:r>
          </a:p>
          <a:p>
            <a:pPr>
              <a:buFontTx/>
              <a:buNone/>
            </a:pPr>
            <a:r>
              <a:rPr lang="en-US" sz="1800" b="1" smtClean="0">
                <a:latin typeface="Times New Roman" pitchFamily="18" charset="0"/>
                <a:cs typeface="Times New Roman" pitchFamily="18" charset="0"/>
              </a:rPr>
              <a:t>Nanolubricants</a:t>
            </a:r>
          </a:p>
          <a:p>
            <a:pPr>
              <a:buFont typeface="Wingdings" pitchFamily="2" charset="2"/>
              <a:buChar char="Ø"/>
            </a:pPr>
            <a:r>
              <a:rPr lang="en-US" sz="1800" smtClean="0">
                <a:latin typeface="Times New Roman" pitchFamily="18" charset="0"/>
                <a:cs typeface="Times New Roman" pitchFamily="18" charset="0"/>
              </a:rPr>
              <a:t>Extend engine life 2 fold</a:t>
            </a:r>
          </a:p>
          <a:p>
            <a:pPr>
              <a:buFont typeface="Wingdings" pitchFamily="2" charset="2"/>
              <a:buChar char="Ø"/>
            </a:pPr>
            <a:r>
              <a:rPr lang="en-US" sz="1800" smtClean="0">
                <a:latin typeface="Times New Roman" pitchFamily="18" charset="0"/>
                <a:cs typeface="Times New Roman" pitchFamily="18" charset="0"/>
              </a:rPr>
              <a:t>Reduce oil consumption by </a:t>
            </a:r>
            <a:br>
              <a:rPr lang="en-US" sz="1800" smtClean="0">
                <a:latin typeface="Times New Roman" pitchFamily="18" charset="0"/>
                <a:cs typeface="Times New Roman" pitchFamily="18" charset="0"/>
              </a:rPr>
            </a:br>
            <a:r>
              <a:rPr lang="en-US" sz="1800" smtClean="0">
                <a:latin typeface="Times New Roman" pitchFamily="18" charset="0"/>
                <a:cs typeface="Times New Roman" pitchFamily="18" charset="0"/>
              </a:rPr>
              <a:t>5-10%.</a:t>
            </a:r>
          </a:p>
          <a:p>
            <a:endParaRPr lang="en-US" sz="1800" smtClean="0"/>
          </a:p>
          <a:p>
            <a:endParaRPr lang="en-US" sz="1800" b="1" smtClean="0"/>
          </a:p>
          <a:p>
            <a:endParaRPr lang="en-US" sz="1800" smtClean="0"/>
          </a:p>
          <a:p>
            <a:pPr>
              <a:buFontTx/>
              <a:buNone/>
            </a:pPr>
            <a:endParaRPr lang="en-US" b="1"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5604" name="Slide Number Placeholder 5"/>
          <p:cNvSpPr>
            <a:spLocks noGrp="1"/>
          </p:cNvSpPr>
          <p:nvPr>
            <p:ph type="sldNum" sz="quarter" idx="12"/>
          </p:nvPr>
        </p:nvSpPr>
        <p:spPr>
          <a:noFill/>
        </p:spPr>
        <p:txBody>
          <a:bodyPr/>
          <a:lstStyle/>
          <a:p>
            <a:fld id="{DBD04986-BB4B-4739-A77C-6DA4CC756F91}" type="slidenum">
              <a:rPr lang="en-US" smtClean="0"/>
              <a:pPr/>
              <a:t>22</a:t>
            </a:fld>
            <a:endParaRPr lang="en-US" smtClean="0"/>
          </a:p>
        </p:txBody>
      </p:sp>
      <p:grpSp>
        <p:nvGrpSpPr>
          <p:cNvPr id="25605" name="Group 9"/>
          <p:cNvGrpSpPr>
            <a:grpSpLocks/>
          </p:cNvGrpSpPr>
          <p:nvPr/>
        </p:nvGrpSpPr>
        <p:grpSpPr bwMode="auto">
          <a:xfrm>
            <a:off x="457200" y="1136650"/>
            <a:ext cx="8016875" cy="82550"/>
            <a:chOff x="422" y="898"/>
            <a:chExt cx="5050" cy="52"/>
          </a:xfrm>
        </p:grpSpPr>
        <p:sp>
          <p:nvSpPr>
            <p:cNvPr id="25608"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5609"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5610"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5606" name="Picture 11"/>
          <p:cNvPicPr>
            <a:picLocks noChangeAspect="1" noChangeArrowheads="1"/>
          </p:cNvPicPr>
          <p:nvPr/>
        </p:nvPicPr>
        <p:blipFill>
          <a:blip r:embed="rId2"/>
          <a:srcRect l="56314" t="37607" r="20512" b="37155"/>
          <a:stretch>
            <a:fillRect/>
          </a:stretch>
        </p:blipFill>
        <p:spPr bwMode="auto">
          <a:xfrm>
            <a:off x="4305300" y="1417638"/>
            <a:ext cx="4610100" cy="2887662"/>
          </a:xfrm>
          <a:prstGeom prst="rect">
            <a:avLst/>
          </a:prstGeom>
          <a:noFill/>
          <a:ln w="9525">
            <a:noFill/>
            <a:miter lim="800000"/>
            <a:headEnd/>
            <a:tailEnd/>
          </a:ln>
        </p:spPr>
      </p:pic>
      <p:sp>
        <p:nvSpPr>
          <p:cNvPr id="25607" name="Content Placeholder 2"/>
          <p:cNvSpPr>
            <a:spLocks noGrp="1"/>
          </p:cNvSpPr>
          <p:nvPr>
            <p:ph sz="half" idx="1"/>
          </p:nvPr>
        </p:nvSpPr>
        <p:spPr>
          <a:xfrm>
            <a:off x="4791075" y="4495800"/>
            <a:ext cx="3895725" cy="377825"/>
          </a:xfrm>
        </p:spPr>
        <p:txBody>
          <a:bodyPr/>
          <a:lstStyle/>
          <a:p>
            <a:pPr>
              <a:buFontTx/>
              <a:buNone/>
            </a:pPr>
            <a:r>
              <a:rPr lang="en-US" sz="1600" b="1" smtClean="0">
                <a:latin typeface="Times New Roman" pitchFamily="18" charset="0"/>
                <a:cs typeface="Times New Roman" pitchFamily="18" charset="0"/>
              </a:rPr>
              <a:t>Figure 19:  </a:t>
            </a:r>
            <a:r>
              <a:rPr lang="en-US" sz="1600" smtClean="0">
                <a:latin typeface="Times New Roman" pitchFamily="18" charset="0"/>
                <a:cs typeface="Times New Roman" pitchFamily="18" charset="0"/>
              </a:rPr>
              <a:t>Nanofluids use in Cars</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Nanofluids Applications</a:t>
            </a:r>
          </a:p>
        </p:txBody>
      </p:sp>
      <p:sp>
        <p:nvSpPr>
          <p:cNvPr id="26627" name="Content Placeholder 2"/>
          <p:cNvSpPr>
            <a:spLocks noGrp="1"/>
          </p:cNvSpPr>
          <p:nvPr>
            <p:ph sz="half" idx="1"/>
          </p:nvPr>
        </p:nvSpPr>
        <p:spPr>
          <a:xfrm>
            <a:off x="457200" y="1219200"/>
            <a:ext cx="4610100" cy="5502275"/>
          </a:xfrm>
        </p:spPr>
        <p:txBody>
          <a:bodyPr/>
          <a:lstStyle/>
          <a:p>
            <a:pPr>
              <a:buFontTx/>
              <a:buNone/>
            </a:pPr>
            <a:r>
              <a:rPr lang="en-US" b="1" smtClean="0">
                <a:latin typeface="Times New Roman" pitchFamily="18" charset="0"/>
                <a:cs typeface="Times New Roman" pitchFamily="18" charset="0"/>
              </a:rPr>
              <a:t>Automotive Applications</a:t>
            </a:r>
          </a:p>
          <a:p>
            <a:pPr>
              <a:buFontTx/>
              <a:buNone/>
            </a:pPr>
            <a:r>
              <a:rPr lang="en-US" sz="1800" b="1" smtClean="0">
                <a:latin typeface="Times New Roman" pitchFamily="18" charset="0"/>
                <a:cs typeface="Times New Roman" pitchFamily="18" charset="0"/>
              </a:rPr>
              <a:t>Brake and Other Vehicular Nanofluids.  </a:t>
            </a:r>
            <a:endParaRPr lang="en-US" sz="1800" smtClean="0">
              <a:latin typeface="Times New Roman" pitchFamily="18" charset="0"/>
              <a:cs typeface="Times New Roman" pitchFamily="18" charset="0"/>
            </a:endParaRPr>
          </a:p>
          <a:p>
            <a:r>
              <a:rPr lang="en-US" sz="1800" smtClean="0">
                <a:latin typeface="Times New Roman" pitchFamily="18" charset="0"/>
                <a:cs typeface="Times New Roman" pitchFamily="18" charset="0"/>
              </a:rPr>
              <a:t>As vehicle aerodynamics is improved and drag forces are reduced, there is a higher demand for braking systems with higher and more efficient heat dissipation mechanisms and properties such as brake nanofluid.</a:t>
            </a:r>
          </a:p>
          <a:p>
            <a:r>
              <a:rPr lang="en-US" sz="1800" smtClean="0">
                <a:latin typeface="Times New Roman" pitchFamily="18" charset="0"/>
                <a:cs typeface="Times New Roman" pitchFamily="18" charset="0"/>
              </a:rPr>
              <a:t>If the heat causes the brake fluid to reach its boiling point, a  vapor-lock  is  created  that  retards  the  hydraulic system from dispersing the heat caused from braking. </a:t>
            </a:r>
          </a:p>
          <a:p>
            <a:r>
              <a:rPr lang="en-US" sz="1800" smtClean="0">
                <a:latin typeface="Times New Roman" pitchFamily="18" charset="0"/>
                <a:cs typeface="Times New Roman" pitchFamily="18" charset="0"/>
              </a:rPr>
              <a:t>Such an occurrence will in turn will cause a brake malfunction and  pose  a  safety  hazard  in  vehicles.  </a:t>
            </a:r>
          </a:p>
          <a:p>
            <a:r>
              <a:rPr lang="en-US" sz="1800" smtClean="0">
                <a:latin typeface="Times New Roman" pitchFamily="18" charset="0"/>
                <a:cs typeface="Times New Roman" pitchFamily="18" charset="0"/>
              </a:rPr>
              <a:t>Since  brake  oil  is easily affected by the heat generated from braking, nanofluids will  maximize performance in heat transfer as well as remove any safety concerns.</a:t>
            </a:r>
          </a:p>
          <a:p>
            <a:endParaRPr lang="en-US" sz="1800" smtClean="0"/>
          </a:p>
          <a:p>
            <a:pPr>
              <a:buFontTx/>
              <a:buNone/>
            </a:pPr>
            <a:endParaRPr lang="en-US" b="1"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6628" name="Slide Number Placeholder 5"/>
          <p:cNvSpPr>
            <a:spLocks noGrp="1"/>
          </p:cNvSpPr>
          <p:nvPr>
            <p:ph type="sldNum" sz="quarter" idx="12"/>
          </p:nvPr>
        </p:nvSpPr>
        <p:spPr>
          <a:noFill/>
        </p:spPr>
        <p:txBody>
          <a:bodyPr/>
          <a:lstStyle/>
          <a:p>
            <a:fld id="{74E2A33B-0906-41B8-BFE0-0336927650A8}" type="slidenum">
              <a:rPr lang="en-US" smtClean="0"/>
              <a:pPr/>
              <a:t>23</a:t>
            </a:fld>
            <a:endParaRPr lang="en-US" smtClean="0"/>
          </a:p>
        </p:txBody>
      </p:sp>
      <p:grpSp>
        <p:nvGrpSpPr>
          <p:cNvPr id="26629" name="Group 9"/>
          <p:cNvGrpSpPr>
            <a:grpSpLocks/>
          </p:cNvGrpSpPr>
          <p:nvPr/>
        </p:nvGrpSpPr>
        <p:grpSpPr bwMode="auto">
          <a:xfrm>
            <a:off x="457200" y="1136650"/>
            <a:ext cx="8016875" cy="82550"/>
            <a:chOff x="422" y="898"/>
            <a:chExt cx="5050" cy="52"/>
          </a:xfrm>
        </p:grpSpPr>
        <p:sp>
          <p:nvSpPr>
            <p:cNvPr id="26634"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6635"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6636"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6630" name="Picture 9"/>
          <p:cNvPicPr>
            <a:picLocks noChangeAspect="1" noChangeArrowheads="1"/>
          </p:cNvPicPr>
          <p:nvPr/>
        </p:nvPicPr>
        <p:blipFill>
          <a:blip r:embed="rId2"/>
          <a:srcRect l="26122" t="47293" r="49359" b="22891"/>
          <a:stretch>
            <a:fillRect/>
          </a:stretch>
        </p:blipFill>
        <p:spPr bwMode="auto">
          <a:xfrm>
            <a:off x="5600700" y="2400300"/>
            <a:ext cx="2705100" cy="2095500"/>
          </a:xfrm>
          <a:prstGeom prst="rect">
            <a:avLst/>
          </a:prstGeom>
          <a:noFill/>
          <a:ln w="9525">
            <a:noFill/>
            <a:miter lim="800000"/>
            <a:headEnd/>
            <a:tailEnd/>
          </a:ln>
        </p:spPr>
      </p:pic>
      <p:sp>
        <p:nvSpPr>
          <p:cNvPr id="26631" name="AutoShape 13" descr="data:image/jpeg;base64,/9j/4AAQSkZJRgABAQAAAQABAAD/2wBDAAkGBwgHBgkIBwgKCgkLDRYPDQwMDRsUFRAWIB0iIiAdHx8kKDQsJCYxJx8fLT0tMTU3Ojo6Iys/RD84QzQ5Ojf/2wBDAQoKCg0MDRoPDxo3JR8lNzc3Nzc3Nzc3Nzc3Nzc3Nzc3Nzc3Nzc3Nzc3Nzc3Nzc3Nzc3Nzc3Nzc3Nzc3Nzc3Nzf/wAARCACZAKoDASIAAhEBAxEB/8QAHAABAAIDAQEBAAAAAAAAAAAAAAQGAwUHAggB/8QAQBAAAgEDAgMEBwUGBAcBAAAAAQIDAAQRBSESMUEGE1FxByJhgZGhwRQjMkKxFSRSYsLRQ3Jz4SUzNFODovCy/8QAGgEBAAMBAQEAAAAAAAAAAAAAAAEDBAIFBv/EACsRAAICAQIFAwIHAAAAAAAAAAABAhEDBCEFEhQxURMiQXGBFTJCkaGx0f/aAAwDAQACEQMRAD8A7jSlKAUpSgFKUoBSlKAE4rELiAyGMTR94OacQyPdS6lWC3lmkIVI0LsT0AGa+Wb7UXvNQlvZF4nndpGznqc8+dAfVWaZr5ete0V9ajEF3eRDwjunx8Ca21r6QNfhI4dYvMDkHCOPmKmmD6MzSuF2npT16MjvLu1m/wBa1x/+SK3Fr6XLz/HsLKQ+KTsnyIqKFnXKVziD0r27AGbRrsjIBMEqPjPmRWyg9J3Z+THfLe2/+pbk/oTQF1pVct+3XZmf8OrQIfCTK/rWxt9e0i6/6fVLKTPILOp+tAbKleFlRxlGVh04TmvWfZQH7SlKAUpSgFKUoBSlKAUpSgKz6SLwWXYnVn4+FpYDCpHi/q/Wvm24bgs8hiGllAB9iAk/Nl+Fdt9Od80Og2NkjAfaLnicfyqp/qK1xe8Tihs0x/hF8/5mP0A+NejwnCsurimtkVZpcsSDE78mYn217+84uEYI8qzJAR0rMsB8K+xlw7TT7wRh9aS7MjhZAPwcqAvy4fnVihmhuLP7POojVW4wF5s2MfSssugcNqk7SworrxKgfLkeVedk4XpLqUa+7C1MyuxJPI/DDG7Ng7IMnHXlX6LiaLbilT2esK2otbiJSI0eND13HFWMwADATcfmztVE+B4X+WT/ALOlq5eCEup3AGO/JHgcH9a9C/dvxxwOPbGB+lbH9mp3IkmuYw5/wsEtj2+FY/2dCd+6Ujx4axy4K/0T/gsWrXyjFb6o1ucwqYv9GVk+tbe17YanAR3epainlccX6itU+nQDZUYHxDGo01r3QLB3GBy23+VZcnC82NOTqiyOpi9i9dnu3naKXVLa3fUXljkkAKyRI3q53JOMjbJNdptZpZ7WGZkKmRFYrkbZGa+eewVsLvX4oyDtGcEDlxFY/wCuvo5RwqFUAADAFeYzSeqUpUAUpSgFKUoBSlKA4b6cb4z9o7Wxj3+y2+SB/E5zj4AfGqneadJDP60ZEZAWM9CFUKPkKkdtLxdQ9IGqXDSHulvASx5BIlUN8kavHZ7Wnm1RbG7S2kDnIYkMjDGcjP8A8K9Dh2qWmy8zVmfUQ51RjjtM9D8KzpZE9Ku8mkWF1I01rG0URXLMJF7tW3zzGw2pY6HFJpJlnkhjmaX1HDHhZcDAPgOZz/fFfR/jGGkee9PkKaLI+FTLRZbaVJYwpZDleJeID3GrENMKOQQGx1BzmpEelB+SYPsq2WshJeUUNtMi2l7b3QEV9EGc9XQcPwqDqmkcbF7a0KR56kb+QFWOHRWP44SR5Cp0VpPaJlVCoOWV+lYXqY45XBlqUpLdHPY7OW3cOFOQdvU/vWeWLvRxMuGPMk7mrjdXIdSsttbvnqq4J9taea1jcsy+qM/hxWiOp595KiuVJ7MrUkQUYCb1qdXUrAuRgs2B+tXSW1iUE5zVQ7VsBcwQL+VeMjzOB+hrLrtQlhlX0L9N7potfodsu91Zp+Y7wDlyCgsf/Zo/hXb65h6FbThsHuShBKMQT/M5H6Rg++un18wz1kKUpUEilKUApSlAKjajdJZafdXcn4IInkbyAJ+lSaqHpXvxYdhdSPFhp1W3Xxy5A/TJ91AfPEPf3cF9KQGnkhYuc49dz6x+bVEtNNublniW3JYDO5AB67E7H3VudItnlgZ0g73MoJBDYIUbcv8AMfhVujtdJuoUM1g0DBuJVZy6Bs8wCQRy6Gq5TUX7uxynuc+X7ZpNy8Aee1nQAvCHK5zvuucEb5reRdrbyaJbW9EFxag4KNH+E8wRuCCCMg5q1XGkWL91HZthCuXWROMZx0bOV6dD51r9Q0OG3TiuNPaRCBmW3i4wPPIXf2VdikpbQyIqk2vgrmndodV0WTFlcCa3Q54LgFg48D16Y2rrGhdo9J7Soht5Vt73g+9tnHC2RzI6MN+Y9uwrleqRaFZW5naSUhWChIo5IpMkHfDDhI8mNe4dEW4RLuwe8RC2Y3MJzscZGORz7a1YlnU6W/3/ANKsnI421R2wWjp+CQ46b7mhS44SFlYr1BNUDR9e1uwxG00F2wbI7zMRJwB6x3zyHhWG+7X9rYllLxQM7DH3S7L5Z/vW/wBPN3cTPUHspF+bT5mXi7tyM4yB18KhS20ZTxz1znNc/m9Iet2XBJDpz9+o9aa5V3U+P4cfMmokHpRu0PFc2sUkzyl5Qh4VYHmOEk4J339tVdS4P3HXSpq0y8XcIUbDnXNu0UvHq0xPJAF+X+9b6f0nabNEvHp12Hz+AMhHuOfpVdtM6lrKlxgXNzxMPBS2T8BVOp1KyQSiW4MDhK2d99G1mLTs8ntYKPJFC/qDVsrW9nYGt9Fs0cAMYw7Y8W9Y/M1sq882ilKUApSlAKUpQCuUeny9C6bpViHwXuGnZf4gqlf1eur1wL04Xr3HbGO3x91aWqqDj8zks2/lw0BW9LuZbSCERzSISOIiMbZJyM+7Fb+z1ydHC/apfJiB/eqV9vbiBaNSo/KMgcsVKi1G1PAHSWPozghtvKsuSOW9myumXsavcPGGedmw2OEldufsrPbau6oJFdkJ/hXp54qmQanYDHrlWU82HMfWp8eoQSxr3UvGRz4nUDcjcYxWCeLJd7i2Wm41axu0Vb2GCUkg57jcEe0Yr3aSWIRFh79Ixkr3THC/HNVqLUniLC4SV5CcsuOniTUsPDxnuCwA6kAZ9nj8aRz6nE7jJomoyVNG0u9Ot5eOWC5LODuJgV+ZrWS2c8QLSxyFR1RsjHuNfgvCgbgYrGw5SDBrCdTlUnDqy5/GF616ODjevhtJqSKZ6fDLsqJUkcXdE8TpheTDH+9aC+W1B4ZeBjjkRmp9zfm49YXHA42AzsPcaq2oi977JjZ99nTljb4GvQjxzJONcqT/AHK+mSezF3Y2BUukUYI5cAxv7q23Yu1N7r0EI5kEA+GcL/VVexKSjOcZ3Kg10P0P2ff9oRJjIT6Ak/PhquWeWb3SSX0NGOLSO8qoVQqjCgYAr9pSqy0UpSgFKV+E4oD9r8zUe+v7SwiMt7PHCg6u2M+XjVa1Ttg0cTNY2sndBc/aZozw+5Rv8cUBs+13aC37OaRJezYeU+rDDxYMj+Hl41wXtprsPafVBcTw/ZrpkAIjkypwDjII8PLpV11m/uNXSJr+YOjfhjcBzvy4VXGM+Zqo6vo4jn4hbospPqqu7N8P0oQyrnTI5SX/AGgYOQCvAWHLxB+grE+lXi47q6sbjPICcI3wfh+AJrazWkySFQhyASeEgjGM8x7KjMWA9YYB8RU0QQJLDU4N5tMugp/MsZYH3jIqKLmLiKniVxsQdiK3MUxh3gkaMnnwOVJ+FZ2v7mZQk8ouEH5bmNJh/wC4PypQNfpd5ALpftl5PFDjdozk8wcEHpz+NSbnUZYpnNtefaYpVOS0XDjPQjPMeNZW/Z8u0+kWn/hLxH38JqP+zNLkGVN/atn8rpcL8whHxNcOCfdCkeo9alChZV4gMb8RyR4VnbVIJgOIPGRzxvxVFOh8Q/ddYt5D/DPE8fzAasQ0bV9zDapcgc2t5o5B8myPeBXDwQ8Cic91ESxWQMBjAJOT7KxtOQQQ27HDDH1+Faq5E1oQt7azW5bl3sZUHyyN6/I7hTjhfGeVR08fJFEyYjiU4yccxtmuveg+ywt3eHnghfeQP6K44HB3Y8ht4mvoX0R2f2bsuJCMNLJ8gB9SatjHljRKReKUpUnQpWmv+0mn2jvEsommU4KRnOD4E1Xr3tFe3QKowgQ/lTOcedAWrU9YstMid7mU5XfgjUux9wqnaj26kuQU0+W3tF5ETN96R7BjA+dQe8LHJY5zzry6xyLwyxo48GAINTQIUlwzhr2Y3DcZP3txwSg+WfWA9mBUVyoJuLyNEiGGjRlaHi9uADUx9LsWOUt1jOc5iJQj4GvNxZSmVZmv53ZNk+1ESgfGgIEkr90Lq7WR8N91GXRkGOXqkkn4e6ot2Tb8U0mO/mXBVVMQXrjp86kyWt1FMZRBFc88MD3RA9gqLNMI5RLNDdQSKdmI4wPI74qCDWTQ5/d0AeViSWQ7EYzjlnp4+6okvC8UcB4hCG4mxk4JwCdyfD2VOZ43MhWSKZnGMtsR5eFR2ULGUAcM5PF6+FYeGOX60BDECT3MhcRsoDZxHuQPzADAz8BvUc2KG2aTHBgnhJfJcdBwgZ6Hfl0qfMqNDGInJCqScqBwnw57j4eVYggebLqnAOHKxlhxYG7b7b4PxoCJJYBJF++McTqSjyocnA5YGev05VGEcoUn1TvjAYE+3ati5keFC2WxkAhQSfMjekjpM8k100YkKj7vJ4j06n2eNTYIDSSWzKWVo2O45cuYx8K9JdA5BEbAjHEyAkHxB6VOsrqexfvbeZ45h6vDGc59hAHI43/Wssd2siyC8htWExJaZ7cF1J6ruMYpZFEaHUrlDhLidByAWY4PmORqNe3UCR4ubKzmlmBxJ9lRXX25UDfw8q2VxBpTpD3EDpwt968UrMzDG54XGAc/zYrEdLFzchbDvZIduF5VAIPht9KnZgwWWj2d9IkbxzggEmWGYKQParKwPh086+jeyumR6RoFnZRStMkcYxIwwWzvkj31yrQey8sEbPcOU4sFiR6x28P712WzhEFpDCuSI0CjJzyFQzpGalKVAOXdqewsjald3tksyLKxlLo4OCdznrzJqpm21yz3ju1kUbgFs5+I+td8IzWKa2hmTglhjkXGMMoIoKOHRarrUKB5rJZkIzlNjj3Vlj7VW4bhureeFuu2a6xP2X0iYHFoIj4xMV/TatJqPo8s7pmeG9uY2bo2GHw2qbIoqEGuWM5AjuY9+h2I91ZGvFA7xILieP8A7yxnh9xP0qVq3o1vWlzZx2cihfxcRjZj9K0dx2W7Q2eInj1CGEnnHIZEHnjpUEm7SXvYg4Rwp/iWsTpxjIIwfCq6YNftT91cwTgDdZOfzFRZ+0+sWDkX+hzvFnAkgGc+6pINxfWsLAhokb2lcmtHcWqqCEyoPQGpFr2p0+/QkrPA42Kypgg+6vUksE4zFMj+RqQauV5iyF3EvBtmTc48PKk12sk5muIIwrHdY/VUdNgOVSZY6ivGRSiBcQSkxiJo51kGFEL8fEegPD+m9ZRC0UTG7SNZI1/5UjMsuOhxttgfCobxqcllB8dqyxNcLIskMsiuowGO+B781zRNnmO9lWMIkp7sDZZF9XHsyMDnSOHvW4QMsf5hw/8A3lUgwTTtJIsTzS7FuEbZ8frWP9k6sbyaEW13IseO8a3jYhgf4GOzD3ihy5eD25sbE4lzPPj1YI+RPuq1dm7S7uoNLubiyigliumkl5jEfC4UL4ndc++sdlpMHZzu3NrDdmVgAY5MswJxkE7Hfx6Ct+93rLr+5adaoDvmS4yfgKOW9fJVLI49yzdlOzsVjaE3N4b2WSV5mbOVBZiceQ2GKtArlkUvamCYXEYt0cdA+QfYRTW9Yu77V+PT765MfdrxrHIQsT9V254NTyyS3O8eWOTsdUpVN0E63dx92L1zGPVeR8HHl1zVrjiZUVWmkYgAEnrUFpnpSlAKUpQCvzFftKAi3Wn2d3j7TbQylTkcaA1rLnslpM5LLC0LHrE5HyO1b2lAUfUPR9BKpMM0cn8k8QOfeP7VWL/0cTRrxrZHPP8AdpeLHuP9q6+RmmKA+fZ+z1xBIyQXzxun4o50wR555fCoslhqsP44Yph4xtvX0S0UbElkUkjByOdau87NaRdZL2aIx3LREoc+7n76WKPn6WZo1bvrS4iZT6zMhIA9njVj0210sIWjuIryUDPDG/qKfaeZ+VdHfsFpz3EcxnucIwbgyu+OXTetledltIvQPtNlDKwGzPEvF8QBihxOLa2ZyySWGOQMQGcbKFHCq+QFb7smGuU1LhAZ4oA8a744sk49/Kpmv+jOG7h/4TfT2Uq5K5cyIxxsCGOwz4GqLcdm+3mh7ixnnXh9aSxl48+wgEN8qsU0lVHOLEou5Mt3aDTluLH9s6UQ8LLxSxMcsh6464HhVat9cMRCxuzHlhN81XIJL2W4FrcwT28jNgJch1BYnHIiukdm+yDMqt3YGw45DnGeuPGuVLyivp992RLSW/vgFw0SNscbsf7VatE7Kd3EhlAhTouN/wDarDpmkW1goKLxyY/GRWxxUN2XxgoqkYba3itohHCgRR0FZqUqDoUpSgFKUoBSlKAUpSgFKUoBSlKAUpSgFfhHhX7SgId/ptnqIjF7bxzCNxIgccmHI1KVQoAUAAcgK9UoBSlKAUpSgP/Z"/>
          <p:cNvSpPr>
            <a:spLocks noChangeAspect="1" noChangeArrowheads="1"/>
          </p:cNvSpPr>
          <p:nvPr/>
        </p:nvSpPr>
        <p:spPr bwMode="auto">
          <a:xfrm>
            <a:off x="63500" y="-411163"/>
            <a:ext cx="952500" cy="857251"/>
          </a:xfrm>
          <a:prstGeom prst="rect">
            <a:avLst/>
          </a:prstGeom>
          <a:noFill/>
          <a:ln w="9525">
            <a:noFill/>
            <a:miter lim="800000"/>
            <a:headEnd/>
            <a:tailEnd/>
          </a:ln>
        </p:spPr>
        <p:txBody>
          <a:bodyPr/>
          <a:lstStyle/>
          <a:p>
            <a:endParaRPr lang="en-US"/>
          </a:p>
        </p:txBody>
      </p:sp>
      <p:sp>
        <p:nvSpPr>
          <p:cNvPr id="26632" name="AutoShape 15" descr="data:image/jpeg;base64,/9j/4AAQSkZJRgABAQAAAQABAAD/2wBDAAkGBwgHBgkIBwgKCgkLDRYPDQwMDRsUFRAWIB0iIiAdHx8kKDQsJCYxJx8fLT0tMTU3Ojo6Iys/RD84QzQ5Ojf/2wBDAQoKCg0MDRoPDxo3JR8lNzc3Nzc3Nzc3Nzc3Nzc3Nzc3Nzc3Nzc3Nzc3Nzc3Nzc3Nzc3Nzc3Nzc3Nzc3Nzc3Nzf/wAARCACZAKoDASIAAhEBAxEB/8QAHAABAAIDAQEBAAAAAAAAAAAAAAQGAwUHAggB/8QAQBAAAgEDAgMEBwUGBAcBAAAAAQIDAAQRBSESMUEGE1FxByJhgZGhwRQjMkKxFSRSYsLRQ3Jz4SUzNFODovCy/8QAGgEBAAMBAQEAAAAAAAAAAAAAAAEDBAIFBv/EACsRAAICAQIFAwIHAAAAAAAAAAABAhEDBCEFEhQxURMiQXGBFTJCkaGx0f/aAAwDAQACEQMRAD8A7jSlKAUpSgFKUoBSlKAE4rELiAyGMTR94OacQyPdS6lWC3lmkIVI0LsT0AGa+Wb7UXvNQlvZF4nndpGznqc8+dAfVWaZr5ete0V9ajEF3eRDwjunx8Ca21r6QNfhI4dYvMDkHCOPmKmmD6MzSuF2npT16MjvLu1m/wBa1x/+SK3Fr6XLz/HsLKQ+KTsnyIqKFnXKVziD0r27AGbRrsjIBMEqPjPmRWyg9J3Z+THfLe2/+pbk/oTQF1pVct+3XZmf8OrQIfCTK/rWxt9e0i6/6fVLKTPILOp+tAbKleFlRxlGVh04TmvWfZQH7SlKAUpSgFKUoBSlKAUpSgKz6SLwWXYnVn4+FpYDCpHi/q/Wvm24bgs8hiGllAB9iAk/Nl+Fdt9Od80Og2NkjAfaLnicfyqp/qK1xe8Tihs0x/hF8/5mP0A+NejwnCsurimtkVZpcsSDE78mYn217+84uEYI8qzJAR0rMsB8K+xlw7TT7wRh9aS7MjhZAPwcqAvy4fnVihmhuLP7POojVW4wF5s2MfSssugcNqk7SworrxKgfLkeVedk4XpLqUa+7C1MyuxJPI/DDG7Ng7IMnHXlX6LiaLbilT2esK2otbiJSI0eND13HFWMwADATcfmztVE+B4X+WT/ALOlq5eCEup3AGO/JHgcH9a9C/dvxxwOPbGB+lbH9mp3IkmuYw5/wsEtj2+FY/2dCd+6Ujx4axy4K/0T/gsWrXyjFb6o1ucwqYv9GVk+tbe17YanAR3epainlccX6itU+nQDZUYHxDGo01r3QLB3GBy23+VZcnC82NOTqiyOpi9i9dnu3naKXVLa3fUXljkkAKyRI3q53JOMjbJNdptZpZ7WGZkKmRFYrkbZGa+eewVsLvX4oyDtGcEDlxFY/wCuvo5RwqFUAADAFeYzSeqUpUAUpSgFKUoBSlKA4b6cb4z9o7Wxj3+y2+SB/E5zj4AfGqneadJDP60ZEZAWM9CFUKPkKkdtLxdQ9IGqXDSHulvASx5BIlUN8kavHZ7Wnm1RbG7S2kDnIYkMjDGcjP8A8K9Dh2qWmy8zVmfUQ51RjjtM9D8KzpZE9Ku8mkWF1I01rG0URXLMJF7tW3zzGw2pY6HFJpJlnkhjmaX1HDHhZcDAPgOZz/fFfR/jGGkee9PkKaLI+FTLRZbaVJYwpZDleJeID3GrENMKOQQGx1BzmpEelB+SYPsq2WshJeUUNtMi2l7b3QEV9EGc9XQcPwqDqmkcbF7a0KR56kb+QFWOHRWP44SR5Cp0VpPaJlVCoOWV+lYXqY45XBlqUpLdHPY7OW3cOFOQdvU/vWeWLvRxMuGPMk7mrjdXIdSsttbvnqq4J9taea1jcsy+qM/hxWiOp595KiuVJ7MrUkQUYCb1qdXUrAuRgs2B+tXSW1iUE5zVQ7VsBcwQL+VeMjzOB+hrLrtQlhlX0L9N7potfodsu91Zp+Y7wDlyCgsf/Zo/hXb65h6FbThsHuShBKMQT/M5H6Rg++un18wz1kKUpUEilKUApSlAKjajdJZafdXcn4IInkbyAJ+lSaqHpXvxYdhdSPFhp1W3Xxy5A/TJ91AfPEPf3cF9KQGnkhYuc49dz6x+bVEtNNublniW3JYDO5AB67E7H3VudItnlgZ0g73MoJBDYIUbcv8AMfhVujtdJuoUM1g0DBuJVZy6Bs8wCQRy6Gq5TUX7uxynuc+X7ZpNy8Aee1nQAvCHK5zvuucEb5reRdrbyaJbW9EFxag4KNH+E8wRuCCCMg5q1XGkWL91HZthCuXWROMZx0bOV6dD51r9Q0OG3TiuNPaRCBmW3i4wPPIXf2VdikpbQyIqk2vgrmndodV0WTFlcCa3Q54LgFg48D16Y2rrGhdo9J7Soht5Vt73g+9tnHC2RzI6MN+Y9uwrleqRaFZW5naSUhWChIo5IpMkHfDDhI8mNe4dEW4RLuwe8RC2Y3MJzscZGORz7a1YlnU6W/3/ANKsnI421R2wWjp+CQ46b7mhS44SFlYr1BNUDR9e1uwxG00F2wbI7zMRJwB6x3zyHhWG+7X9rYllLxQM7DH3S7L5Z/vW/wBPN3cTPUHspF+bT5mXi7tyM4yB18KhS20ZTxz1znNc/m9Iet2XBJDpz9+o9aa5V3U+P4cfMmokHpRu0PFc2sUkzyl5Qh4VYHmOEk4J339tVdS4P3HXSpq0y8XcIUbDnXNu0UvHq0xPJAF+X+9b6f0nabNEvHp12Hz+AMhHuOfpVdtM6lrKlxgXNzxMPBS2T8BVOp1KyQSiW4MDhK2d99G1mLTs8ntYKPJFC/qDVsrW9nYGt9Fs0cAMYw7Y8W9Y/M1sq882ilKUApSlAKUpQCuUeny9C6bpViHwXuGnZf4gqlf1eur1wL04Xr3HbGO3x91aWqqDj8zks2/lw0BW9LuZbSCERzSISOIiMbZJyM+7Fb+z1ydHC/apfJiB/eqV9vbiBaNSo/KMgcsVKi1G1PAHSWPozghtvKsuSOW9myumXsavcPGGedmw2OEldufsrPbau6oJFdkJ/hXp54qmQanYDHrlWU82HMfWp8eoQSxr3UvGRz4nUDcjcYxWCeLJd7i2Wm41axu0Vb2GCUkg57jcEe0Yr3aSWIRFh79Ixkr3THC/HNVqLUniLC4SV5CcsuOniTUsPDxnuCwA6kAZ9nj8aRz6nE7jJomoyVNG0u9Ot5eOWC5LODuJgV+ZrWS2c8QLSxyFR1RsjHuNfgvCgbgYrGw5SDBrCdTlUnDqy5/GF616ODjevhtJqSKZ6fDLsqJUkcXdE8TpheTDH+9aC+W1B4ZeBjjkRmp9zfm49YXHA42AzsPcaq2oi977JjZ99nTljb4GvQjxzJONcqT/AHK+mSezF3Y2BUukUYI5cAxv7q23Yu1N7r0EI5kEA+GcL/VVexKSjOcZ3Kg10P0P2ff9oRJjIT6Ak/PhquWeWb3SSX0NGOLSO8qoVQqjCgYAr9pSqy0UpSgFKV+E4oD9r8zUe+v7SwiMt7PHCg6u2M+XjVa1Ttg0cTNY2sndBc/aZozw+5Rv8cUBs+13aC37OaRJezYeU+rDDxYMj+Hl41wXtprsPafVBcTw/ZrpkAIjkypwDjII8PLpV11m/uNXSJr+YOjfhjcBzvy4VXGM+Zqo6vo4jn4hbospPqqu7N8P0oQyrnTI5SX/AGgYOQCvAWHLxB+grE+lXi47q6sbjPICcI3wfh+AJrazWkySFQhyASeEgjGM8x7KjMWA9YYB8RU0QQJLDU4N5tMugp/MsZYH3jIqKLmLiKniVxsQdiK3MUxh3gkaMnnwOVJ+FZ2v7mZQk8ouEH5bmNJh/wC4PypQNfpd5ALpftl5PFDjdozk8wcEHpz+NSbnUZYpnNtefaYpVOS0XDjPQjPMeNZW/Z8u0+kWn/hLxH38JqP+zNLkGVN/atn8rpcL8whHxNcOCfdCkeo9alChZV4gMb8RyR4VnbVIJgOIPGRzxvxVFOh8Q/ddYt5D/DPE8fzAasQ0bV9zDapcgc2t5o5B8myPeBXDwQ8Cic91ESxWQMBjAJOT7KxtOQQQ27HDDH1+Faq5E1oQt7azW5bl3sZUHyyN6/I7hTjhfGeVR08fJFEyYjiU4yccxtmuveg+ywt3eHnghfeQP6K44HB3Y8ht4mvoX0R2f2bsuJCMNLJ8gB9SatjHljRKReKUpUnQpWmv+0mn2jvEsommU4KRnOD4E1Xr3tFe3QKowgQ/lTOcedAWrU9YstMid7mU5XfgjUux9wqnaj26kuQU0+W3tF5ETN96R7BjA+dQe8LHJY5zzry6xyLwyxo48GAINTQIUlwzhr2Y3DcZP3txwSg+WfWA9mBUVyoJuLyNEiGGjRlaHi9uADUx9LsWOUt1jOc5iJQj4GvNxZSmVZmv53ZNk+1ESgfGgIEkr90Lq7WR8N91GXRkGOXqkkn4e6ot2Tb8U0mO/mXBVVMQXrjp86kyWt1FMZRBFc88MD3RA9gqLNMI5RLNDdQSKdmI4wPI74qCDWTQ5/d0AeViSWQ7EYzjlnp4+6okvC8UcB4hCG4mxk4JwCdyfD2VOZ43MhWSKZnGMtsR5eFR2ULGUAcM5PF6+FYeGOX60BDECT3MhcRsoDZxHuQPzADAz8BvUc2KG2aTHBgnhJfJcdBwgZ6Hfl0qfMqNDGInJCqScqBwnw57j4eVYggebLqnAOHKxlhxYG7b7b4PxoCJJYBJF++McTqSjyocnA5YGev05VGEcoUn1TvjAYE+3ati5keFC2WxkAhQSfMjekjpM8k100YkKj7vJ4j06n2eNTYIDSSWzKWVo2O45cuYx8K9JdA5BEbAjHEyAkHxB6VOsrqexfvbeZ45h6vDGc59hAHI43/Wssd2siyC8htWExJaZ7cF1J6ruMYpZFEaHUrlDhLidByAWY4PmORqNe3UCR4ubKzmlmBxJ9lRXX25UDfw8q2VxBpTpD3EDpwt968UrMzDG54XGAc/zYrEdLFzchbDvZIduF5VAIPht9KnZgwWWj2d9IkbxzggEmWGYKQParKwPh086+jeyumR6RoFnZRStMkcYxIwwWzvkj31yrQey8sEbPcOU4sFiR6x28P712WzhEFpDCuSI0CjJzyFQzpGalKVAOXdqewsjald3tksyLKxlLo4OCdznrzJqpm21yz3ju1kUbgFs5+I+td8IzWKa2hmTglhjkXGMMoIoKOHRarrUKB5rJZkIzlNjj3Vlj7VW4bhureeFuu2a6xP2X0iYHFoIj4xMV/TatJqPo8s7pmeG9uY2bo2GHw2qbIoqEGuWM5AjuY9+h2I91ZGvFA7xILieP8A7yxnh9xP0qVq3o1vWlzZx2cihfxcRjZj9K0dx2W7Q2eInj1CGEnnHIZEHnjpUEm7SXvYg4Rwp/iWsTpxjIIwfCq6YNftT91cwTgDdZOfzFRZ+0+sWDkX+hzvFnAkgGc+6pINxfWsLAhokb2lcmtHcWqqCEyoPQGpFr2p0+/QkrPA42Kypgg+6vUksE4zFMj+RqQauV5iyF3EvBtmTc48PKk12sk5muIIwrHdY/VUdNgOVSZY6ivGRSiBcQSkxiJo51kGFEL8fEegPD+m9ZRC0UTG7SNZI1/5UjMsuOhxttgfCobxqcllB8dqyxNcLIskMsiuowGO+B781zRNnmO9lWMIkp7sDZZF9XHsyMDnSOHvW4QMsf5hw/8A3lUgwTTtJIsTzS7FuEbZ8frWP9k6sbyaEW13IseO8a3jYhgf4GOzD3ihy5eD25sbE4lzPPj1YI+RPuq1dm7S7uoNLubiyigliumkl5jEfC4UL4ndc++sdlpMHZzu3NrDdmVgAY5MswJxkE7Hfx6Ct+93rLr+5adaoDvmS4yfgKOW9fJVLI49yzdlOzsVjaE3N4b2WSV5mbOVBZiceQ2GKtArlkUvamCYXEYt0cdA+QfYRTW9Yu77V+PT765MfdrxrHIQsT9V254NTyyS3O8eWOTsdUpVN0E63dx92L1zGPVeR8HHl1zVrjiZUVWmkYgAEnrUFpnpSlAKUpQCvzFftKAi3Wn2d3j7TbQylTkcaA1rLnslpM5LLC0LHrE5HyO1b2lAUfUPR9BKpMM0cn8k8QOfeP7VWL/0cTRrxrZHPP8AdpeLHuP9q6+RmmKA+fZ+z1xBIyQXzxun4o50wR555fCoslhqsP44Yph4xtvX0S0UbElkUkjByOdau87NaRdZL2aIx3LREoc+7n76WKPn6WZo1bvrS4iZT6zMhIA9njVj0210sIWjuIryUDPDG/qKfaeZ+VdHfsFpz3EcxnucIwbgyu+OXTetledltIvQPtNlDKwGzPEvF8QBihxOLa2ZyySWGOQMQGcbKFHCq+QFb7smGuU1LhAZ4oA8a744sk49/Kpmv+jOG7h/4TfT2Uq5K5cyIxxsCGOwz4GqLcdm+3mh7ixnnXh9aSxl48+wgEN8qsU0lVHOLEou5Mt3aDTluLH9s6UQ8LLxSxMcsh6464HhVat9cMRCxuzHlhN81XIJL2W4FrcwT28jNgJch1BYnHIiukdm+yDMqt3YGw45DnGeuPGuVLyivp992RLSW/vgFw0SNscbsf7VatE7Kd3EhlAhTouN/wDarDpmkW1goKLxyY/GRWxxUN2XxgoqkYba3itohHCgRR0FZqUqDoUpSgFKUoBSlKAUpSgFKUoBSlKAUpSgFfhHhX7SgId/ptnqIjF7bxzCNxIgccmHI1KVQoAUAAcgK9UoBSlKAUpSgP/Z"/>
          <p:cNvSpPr>
            <a:spLocks noChangeAspect="1" noChangeArrowheads="1"/>
          </p:cNvSpPr>
          <p:nvPr/>
        </p:nvSpPr>
        <p:spPr bwMode="auto">
          <a:xfrm>
            <a:off x="63500" y="-411163"/>
            <a:ext cx="952500" cy="857251"/>
          </a:xfrm>
          <a:prstGeom prst="rect">
            <a:avLst/>
          </a:prstGeom>
          <a:noFill/>
          <a:ln w="9525">
            <a:noFill/>
            <a:miter lim="800000"/>
            <a:headEnd/>
            <a:tailEnd/>
          </a:ln>
        </p:spPr>
        <p:txBody>
          <a:bodyPr/>
          <a:lstStyle/>
          <a:p>
            <a:endParaRPr lang="en-US"/>
          </a:p>
        </p:txBody>
      </p:sp>
      <p:sp>
        <p:nvSpPr>
          <p:cNvPr id="26633" name="Content Placeholder 2"/>
          <p:cNvSpPr>
            <a:spLocks noGrp="1"/>
          </p:cNvSpPr>
          <p:nvPr>
            <p:ph sz="half" idx="1"/>
          </p:nvPr>
        </p:nvSpPr>
        <p:spPr>
          <a:xfrm>
            <a:off x="5600700" y="4495800"/>
            <a:ext cx="3086100" cy="377825"/>
          </a:xfrm>
        </p:spPr>
        <p:txBody>
          <a:bodyPr/>
          <a:lstStyle/>
          <a:p>
            <a:pPr>
              <a:buFontTx/>
              <a:buNone/>
            </a:pPr>
            <a:r>
              <a:rPr lang="en-US" sz="1600" b="1" smtClean="0">
                <a:latin typeface="Times New Roman" pitchFamily="18" charset="0"/>
                <a:cs typeface="Times New Roman" pitchFamily="18" charset="0"/>
              </a:rPr>
              <a:t>Figure 20:  </a:t>
            </a:r>
            <a:r>
              <a:rPr lang="en-US" sz="1600" smtClean="0">
                <a:latin typeface="Times New Roman" pitchFamily="18" charset="0"/>
                <a:cs typeface="Times New Roman" pitchFamily="18" charset="0"/>
              </a:rPr>
              <a:t>Brake Fluid</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Nanofluids Applications</a:t>
            </a:r>
          </a:p>
        </p:txBody>
      </p:sp>
      <p:sp>
        <p:nvSpPr>
          <p:cNvPr id="27651" name="Content Placeholder 2"/>
          <p:cNvSpPr>
            <a:spLocks noGrp="1"/>
          </p:cNvSpPr>
          <p:nvPr>
            <p:ph sz="half" idx="1"/>
          </p:nvPr>
        </p:nvSpPr>
        <p:spPr>
          <a:xfrm>
            <a:off x="457200" y="1219200"/>
            <a:ext cx="8016875" cy="2019300"/>
          </a:xfrm>
        </p:spPr>
        <p:txBody>
          <a:bodyPr/>
          <a:lstStyle/>
          <a:p>
            <a:pPr>
              <a:buFontTx/>
              <a:buNone/>
            </a:pPr>
            <a:r>
              <a:rPr lang="en-US" b="1" smtClean="0">
                <a:latin typeface="Times New Roman" pitchFamily="18" charset="0"/>
                <a:cs typeface="Times New Roman" pitchFamily="18" charset="0"/>
              </a:rPr>
              <a:t>Electronic Applications</a:t>
            </a:r>
            <a:r>
              <a:rPr lang="en-US" sz="1800" b="1" smtClean="0">
                <a:latin typeface="Times New Roman" pitchFamily="18" charset="0"/>
                <a:cs typeface="Times New Roman" pitchFamily="18" charset="0"/>
              </a:rPr>
              <a:t/>
            </a:r>
            <a:br>
              <a:rPr lang="en-US" sz="1800" b="1" smtClean="0">
                <a:latin typeface="Times New Roman" pitchFamily="18" charset="0"/>
                <a:cs typeface="Times New Roman" pitchFamily="18" charset="0"/>
              </a:rPr>
            </a:br>
            <a:r>
              <a:rPr lang="en-US" sz="1800" smtClean="0">
                <a:latin typeface="Times New Roman" pitchFamily="18" charset="0"/>
                <a:cs typeface="Times New Roman" pitchFamily="18" charset="0"/>
              </a:rPr>
              <a:t>Nanofluids are used for cooling of microchips in computers as well as  in  other  electronic applications which use microfluidic applications.</a:t>
            </a:r>
            <a:r>
              <a:rPr lang="en-US" sz="1800" b="1" smtClean="0">
                <a:latin typeface="Times New Roman" pitchFamily="18" charset="0"/>
                <a:cs typeface="Times New Roman" pitchFamily="18" charset="0"/>
              </a:rPr>
              <a:t> </a:t>
            </a:r>
            <a:endParaRPr lang="en-US" sz="1800" smtClean="0">
              <a:latin typeface="Times New Roman" pitchFamily="18" charset="0"/>
              <a:cs typeface="Times New Roman" pitchFamily="18" charset="0"/>
            </a:endParaRPr>
          </a:p>
          <a:p>
            <a:r>
              <a:rPr lang="en-US" sz="1800" b="1" smtClean="0">
                <a:latin typeface="Times New Roman" pitchFamily="18" charset="0"/>
                <a:cs typeface="Times New Roman" pitchFamily="18" charset="0"/>
              </a:rPr>
              <a:t>Cooling of Microchips: </a:t>
            </a:r>
            <a:r>
              <a:rPr lang="en-US" sz="1800" smtClean="0">
                <a:latin typeface="Times New Roman" pitchFamily="18" charset="0"/>
                <a:cs typeface="Times New Roman" pitchFamily="18" charset="0"/>
              </a:rPr>
              <a:t> Smaller microchips require rapid heat dissipation. Nanofluids  can  be  used  for  liquid  cooling  of computer processors due to their high thermal conductivity.</a:t>
            </a:r>
          </a:p>
          <a:p>
            <a:endParaRPr lang="en-US" sz="1800" smtClean="0"/>
          </a:p>
          <a:p>
            <a:pPr>
              <a:buFontTx/>
              <a:buNone/>
            </a:pPr>
            <a:endParaRPr lang="en-US" sz="1800" smtClean="0"/>
          </a:p>
          <a:p>
            <a:pPr>
              <a:buFontTx/>
              <a:buNone/>
            </a:pPr>
            <a:endParaRPr lang="en-US" sz="1800" smtClean="0"/>
          </a:p>
          <a:p>
            <a:pPr>
              <a:buFontTx/>
              <a:buNone/>
            </a:pPr>
            <a:endParaRPr lang="en-US" b="1"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endParaRPr lang="en-US" smtClean="0"/>
          </a:p>
        </p:txBody>
      </p:sp>
      <p:sp>
        <p:nvSpPr>
          <p:cNvPr id="27652" name="Slide Number Placeholder 5"/>
          <p:cNvSpPr>
            <a:spLocks noGrp="1"/>
          </p:cNvSpPr>
          <p:nvPr>
            <p:ph type="sldNum" sz="quarter" idx="12"/>
          </p:nvPr>
        </p:nvSpPr>
        <p:spPr>
          <a:noFill/>
        </p:spPr>
        <p:txBody>
          <a:bodyPr/>
          <a:lstStyle/>
          <a:p>
            <a:fld id="{D08B52F4-ECF2-4B26-A5F7-D5F153CC5001}" type="slidenum">
              <a:rPr lang="en-US" smtClean="0"/>
              <a:pPr/>
              <a:t>24</a:t>
            </a:fld>
            <a:endParaRPr lang="en-US" smtClean="0"/>
          </a:p>
        </p:txBody>
      </p:sp>
      <p:grpSp>
        <p:nvGrpSpPr>
          <p:cNvPr id="27653" name="Group 9"/>
          <p:cNvGrpSpPr>
            <a:grpSpLocks/>
          </p:cNvGrpSpPr>
          <p:nvPr/>
        </p:nvGrpSpPr>
        <p:grpSpPr bwMode="auto">
          <a:xfrm>
            <a:off x="457200" y="1136650"/>
            <a:ext cx="8016875" cy="82550"/>
            <a:chOff x="422" y="898"/>
            <a:chExt cx="5050" cy="52"/>
          </a:xfrm>
        </p:grpSpPr>
        <p:sp>
          <p:nvSpPr>
            <p:cNvPr id="27658"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7659"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7660"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27654" name="Picture 11" descr="http://t0.gstatic.com/images?q=tbn:ANd9GcS53aHSi2AGRoNUMGLbFBbOAUphrQQqbTp1OtYDNpeCukOtJrhX"/>
          <p:cNvPicPr>
            <a:picLocks noChangeAspect="1" noChangeArrowheads="1"/>
          </p:cNvPicPr>
          <p:nvPr/>
        </p:nvPicPr>
        <p:blipFill>
          <a:blip r:embed="rId2"/>
          <a:srcRect l="7906" t="670" r="8299" b="10889"/>
          <a:stretch>
            <a:fillRect/>
          </a:stretch>
        </p:blipFill>
        <p:spPr bwMode="auto">
          <a:xfrm>
            <a:off x="990600" y="3695700"/>
            <a:ext cx="2019300" cy="1676400"/>
          </a:xfrm>
          <a:prstGeom prst="rect">
            <a:avLst/>
          </a:prstGeom>
          <a:noFill/>
          <a:ln w="9525">
            <a:noFill/>
            <a:miter lim="800000"/>
            <a:headEnd/>
            <a:tailEnd/>
          </a:ln>
        </p:spPr>
      </p:pic>
      <p:pic>
        <p:nvPicPr>
          <p:cNvPr id="27655" name="Picture 17" descr="http://www.laptopviews.com/assets/fujitsu-lifebook-p7230-laptop.jpg"/>
          <p:cNvPicPr>
            <a:picLocks noChangeAspect="1" noChangeArrowheads="1"/>
          </p:cNvPicPr>
          <p:nvPr/>
        </p:nvPicPr>
        <p:blipFill>
          <a:blip r:embed="rId3"/>
          <a:srcRect/>
          <a:stretch>
            <a:fillRect/>
          </a:stretch>
        </p:blipFill>
        <p:spPr bwMode="auto">
          <a:xfrm>
            <a:off x="4343400" y="3184525"/>
            <a:ext cx="3408363" cy="3060700"/>
          </a:xfrm>
          <a:prstGeom prst="rect">
            <a:avLst/>
          </a:prstGeom>
          <a:noFill/>
          <a:ln w="9525">
            <a:noFill/>
            <a:miter lim="800000"/>
            <a:headEnd/>
            <a:tailEnd/>
          </a:ln>
        </p:spPr>
      </p:pic>
      <p:sp>
        <p:nvSpPr>
          <p:cNvPr id="27656" name="Content Placeholder 2"/>
          <p:cNvSpPr>
            <a:spLocks noGrp="1"/>
          </p:cNvSpPr>
          <p:nvPr>
            <p:ph sz="half" idx="1"/>
          </p:nvPr>
        </p:nvSpPr>
        <p:spPr>
          <a:xfrm>
            <a:off x="914400" y="5372100"/>
            <a:ext cx="2514600" cy="342900"/>
          </a:xfrm>
        </p:spPr>
        <p:txBody>
          <a:bodyPr/>
          <a:lstStyle/>
          <a:p>
            <a:pPr>
              <a:buFontTx/>
              <a:buNone/>
            </a:pPr>
            <a:r>
              <a:rPr lang="en-US" sz="1400" b="1" smtClean="0">
                <a:latin typeface="Times New Roman" pitchFamily="18" charset="0"/>
                <a:cs typeface="Times New Roman" pitchFamily="18" charset="0"/>
              </a:rPr>
              <a:t>Figure 21</a:t>
            </a:r>
            <a:r>
              <a:rPr lang="en-US" sz="1400" smtClean="0">
                <a:latin typeface="Times New Roman" pitchFamily="18" charset="0"/>
                <a:cs typeface="Times New Roman" pitchFamily="18" charset="0"/>
              </a:rPr>
              <a:t>: Computer Microchip</a:t>
            </a:r>
          </a:p>
          <a:p>
            <a:pPr>
              <a:buFontTx/>
              <a:buNone/>
            </a:pPr>
            <a:endParaRPr lang="en-US" sz="1800" smtClean="0"/>
          </a:p>
          <a:p>
            <a:pPr>
              <a:buFontTx/>
              <a:buNone/>
            </a:pPr>
            <a:endParaRPr lang="en-US" sz="1800" smtClean="0"/>
          </a:p>
          <a:p>
            <a:pPr>
              <a:buFontTx/>
              <a:buNone/>
            </a:pPr>
            <a:endParaRPr lang="en-US" b="1" smtClean="0"/>
          </a:p>
          <a:p>
            <a:pPr>
              <a:buFontTx/>
              <a:buNone/>
            </a:pPr>
            <a:endParaRPr lang="en-US" sz="1800" smtClean="0"/>
          </a:p>
          <a:p>
            <a:pPr>
              <a:buFontTx/>
              <a:buNone/>
            </a:pPr>
            <a:endParaRPr lang="en-US" sz="1800" smtClean="0"/>
          </a:p>
          <a:p>
            <a:pPr>
              <a:buFontTx/>
              <a:buNone/>
            </a:pPr>
            <a:endParaRPr lang="en-US" smtClean="0"/>
          </a:p>
          <a:p>
            <a:pPr>
              <a:buFontTx/>
              <a:buNone/>
            </a:pPr>
            <a:endParaRPr lang="en-US" smtClean="0"/>
          </a:p>
          <a:p>
            <a:pPr>
              <a:buFontTx/>
              <a:buNone/>
            </a:pPr>
            <a:endParaRPr lang="en-US" smtClean="0"/>
          </a:p>
        </p:txBody>
      </p:sp>
      <p:sp>
        <p:nvSpPr>
          <p:cNvPr id="27657" name="Content Placeholder 2"/>
          <p:cNvSpPr>
            <a:spLocks noGrp="1"/>
          </p:cNvSpPr>
          <p:nvPr>
            <p:ph sz="half" idx="1"/>
          </p:nvPr>
        </p:nvSpPr>
        <p:spPr>
          <a:xfrm>
            <a:off x="4665663" y="6056313"/>
            <a:ext cx="3086100" cy="377825"/>
          </a:xfrm>
        </p:spPr>
        <p:txBody>
          <a:bodyPr/>
          <a:lstStyle/>
          <a:p>
            <a:pPr>
              <a:buFontTx/>
              <a:buNone/>
            </a:pPr>
            <a:r>
              <a:rPr lang="en-US" sz="1600" b="1" smtClean="0">
                <a:latin typeface="Times New Roman" pitchFamily="18" charset="0"/>
                <a:cs typeface="Times New Roman" pitchFamily="18" charset="0"/>
              </a:rPr>
              <a:t>Figure 22:  </a:t>
            </a:r>
            <a:r>
              <a:rPr lang="en-US" sz="1600" smtClean="0">
                <a:latin typeface="Times New Roman" pitchFamily="18" charset="0"/>
                <a:cs typeface="Times New Roman" pitchFamily="18" charset="0"/>
              </a:rPr>
              <a:t>Laptop</a:t>
            </a: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endParaRPr lang="en-US" sz="1600" smtClean="0">
              <a:latin typeface="Times New Roman" pitchFamily="18" charset="0"/>
              <a:cs typeface="Times New Roman" pitchFamily="18" charset="0"/>
            </a:endParaRPr>
          </a:p>
          <a:p>
            <a:pPr>
              <a:buFontTx/>
              <a:buNone/>
            </a:pPr>
            <a:r>
              <a:rPr lang="en-US" sz="1600" smtClean="0">
                <a:latin typeface="Times New Roman" pitchFamily="18" charset="0"/>
                <a:cs typeface="Times New Roman" pitchFamily="18" charset="0"/>
              </a:rPr>
              <a:t>                                                              </a:t>
            </a:r>
          </a:p>
          <a:p>
            <a:pPr>
              <a:buFontTx/>
              <a:buNone/>
            </a:pPr>
            <a:r>
              <a:rPr lang="en-US" sz="1600" smtClean="0">
                <a:latin typeface="Times New Roman" pitchFamily="18" charset="0"/>
                <a:cs typeface="Times New Roman" pitchFamily="18" charset="0"/>
              </a:rPr>
              <a:t>												</a:t>
            </a: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6"/>
          <p:cNvSpPr>
            <a:spLocks noGrp="1"/>
          </p:cNvSpPr>
          <p:nvPr>
            <p:ph type="sldNum" sz="quarter" idx="12"/>
          </p:nvPr>
        </p:nvSpPr>
        <p:spPr>
          <a:noFill/>
        </p:spPr>
        <p:txBody>
          <a:bodyPr/>
          <a:lstStyle/>
          <a:p>
            <a:fld id="{BDA2F6D3-1953-46D6-8E2E-59E0AE05B472}" type="slidenum">
              <a:rPr lang="en-US" smtClean="0"/>
              <a:pPr/>
              <a:t>25</a:t>
            </a:fld>
            <a:endParaRPr lang="en-US" smtClean="0"/>
          </a:p>
        </p:txBody>
      </p:sp>
      <p:sp>
        <p:nvSpPr>
          <p:cNvPr id="28675" name="Rectangle 2"/>
          <p:cNvSpPr>
            <a:spLocks noGrp="1" noChangeArrowheads="1"/>
          </p:cNvSpPr>
          <p:nvPr>
            <p:ph type="title"/>
          </p:nvPr>
        </p:nvSpPr>
        <p:spPr>
          <a:xfrm>
            <a:off x="457200" y="36513"/>
            <a:ext cx="8229600" cy="912812"/>
          </a:xfrm>
        </p:spPr>
        <p:txBody>
          <a:bodyPr/>
          <a:lstStyle/>
          <a:p>
            <a:r>
              <a:rPr lang="en-US" sz="4000" smtClean="0"/>
              <a:t>Nanofluids Applications</a:t>
            </a:r>
          </a:p>
        </p:txBody>
      </p:sp>
      <p:sp>
        <p:nvSpPr>
          <p:cNvPr id="28676" name="Rectangle 4"/>
          <p:cNvSpPr>
            <a:spLocks noGrp="1" noChangeArrowheads="1"/>
          </p:cNvSpPr>
          <p:nvPr>
            <p:ph type="body" sz="half" idx="1"/>
          </p:nvPr>
        </p:nvSpPr>
        <p:spPr>
          <a:xfrm>
            <a:off x="152400" y="1031875"/>
            <a:ext cx="8321675" cy="5689600"/>
          </a:xfrm>
        </p:spPr>
        <p:txBody>
          <a:bodyPr/>
          <a:lstStyle/>
          <a:p>
            <a:pPr>
              <a:buFontTx/>
              <a:buNone/>
            </a:pPr>
            <a:r>
              <a:rPr lang="en-US" b="1" smtClean="0">
                <a:latin typeface="Times New Roman" pitchFamily="18" charset="0"/>
                <a:cs typeface="Times New Roman" pitchFamily="18" charset="0"/>
              </a:rPr>
              <a:t>Biomedical Applications</a:t>
            </a:r>
          </a:p>
          <a:p>
            <a:pPr>
              <a:buFontTx/>
              <a:buNone/>
            </a:pPr>
            <a:r>
              <a:rPr lang="en-US" sz="2400" b="1" smtClean="0">
                <a:latin typeface="Times New Roman" pitchFamily="18" charset="0"/>
                <a:cs typeface="Times New Roman" pitchFamily="18" charset="0"/>
              </a:rPr>
              <a:t>Magnetic Drug Targeting</a:t>
            </a:r>
          </a:p>
          <a:p>
            <a:pPr>
              <a:buFont typeface="Wingdings" pitchFamily="2" charset="2"/>
              <a:buChar char="Ø"/>
            </a:pPr>
            <a:r>
              <a:rPr lang="en-US" sz="1800" smtClean="0">
                <a:latin typeface="Times New Roman" pitchFamily="18" charset="0"/>
                <a:cs typeface="Times New Roman" pitchFamily="18" charset="0"/>
              </a:rPr>
              <a:t>During chemotherapy failure to provide localized drug targeting, results in an increase of toxic effects on neighboring organs and tissues.</a:t>
            </a:r>
          </a:p>
          <a:p>
            <a:pPr>
              <a:buFont typeface="Wingdings" pitchFamily="2" charset="2"/>
              <a:buChar char="Ø"/>
            </a:pPr>
            <a:r>
              <a:rPr lang="en-US" sz="1800" smtClean="0">
                <a:latin typeface="Times New Roman" pitchFamily="18" charset="0"/>
                <a:cs typeface="Times New Roman" pitchFamily="18" charset="0"/>
              </a:rPr>
              <a:t>This precise targeting is accomplished magnetic drug delivery. </a:t>
            </a:r>
          </a:p>
          <a:p>
            <a:pPr>
              <a:buFont typeface="Wingdings" pitchFamily="2" charset="2"/>
              <a:buChar char="Ø"/>
            </a:pPr>
            <a:r>
              <a:rPr lang="en-US" sz="1800" smtClean="0">
                <a:latin typeface="Times New Roman" pitchFamily="18" charset="0"/>
                <a:cs typeface="Times New Roman" pitchFamily="18" charset="0"/>
              </a:rPr>
              <a:t>Medicine is bound to magnetic particles (ferrofluids) which are biologically compatible and injected into the blood stream. </a:t>
            </a:r>
          </a:p>
          <a:p>
            <a:pPr>
              <a:buFont typeface="Wingdings" pitchFamily="2" charset="2"/>
              <a:buChar char="Ø"/>
            </a:pPr>
            <a:r>
              <a:rPr lang="en-US" sz="1800" smtClean="0">
                <a:latin typeface="Times New Roman" pitchFamily="18" charset="0"/>
                <a:cs typeface="Times New Roman" pitchFamily="18" charset="0"/>
              </a:rPr>
              <a:t>The targeted areas are subjected to an external magnetic field that is able to reduce the flow rate of blood stream. The drug is then slowly released from the magnetic carriers.</a:t>
            </a:r>
          </a:p>
          <a:p>
            <a:pPr>
              <a:buFont typeface="Wingdings" pitchFamily="2" charset="2"/>
              <a:buChar char="Ø"/>
            </a:pPr>
            <a:r>
              <a:rPr lang="en-US" sz="1800" smtClean="0">
                <a:latin typeface="Times New Roman" pitchFamily="18" charset="0"/>
                <a:cs typeface="Times New Roman" pitchFamily="18" charset="0"/>
              </a:rPr>
              <a:t>This reduced the large amounts of the freely circulating drug, at the same time, drug concentrations at the targeted site will be significantly higher compared to the ones delivered by standard delivery methods.</a:t>
            </a:r>
          </a:p>
          <a:p>
            <a:pPr>
              <a:buFont typeface="Wingdings" pitchFamily="2" charset="2"/>
              <a:buChar char="Ø"/>
            </a:pPr>
            <a:r>
              <a:rPr lang="en-US" sz="1800" smtClean="0">
                <a:latin typeface="Times New Roman" pitchFamily="18" charset="0"/>
                <a:cs typeface="Times New Roman" pitchFamily="18" charset="0"/>
              </a:rPr>
              <a:t>Interactions between the magnetic particles passing through the blood with the external magnetic field are studied using MHD equations and Finite Element analysis. Thus efficacy of such treatments can be estimated.</a:t>
            </a:r>
          </a:p>
        </p:txBody>
      </p:sp>
      <p:grpSp>
        <p:nvGrpSpPr>
          <p:cNvPr id="28677" name="Group 9"/>
          <p:cNvGrpSpPr>
            <a:grpSpLocks/>
          </p:cNvGrpSpPr>
          <p:nvPr/>
        </p:nvGrpSpPr>
        <p:grpSpPr bwMode="auto">
          <a:xfrm>
            <a:off x="457200" y="949325"/>
            <a:ext cx="8016875" cy="82550"/>
            <a:chOff x="422" y="898"/>
            <a:chExt cx="5050" cy="52"/>
          </a:xfrm>
        </p:grpSpPr>
        <p:sp>
          <p:nvSpPr>
            <p:cNvPr id="28678" name="Line 10"/>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8679" name="Line 11"/>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8680" name="Line 12"/>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36AE4D90-38AD-4658-AC44-850DE2D54943}" type="slidenum">
              <a:rPr lang="en-US" smtClean="0"/>
              <a:pPr/>
              <a:t>26</a:t>
            </a:fld>
            <a:endParaRPr lang="en-US" smtClean="0"/>
          </a:p>
        </p:txBody>
      </p:sp>
      <p:sp>
        <p:nvSpPr>
          <p:cNvPr id="29699" name="Rectangle 2"/>
          <p:cNvSpPr>
            <a:spLocks noGrp="1" noChangeArrowheads="1"/>
          </p:cNvSpPr>
          <p:nvPr>
            <p:ph type="title"/>
          </p:nvPr>
        </p:nvSpPr>
        <p:spPr>
          <a:xfrm>
            <a:off x="457200" y="274638"/>
            <a:ext cx="8229600" cy="563562"/>
          </a:xfrm>
        </p:spPr>
        <p:txBody>
          <a:bodyPr/>
          <a:lstStyle/>
          <a:p>
            <a:pPr eaLnBrk="1" hangingPunct="1"/>
            <a:r>
              <a:rPr lang="en-US" sz="4000" b="1" smtClean="0">
                <a:solidFill>
                  <a:srgbClr val="003399"/>
                </a:solidFill>
              </a:rPr>
              <a:t>Literature Review</a:t>
            </a:r>
          </a:p>
        </p:txBody>
      </p:sp>
      <p:sp>
        <p:nvSpPr>
          <p:cNvPr id="29700" name="Rectangle 3"/>
          <p:cNvSpPr>
            <a:spLocks noGrp="1" noChangeArrowheads="1"/>
          </p:cNvSpPr>
          <p:nvPr>
            <p:ph type="body" idx="1"/>
          </p:nvPr>
        </p:nvSpPr>
        <p:spPr>
          <a:xfrm>
            <a:off x="457200" y="1003300"/>
            <a:ext cx="8229600" cy="5718175"/>
          </a:xfrm>
        </p:spPr>
        <p:txBody>
          <a:bodyPr/>
          <a:lstStyle/>
          <a:p>
            <a:pPr marL="609600" indent="-609600" eaLnBrk="1" hangingPunct="1">
              <a:lnSpc>
                <a:spcPct val="80000"/>
              </a:lnSpc>
              <a:buFont typeface="Wingdings" pitchFamily="2" charset="2"/>
              <a:buChar char="Ø"/>
            </a:pPr>
            <a:r>
              <a:rPr lang="en-GB" sz="1600" smtClean="0">
                <a:latin typeface="Times New Roman" pitchFamily="18" charset="0"/>
                <a:cs typeface="Times New Roman" pitchFamily="18" charset="0"/>
              </a:rPr>
              <a:t>Since the pioneering work of Hartmann and Lazarus(1937) on the hydromagnetic flow of a viscous electrically conducting liquid, several authors (Singh et al. 1996, Jha 2001, Makinde 2009, Ibrahim and Makinde 2010)have investigated the problem under different flow conditions. </a:t>
            </a:r>
          </a:p>
          <a:p>
            <a:pPr marL="609600" indent="-609600" eaLnBrk="1" hangingPunct="1">
              <a:lnSpc>
                <a:spcPct val="80000"/>
              </a:lnSpc>
              <a:buFont typeface="Wingdings" pitchFamily="2" charset="2"/>
              <a:buChar char="Ø"/>
            </a:pPr>
            <a:r>
              <a:rPr lang="en-US" sz="1600" smtClean="0">
                <a:latin typeface="Times New Roman" pitchFamily="18" charset="0"/>
                <a:cs typeface="Times New Roman" pitchFamily="18" charset="0"/>
              </a:rPr>
              <a:t>An innovative technique of developing advanced heat transfer liquids with higher conductivities </a:t>
            </a:r>
            <a:r>
              <a:rPr lang="en-GB" sz="1600" smtClean="0">
                <a:latin typeface="Times New Roman" pitchFamily="18" charset="0"/>
                <a:cs typeface="Times New Roman" pitchFamily="18" charset="0"/>
              </a:rPr>
              <a:t>involves dispersing small amounts of nanometer-sized (10–50 nm) particles in base fluids, resulting into what is commonly known as nanofluids, a term introduced in 1995 by Choi.  </a:t>
            </a:r>
          </a:p>
          <a:p>
            <a:pPr marL="609600" indent="-609600" eaLnBrk="1" hangingPunct="1">
              <a:lnSpc>
                <a:spcPct val="80000"/>
              </a:lnSpc>
              <a:buFont typeface="Wingdings" pitchFamily="2" charset="2"/>
              <a:buChar char="Ø"/>
            </a:pPr>
            <a:r>
              <a:rPr lang="en-US" sz="1600" smtClean="0">
                <a:latin typeface="Times New Roman" pitchFamily="18" charset="0"/>
                <a:cs typeface="Times New Roman" pitchFamily="18" charset="0"/>
              </a:rPr>
              <a:t>Several theoretical and experimental results have shown that nanofluids </a:t>
            </a:r>
            <a:r>
              <a:rPr lang="en-GB" sz="1600" smtClean="0">
                <a:latin typeface="Times New Roman" pitchFamily="18" charset="0"/>
                <a:cs typeface="Times New Roman" pitchFamily="18" charset="0"/>
              </a:rPr>
              <a:t>possess enhanced thermophysical properties such as  thermal  conductivity,  thermal  diffusivity,  viscosity  and convective  heat  transfer  coefficients as compared  to  those  of  conventional base fluids (Lee and Choi 1999, Eastmann 2001,  Makinde and Aziz 2001, Tiwari 2007, Ahmad and Das 2011).</a:t>
            </a:r>
          </a:p>
          <a:p>
            <a:pPr marL="609600" indent="-609600" eaLnBrk="1" hangingPunct="1">
              <a:lnSpc>
                <a:spcPct val="80000"/>
              </a:lnSpc>
              <a:buFont typeface="Wingdings" pitchFamily="2" charset="2"/>
              <a:buChar char="Ø"/>
            </a:pPr>
            <a:r>
              <a:rPr lang="en-GB" sz="1600" smtClean="0">
                <a:latin typeface="Times New Roman" pitchFamily="18" charset="0"/>
                <a:cs typeface="Times New Roman" pitchFamily="18" charset="0"/>
              </a:rPr>
              <a:t>M</a:t>
            </a:r>
            <a:r>
              <a:rPr lang="en-US" sz="1600" smtClean="0">
                <a:latin typeface="Times New Roman" pitchFamily="18" charset="0"/>
                <a:cs typeface="Times New Roman" pitchFamily="18" charset="0"/>
              </a:rPr>
              <a:t>ost of the conventional base fluids used for producing nanofluids are liquids, whose electrical conductivity properties are lower than those of nanoparticles made of metallic or nonmetallic materials. </a:t>
            </a:r>
          </a:p>
          <a:p>
            <a:pPr marL="609600" indent="-609600" eaLnBrk="1" hangingPunct="1">
              <a:lnSpc>
                <a:spcPct val="80000"/>
              </a:lnSpc>
              <a:buFont typeface="Wingdings" pitchFamily="2" charset="2"/>
              <a:buChar char="Ø"/>
            </a:pPr>
            <a:r>
              <a:rPr lang="en-US" sz="1600" smtClean="0">
                <a:latin typeface="Times New Roman" pitchFamily="18" charset="0"/>
                <a:cs typeface="Times New Roman" pitchFamily="18" charset="0"/>
              </a:rPr>
              <a:t>Therefore, nanofluids </a:t>
            </a:r>
            <a:r>
              <a:rPr lang="en-GB" sz="1600" smtClean="0">
                <a:latin typeface="Times New Roman" pitchFamily="18" charset="0"/>
                <a:cs typeface="Times New Roman" pitchFamily="18" charset="0"/>
              </a:rPr>
              <a:t>possess enhanced </a:t>
            </a:r>
            <a:r>
              <a:rPr lang="en-US" sz="1600" smtClean="0">
                <a:latin typeface="Times New Roman" pitchFamily="18" charset="0"/>
                <a:cs typeface="Times New Roman" pitchFamily="18" charset="0"/>
              </a:rPr>
              <a:t>electrical conductivity property and are more susceptible to the influence of magnetic field than the conventional base fluids.</a:t>
            </a:r>
          </a:p>
          <a:p>
            <a:pPr marL="609600" indent="-609600" eaLnBrk="1" hangingPunct="1">
              <a:lnSpc>
                <a:spcPct val="80000"/>
              </a:lnSpc>
              <a:buFont typeface="Wingdings" pitchFamily="2" charset="2"/>
              <a:buChar char="Ø"/>
            </a:pPr>
            <a:r>
              <a:rPr lang="en-GB" sz="1600" smtClean="0">
                <a:latin typeface="Times New Roman" pitchFamily="18" charset="0"/>
                <a:cs typeface="Times New Roman" pitchFamily="18" charset="0"/>
              </a:rPr>
              <a:t>Recently, Hamad [14] and Ghasemi et al. [15] investigated numerically the natural convection of nanofluids under the influence of a magnetic field. </a:t>
            </a:r>
          </a:p>
          <a:p>
            <a:pPr marL="609600" indent="-609600" eaLnBrk="1" hangingPunct="1">
              <a:lnSpc>
                <a:spcPct val="80000"/>
              </a:lnSpc>
              <a:buFont typeface="Wingdings" pitchFamily="2" charset="2"/>
              <a:buChar char="Ø"/>
            </a:pPr>
            <a:r>
              <a:rPr lang="en-GB" sz="1600" smtClean="0">
                <a:latin typeface="Times New Roman" pitchFamily="18" charset="0"/>
                <a:cs typeface="Times New Roman" pitchFamily="18" charset="0"/>
              </a:rPr>
              <a:t>Their theoretical studies relied on the assumption that both the nanoparticles and the conventional base fluids have equal electrical conductivity properties which is not the case.</a:t>
            </a:r>
          </a:p>
          <a:p>
            <a:pPr marL="609600" indent="-609600" eaLnBrk="1" hangingPunct="1">
              <a:lnSpc>
                <a:spcPct val="80000"/>
              </a:lnSpc>
              <a:buFont typeface="Wingdings" pitchFamily="2" charset="2"/>
              <a:buChar char="Ø"/>
            </a:pPr>
            <a:r>
              <a:rPr lang="en-GB" sz="1600" smtClean="0">
                <a:latin typeface="Times New Roman" pitchFamily="18" charset="0"/>
                <a:cs typeface="Times New Roman" pitchFamily="18" charset="0"/>
              </a:rPr>
              <a:t>The main objective of this paper is to examine the effects of thecomplex interaction between the different electrical conductivity of the conventional base fluids and that of the nanoparticles on the hydromagnetic boundary layer flow over a flat porous surface.</a:t>
            </a:r>
            <a:endParaRPr lang="en-GB" sz="1800" smtClean="0">
              <a:latin typeface="Times New Roman" pitchFamily="18" charset="0"/>
              <a:cs typeface="Times New Roman" pitchFamily="18" charset="0"/>
            </a:endParaRPr>
          </a:p>
          <a:p>
            <a:pPr marL="609600" indent="-609600" eaLnBrk="1" hangingPunct="1">
              <a:lnSpc>
                <a:spcPct val="80000"/>
              </a:lnSpc>
              <a:buFont typeface="Wingdings" pitchFamily="2" charset="2"/>
              <a:buChar char="Ø"/>
            </a:pPr>
            <a:endParaRPr lang="en-US" sz="1800" smtClean="0">
              <a:latin typeface="Times New Roman" pitchFamily="18" charset="0"/>
              <a:cs typeface="Times New Roman" pitchFamily="18" charset="0"/>
            </a:endParaRPr>
          </a:p>
          <a:p>
            <a:pPr marL="609600" indent="-609600" eaLnBrk="1" hangingPunct="1">
              <a:lnSpc>
                <a:spcPct val="80000"/>
              </a:lnSpc>
              <a:buFont typeface="Wingdings" pitchFamily="2" charset="2"/>
              <a:buChar char="Ø"/>
            </a:pPr>
            <a:endParaRPr lang="en-US" sz="2000" smtClean="0"/>
          </a:p>
          <a:p>
            <a:pPr marL="609600" indent="-609600" eaLnBrk="1" hangingPunct="1">
              <a:lnSpc>
                <a:spcPct val="80000"/>
              </a:lnSpc>
              <a:buFont typeface="Wingdings" pitchFamily="2" charset="2"/>
              <a:buChar char="Ø"/>
            </a:pPr>
            <a:endParaRPr lang="en-US" sz="2000" smtClean="0"/>
          </a:p>
          <a:p>
            <a:pPr marL="609600" indent="-609600" eaLnBrk="1" hangingPunct="1">
              <a:lnSpc>
                <a:spcPct val="80000"/>
              </a:lnSpc>
              <a:buFont typeface="Wingdings" pitchFamily="2" charset="2"/>
              <a:buChar char="Ø"/>
            </a:pPr>
            <a:endParaRPr lang="en-US" sz="2000" b="1" smtClean="0"/>
          </a:p>
        </p:txBody>
      </p:sp>
      <p:grpSp>
        <p:nvGrpSpPr>
          <p:cNvPr id="29701" name="Group 4"/>
          <p:cNvGrpSpPr>
            <a:grpSpLocks/>
          </p:cNvGrpSpPr>
          <p:nvPr/>
        </p:nvGrpSpPr>
        <p:grpSpPr bwMode="auto">
          <a:xfrm>
            <a:off x="669925" y="920750"/>
            <a:ext cx="8016875" cy="82550"/>
            <a:chOff x="422" y="898"/>
            <a:chExt cx="5050" cy="52"/>
          </a:xfrm>
        </p:grpSpPr>
        <p:sp>
          <p:nvSpPr>
            <p:cNvPr id="29702"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9703"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9704"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2"/>
          </p:nvPr>
        </p:nvSpPr>
        <p:spPr>
          <a:noFill/>
        </p:spPr>
        <p:txBody>
          <a:bodyPr/>
          <a:lstStyle/>
          <a:p>
            <a:fld id="{C44D6E56-F90F-40B7-B946-2BEAFCA22530}" type="slidenum">
              <a:rPr lang="en-US" smtClean="0"/>
              <a:pPr/>
              <a:t>27</a:t>
            </a:fld>
            <a:endParaRPr lang="en-US" smtClean="0"/>
          </a:p>
        </p:txBody>
      </p:sp>
      <p:sp>
        <p:nvSpPr>
          <p:cNvPr id="30723" name="Rectangle 2"/>
          <p:cNvSpPr>
            <a:spLocks noGrp="1" noChangeArrowheads="1"/>
          </p:cNvSpPr>
          <p:nvPr>
            <p:ph type="title"/>
          </p:nvPr>
        </p:nvSpPr>
        <p:spPr>
          <a:xfrm>
            <a:off x="457200" y="274638"/>
            <a:ext cx="8229600" cy="563562"/>
          </a:xfrm>
        </p:spPr>
        <p:txBody>
          <a:bodyPr/>
          <a:lstStyle/>
          <a:p>
            <a:r>
              <a:rPr lang="en-US" sz="4000" b="1" smtClean="0">
                <a:solidFill>
                  <a:schemeClr val="tx1"/>
                </a:solidFill>
              </a:rPr>
              <a:t>Mathematical Formulation</a:t>
            </a:r>
            <a:endParaRPr lang="en-US" sz="4000" smtClean="0">
              <a:solidFill>
                <a:schemeClr val="tx1"/>
              </a:solidFill>
            </a:endParaRPr>
          </a:p>
        </p:txBody>
      </p:sp>
      <p:sp>
        <p:nvSpPr>
          <p:cNvPr id="37892" name="Rectangle 3"/>
          <p:cNvSpPr>
            <a:spLocks noGrp="1" noChangeArrowheads="1"/>
          </p:cNvSpPr>
          <p:nvPr>
            <p:ph type="body" idx="1"/>
          </p:nvPr>
        </p:nvSpPr>
        <p:spPr>
          <a:xfrm>
            <a:off x="457200" y="1257300"/>
            <a:ext cx="8420100" cy="1096963"/>
          </a:xfrm>
        </p:spPr>
        <p:txBody>
          <a:bodyPr/>
          <a:lstStyle/>
          <a:p>
            <a:pPr>
              <a:buFont typeface="Wingdings" pitchFamily="2" charset="2"/>
              <a:buChar char="Ø"/>
              <a:defRPr/>
            </a:pPr>
            <a:r>
              <a:rPr lang="en-GB" sz="1800" dirty="0" smtClean="0">
                <a:latin typeface="Times New Roman" pitchFamily="18" charset="0"/>
                <a:cs typeface="Times New Roman" pitchFamily="18" charset="0"/>
              </a:rPr>
              <a:t>We consider steady, unidirectional flow of a laminar, incompressible, electrically conducting water-base </a:t>
            </a:r>
            <a:r>
              <a:rPr lang="en-GB" sz="1800" dirty="0" err="1" smtClean="0">
                <a:latin typeface="Times New Roman" pitchFamily="18" charset="0"/>
                <a:cs typeface="Times New Roman" pitchFamily="18" charset="0"/>
              </a:rPr>
              <a:t>nanofluids</a:t>
            </a:r>
            <a:r>
              <a:rPr lang="en-GB" sz="1800" dirty="0" smtClean="0">
                <a:latin typeface="Times New Roman" pitchFamily="18" charset="0"/>
                <a:cs typeface="Times New Roman" pitchFamily="18" charset="0"/>
              </a:rPr>
              <a:t> (Cu, Al</a:t>
            </a:r>
            <a:r>
              <a:rPr lang="en-GB" sz="1800" baseline="-25000" dirty="0" smtClean="0">
                <a:latin typeface="Times New Roman" pitchFamily="18" charset="0"/>
                <a:cs typeface="Times New Roman" pitchFamily="18" charset="0"/>
              </a:rPr>
              <a:t>2</a:t>
            </a:r>
            <a:r>
              <a:rPr lang="en-GB" sz="1800" dirty="0" smtClean="0">
                <a:latin typeface="Times New Roman" pitchFamily="18" charset="0"/>
                <a:cs typeface="Times New Roman" pitchFamily="18" charset="0"/>
              </a:rPr>
              <a:t>O</a:t>
            </a:r>
            <a:r>
              <a:rPr lang="en-GB" sz="1800" baseline="-25000" dirty="0" smtClean="0">
                <a:latin typeface="Times New Roman" pitchFamily="18" charset="0"/>
                <a:cs typeface="Times New Roman" pitchFamily="18" charset="0"/>
              </a:rPr>
              <a:t>3</a:t>
            </a:r>
            <a:r>
              <a:rPr lang="en-GB" sz="1800" dirty="0" smtClean="0">
                <a:latin typeface="Times New Roman" pitchFamily="18" charset="0"/>
                <a:cs typeface="Times New Roman" pitchFamily="18" charset="0"/>
              </a:rPr>
              <a:t>) past a semi-infinite porous flat plate in the presence of a transversely imposed magnetic field of strength </a:t>
            </a:r>
            <a:r>
              <a:rPr lang="en-GB" sz="1800" i="1" dirty="0" smtClean="0">
                <a:latin typeface="Times New Roman" pitchFamily="18" charset="0"/>
                <a:cs typeface="Times New Roman" pitchFamily="18" charset="0"/>
              </a:rPr>
              <a:t>B</a:t>
            </a:r>
            <a:r>
              <a:rPr lang="en-GB" sz="1800" i="1" baseline="-25000" dirty="0" smtClean="0">
                <a:latin typeface="Times New Roman" pitchFamily="18" charset="0"/>
                <a:cs typeface="Times New Roman" pitchFamily="18" charset="0"/>
              </a:rPr>
              <a:t>0</a:t>
            </a:r>
            <a:r>
              <a:rPr lang="en-GB" sz="1800" dirty="0" smtClean="0">
                <a:latin typeface="Times New Roman" pitchFamily="18" charset="0"/>
                <a:cs typeface="Times New Roman" pitchFamily="18" charset="0"/>
              </a:rPr>
              <a:t> </a:t>
            </a:r>
            <a:br>
              <a:rPr lang="en-GB" sz="1800" dirty="0" smtClean="0">
                <a:latin typeface="Times New Roman" pitchFamily="18" charset="0"/>
                <a:cs typeface="Times New Roman" pitchFamily="18" charset="0"/>
              </a:rPr>
            </a:br>
            <a:r>
              <a:rPr lang="en-GB" sz="1800" dirty="0" smtClean="0">
                <a:latin typeface="Times New Roman" pitchFamily="18" charset="0"/>
                <a:cs typeface="Times New Roman" pitchFamily="18" charset="0"/>
              </a:rPr>
              <a:t/>
            </a:r>
            <a:br>
              <a:rPr lang="en-GB" sz="1800" dirty="0" smtClean="0">
                <a:latin typeface="Times New Roman" pitchFamily="18" charset="0"/>
                <a:cs typeface="Times New Roman" pitchFamily="18" charset="0"/>
              </a:rPr>
            </a:br>
            <a:endParaRPr lang="en-US" sz="1800" dirty="0" smtClean="0">
              <a:latin typeface="Times New Roman" pitchFamily="18" charset="0"/>
              <a:cs typeface="Times New Roman" pitchFamily="18" charset="0"/>
            </a:endParaRPr>
          </a:p>
          <a:p>
            <a:pPr marL="609600" indent="-609600" eaLnBrk="1" hangingPunct="1">
              <a:lnSpc>
                <a:spcPct val="80000"/>
              </a:lnSpc>
              <a:buFont typeface="Wingdings" pitchFamily="2" charset="2"/>
              <a:buChar char="Ø"/>
              <a:defRPr/>
            </a:pPr>
            <a:endParaRPr lang="en-US" sz="2000" dirty="0" smtClean="0"/>
          </a:p>
          <a:p>
            <a:pPr marL="609600" indent="-609600" eaLnBrk="1" hangingPunct="1">
              <a:lnSpc>
                <a:spcPct val="80000"/>
              </a:lnSpc>
              <a:buFont typeface="Wingdings" pitchFamily="2" charset="2"/>
              <a:buChar char="Ø"/>
              <a:defRPr/>
            </a:pPr>
            <a:endParaRPr lang="en-US" sz="2000" dirty="0" smtClean="0"/>
          </a:p>
        </p:txBody>
      </p:sp>
      <p:grpSp>
        <p:nvGrpSpPr>
          <p:cNvPr id="30725" name="Group 4"/>
          <p:cNvGrpSpPr>
            <a:grpSpLocks/>
          </p:cNvGrpSpPr>
          <p:nvPr/>
        </p:nvGrpSpPr>
        <p:grpSpPr bwMode="auto">
          <a:xfrm>
            <a:off x="669925" y="920750"/>
            <a:ext cx="8016875" cy="82550"/>
            <a:chOff x="422" y="898"/>
            <a:chExt cx="5050" cy="52"/>
          </a:xfrm>
        </p:grpSpPr>
        <p:sp>
          <p:nvSpPr>
            <p:cNvPr id="30727"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0728"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0729"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30726" name="Picture 8"/>
          <p:cNvPicPr>
            <a:picLocks noChangeAspect="1" noChangeArrowheads="1"/>
          </p:cNvPicPr>
          <p:nvPr/>
        </p:nvPicPr>
        <p:blipFill>
          <a:blip r:embed="rId2"/>
          <a:srcRect l="35738" t="50409" r="42387" b="29164"/>
          <a:stretch>
            <a:fillRect/>
          </a:stretch>
        </p:blipFill>
        <p:spPr bwMode="auto">
          <a:xfrm>
            <a:off x="2536825" y="2776538"/>
            <a:ext cx="4016375" cy="2803525"/>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Slide Number Placeholder 4"/>
          <p:cNvSpPr>
            <a:spLocks noGrp="1"/>
          </p:cNvSpPr>
          <p:nvPr>
            <p:ph type="sldNum" sz="quarter" idx="12"/>
          </p:nvPr>
        </p:nvSpPr>
        <p:spPr>
          <a:noFill/>
        </p:spPr>
        <p:txBody>
          <a:bodyPr/>
          <a:lstStyle/>
          <a:p>
            <a:fld id="{46CD42C9-56C4-4F9F-AD41-C9BD0085E40B}" type="slidenum">
              <a:rPr lang="en-US" smtClean="0"/>
              <a:pPr/>
              <a:t>28</a:t>
            </a:fld>
            <a:endParaRPr lang="en-US" smtClean="0"/>
          </a:p>
        </p:txBody>
      </p:sp>
      <p:sp>
        <p:nvSpPr>
          <p:cNvPr id="1033" name="Rectangle 2"/>
          <p:cNvSpPr>
            <a:spLocks noGrp="1" noChangeArrowheads="1"/>
          </p:cNvSpPr>
          <p:nvPr>
            <p:ph type="title"/>
          </p:nvPr>
        </p:nvSpPr>
        <p:spPr>
          <a:xfrm>
            <a:off x="457200" y="274638"/>
            <a:ext cx="8229600" cy="849312"/>
          </a:xfrm>
        </p:spPr>
        <p:txBody>
          <a:bodyPr/>
          <a:lstStyle/>
          <a:p>
            <a:pPr eaLnBrk="1" hangingPunct="1"/>
            <a:r>
              <a:rPr lang="en-US" sz="3600" b="1" smtClean="0">
                <a:solidFill>
                  <a:srgbClr val="003399"/>
                </a:solidFill>
              </a:rPr>
              <a:t>Incompressible Nanofluids </a:t>
            </a:r>
            <a:br>
              <a:rPr lang="en-US" sz="3600" b="1" smtClean="0">
                <a:solidFill>
                  <a:srgbClr val="003399"/>
                </a:solidFill>
              </a:rPr>
            </a:br>
            <a:r>
              <a:rPr lang="en-US" sz="3600" b="1" smtClean="0">
                <a:solidFill>
                  <a:srgbClr val="003399"/>
                </a:solidFill>
              </a:rPr>
              <a:t>MHD Equations</a:t>
            </a:r>
          </a:p>
        </p:txBody>
      </p:sp>
      <p:sp>
        <p:nvSpPr>
          <p:cNvPr id="1034" name="Rectangle 4"/>
          <p:cNvSpPr>
            <a:spLocks noChangeArrowheads="1"/>
          </p:cNvSpPr>
          <p:nvPr/>
        </p:nvSpPr>
        <p:spPr bwMode="auto">
          <a:xfrm>
            <a:off x="685800" y="2120900"/>
            <a:ext cx="5597525" cy="369888"/>
          </a:xfrm>
          <a:prstGeom prst="rect">
            <a:avLst/>
          </a:prstGeom>
          <a:noFill/>
          <a:ln w="9525">
            <a:noFill/>
            <a:miter lim="800000"/>
            <a:headEnd/>
            <a:tailEnd/>
          </a:ln>
        </p:spPr>
        <p:txBody>
          <a:bodyPr anchor="ctr">
            <a:spAutoFit/>
          </a:bodyPr>
          <a:lstStyle/>
          <a:p>
            <a:pPr>
              <a:buFont typeface="Wingdings" pitchFamily="2" charset="2"/>
              <a:buChar char="Ø"/>
              <a:tabLst>
                <a:tab pos="228600" algn="l"/>
              </a:tabLst>
            </a:pPr>
            <a:r>
              <a:rPr lang="en-US" altLang="ja-JP" b="1">
                <a:solidFill>
                  <a:schemeClr val="hlink"/>
                </a:solidFill>
                <a:ea typeface="ＭＳ Ｐゴシック" pitchFamily="34" charset="-128"/>
              </a:rPr>
              <a:t> Navier-Stokes equations with the Lorentz force</a:t>
            </a:r>
            <a:r>
              <a:rPr lang="en-US" altLang="ja-JP">
                <a:ea typeface="ＭＳ Ｐゴシック" pitchFamily="34" charset="-128"/>
              </a:rPr>
              <a:t> </a:t>
            </a:r>
          </a:p>
        </p:txBody>
      </p:sp>
      <p:sp>
        <p:nvSpPr>
          <p:cNvPr id="1035" name="Rectangle 6"/>
          <p:cNvSpPr>
            <a:spLocks noChangeArrowheads="1"/>
          </p:cNvSpPr>
          <p:nvPr/>
        </p:nvSpPr>
        <p:spPr bwMode="auto">
          <a:xfrm>
            <a:off x="0" y="3114675"/>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5"/>
          <p:cNvGraphicFramePr>
            <a:graphicFrameLocks noChangeAspect="1"/>
          </p:cNvGraphicFramePr>
          <p:nvPr/>
        </p:nvGraphicFramePr>
        <p:xfrm>
          <a:off x="1600200" y="2571750"/>
          <a:ext cx="5141913" cy="628650"/>
        </p:xfrm>
        <a:graphic>
          <a:graphicData uri="http://schemas.openxmlformats.org/presentationml/2006/ole">
            <mc:AlternateContent xmlns:mc="http://schemas.openxmlformats.org/markup-compatibility/2006">
              <mc:Choice xmlns:v="urn:schemas-microsoft-com:vml" Requires="v">
                <p:oleObj spid="_x0000_s1032" name="Equation" r:id="rId3" imgW="3466800" imgH="419040" progId="Equation.3">
                  <p:embed/>
                </p:oleObj>
              </mc:Choice>
              <mc:Fallback>
                <p:oleObj name="Equation" r:id="rId3" imgW="3466800" imgH="41904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571750"/>
                        <a:ext cx="5141913"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6" name="Rectangle 7"/>
          <p:cNvSpPr>
            <a:spLocks noChangeArrowheads="1"/>
          </p:cNvSpPr>
          <p:nvPr/>
        </p:nvSpPr>
        <p:spPr bwMode="auto">
          <a:xfrm>
            <a:off x="723900" y="1385888"/>
            <a:ext cx="1558925" cy="366712"/>
          </a:xfrm>
          <a:prstGeom prst="rect">
            <a:avLst/>
          </a:prstGeom>
          <a:noFill/>
          <a:ln w="9525">
            <a:noFill/>
            <a:miter lim="800000"/>
            <a:headEnd/>
            <a:tailEnd/>
          </a:ln>
        </p:spPr>
        <p:txBody>
          <a:bodyPr wrap="none" anchor="ctr">
            <a:spAutoFit/>
          </a:bodyPr>
          <a:lstStyle/>
          <a:p>
            <a:pPr>
              <a:buFont typeface="Wingdings" pitchFamily="2" charset="2"/>
              <a:buChar char="Ø"/>
            </a:pPr>
            <a:r>
              <a:rPr lang="en-US" altLang="ja-JP" b="1">
                <a:solidFill>
                  <a:schemeClr val="hlink"/>
                </a:solidFill>
                <a:ea typeface="ＭＳ Ｐゴシック" pitchFamily="34" charset="-128"/>
              </a:rPr>
              <a:t>Continuity</a:t>
            </a:r>
            <a:r>
              <a:rPr lang="en-US" altLang="ja-JP">
                <a:solidFill>
                  <a:schemeClr val="hlink"/>
                </a:solidFill>
                <a:ea typeface="ＭＳ Ｐゴシック" pitchFamily="34" charset="-128"/>
              </a:rPr>
              <a:t> </a:t>
            </a:r>
          </a:p>
        </p:txBody>
      </p:sp>
      <p:sp>
        <p:nvSpPr>
          <p:cNvPr id="1037" name="Rectangle 9"/>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7" name="Object 8"/>
          <p:cNvGraphicFramePr>
            <a:graphicFrameLocks noChangeAspect="1"/>
          </p:cNvGraphicFramePr>
          <p:nvPr/>
        </p:nvGraphicFramePr>
        <p:xfrm>
          <a:off x="3352800" y="1752600"/>
          <a:ext cx="819150" cy="266700"/>
        </p:xfrm>
        <a:graphic>
          <a:graphicData uri="http://schemas.openxmlformats.org/presentationml/2006/ole">
            <mc:AlternateContent xmlns:mc="http://schemas.openxmlformats.org/markup-compatibility/2006">
              <mc:Choice xmlns:v="urn:schemas-microsoft-com:vml" Requires="v">
                <p:oleObj spid="_x0000_s1033" name="Equation" r:id="rId5" imgW="583693" imgH="177646" progId="Equation.3">
                  <p:embed/>
                </p:oleObj>
              </mc:Choice>
              <mc:Fallback>
                <p:oleObj name="Equation" r:id="rId5" imgW="583693" imgH="177646"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1752600"/>
                        <a:ext cx="81915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8" name="Rectangle 10"/>
          <p:cNvSpPr>
            <a:spLocks noChangeArrowheads="1"/>
          </p:cNvSpPr>
          <p:nvPr/>
        </p:nvSpPr>
        <p:spPr bwMode="auto">
          <a:xfrm>
            <a:off x="685800" y="3035300"/>
            <a:ext cx="4619625" cy="366713"/>
          </a:xfrm>
          <a:prstGeom prst="rect">
            <a:avLst/>
          </a:prstGeom>
          <a:noFill/>
          <a:ln w="9525">
            <a:noFill/>
            <a:miter lim="800000"/>
            <a:headEnd/>
            <a:tailEnd/>
          </a:ln>
        </p:spPr>
        <p:txBody>
          <a:bodyPr wrap="none" anchor="ctr">
            <a:spAutoFit/>
          </a:bodyPr>
          <a:lstStyle/>
          <a:p>
            <a:pPr>
              <a:buFont typeface="Wingdings" pitchFamily="2" charset="2"/>
              <a:buChar char="Ø"/>
              <a:tabLst>
                <a:tab pos="228600" algn="l"/>
              </a:tabLst>
            </a:pPr>
            <a:r>
              <a:rPr lang="en-US" altLang="ja-JP" b="1">
                <a:solidFill>
                  <a:schemeClr val="hlink"/>
                </a:solidFill>
                <a:ea typeface="ＭＳ Ｐゴシック" pitchFamily="34" charset="-128"/>
              </a:rPr>
              <a:t>Energy equation with the Joule heating</a:t>
            </a:r>
          </a:p>
        </p:txBody>
      </p:sp>
      <p:sp>
        <p:nvSpPr>
          <p:cNvPr id="1039" name="Rectangle 13"/>
          <p:cNvSpPr>
            <a:spLocks noChangeArrowheads="1"/>
          </p:cNvSpPr>
          <p:nvPr/>
        </p:nvSpPr>
        <p:spPr bwMode="auto">
          <a:xfrm>
            <a:off x="647700" y="4068763"/>
            <a:ext cx="1901825" cy="368300"/>
          </a:xfrm>
          <a:prstGeom prst="rect">
            <a:avLst/>
          </a:prstGeom>
          <a:noFill/>
          <a:ln w="9525">
            <a:noFill/>
            <a:miter lim="800000"/>
            <a:headEnd/>
            <a:tailEnd/>
          </a:ln>
        </p:spPr>
        <p:txBody>
          <a:bodyPr wrap="none" anchor="ctr">
            <a:spAutoFit/>
          </a:bodyPr>
          <a:lstStyle/>
          <a:p>
            <a:pPr>
              <a:buFont typeface="Wingdings" pitchFamily="2" charset="2"/>
              <a:buChar char="Ø"/>
              <a:tabLst>
                <a:tab pos="228600" algn="l"/>
              </a:tabLst>
            </a:pPr>
            <a:r>
              <a:rPr lang="en-US" altLang="ja-JP" b="1">
                <a:solidFill>
                  <a:srgbClr val="003399"/>
                </a:solidFill>
                <a:ea typeface="ＭＳ Ｐゴシック" pitchFamily="34" charset="-128"/>
              </a:rPr>
              <a:t>Ampere’s law</a:t>
            </a:r>
            <a:r>
              <a:rPr lang="en-US" altLang="ja-JP">
                <a:solidFill>
                  <a:srgbClr val="003399"/>
                </a:solidFill>
                <a:ea typeface="ＭＳ Ｐゴシック" pitchFamily="34" charset="-128"/>
              </a:rPr>
              <a:t> </a:t>
            </a:r>
          </a:p>
        </p:txBody>
      </p:sp>
      <p:graphicFrame>
        <p:nvGraphicFramePr>
          <p:cNvPr id="1028" name="Object 14"/>
          <p:cNvGraphicFramePr>
            <a:graphicFrameLocks noChangeAspect="1"/>
          </p:cNvGraphicFramePr>
          <p:nvPr/>
        </p:nvGraphicFramePr>
        <p:xfrm>
          <a:off x="1905000" y="3402013"/>
          <a:ext cx="3914775" cy="666750"/>
        </p:xfrm>
        <a:graphic>
          <a:graphicData uri="http://schemas.openxmlformats.org/presentationml/2006/ole">
            <mc:AlternateContent xmlns:mc="http://schemas.openxmlformats.org/markup-compatibility/2006">
              <mc:Choice xmlns:v="urn:schemas-microsoft-com:vml" Requires="v">
                <p:oleObj spid="_x0000_s1034" name="Equation" r:id="rId7" imgW="2603160" imgH="444240" progId="Equation.3">
                  <p:embed/>
                </p:oleObj>
              </mc:Choice>
              <mc:Fallback>
                <p:oleObj name="Equation" r:id="rId7" imgW="2603160" imgH="444240"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3402013"/>
                        <a:ext cx="3914775"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16"/>
          <p:cNvGraphicFramePr>
            <a:graphicFrameLocks noChangeAspect="1"/>
          </p:cNvGraphicFramePr>
          <p:nvPr/>
        </p:nvGraphicFramePr>
        <p:xfrm>
          <a:off x="1295400" y="4476750"/>
          <a:ext cx="5495925" cy="476250"/>
        </p:xfrm>
        <a:graphic>
          <a:graphicData uri="http://schemas.openxmlformats.org/presentationml/2006/ole">
            <mc:AlternateContent xmlns:mc="http://schemas.openxmlformats.org/markup-compatibility/2006">
              <mc:Choice xmlns:v="urn:schemas-microsoft-com:vml" Requires="v">
                <p:oleObj spid="_x0000_s1035" name="Equation" r:id="rId9" imgW="3606800" imgH="317500" progId="Equation.3">
                  <p:embed/>
                </p:oleObj>
              </mc:Choice>
              <mc:Fallback>
                <p:oleObj name="Equation" r:id="rId9" imgW="3606800" imgH="317500"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4476750"/>
                        <a:ext cx="5495925" cy="476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0" name="Rectangle 18"/>
          <p:cNvSpPr>
            <a:spLocks noChangeArrowheads="1"/>
          </p:cNvSpPr>
          <p:nvPr/>
        </p:nvSpPr>
        <p:spPr bwMode="auto">
          <a:xfrm>
            <a:off x="685800" y="5091113"/>
            <a:ext cx="1863725" cy="366712"/>
          </a:xfrm>
          <a:prstGeom prst="rect">
            <a:avLst/>
          </a:prstGeom>
          <a:noFill/>
          <a:ln w="9525">
            <a:noFill/>
            <a:miter lim="800000"/>
            <a:headEnd/>
            <a:tailEnd/>
          </a:ln>
        </p:spPr>
        <p:txBody>
          <a:bodyPr wrap="none" anchor="ctr">
            <a:spAutoFit/>
          </a:bodyPr>
          <a:lstStyle/>
          <a:p>
            <a:pPr>
              <a:buFont typeface="Wingdings" pitchFamily="2" charset="2"/>
              <a:buChar char="Ø"/>
              <a:tabLst>
                <a:tab pos="228600" algn="l"/>
              </a:tabLst>
            </a:pPr>
            <a:r>
              <a:rPr lang="en-US" altLang="ja-JP" b="1">
                <a:solidFill>
                  <a:srgbClr val="003399"/>
                </a:solidFill>
                <a:ea typeface="ＭＳ Ｐゴシック" pitchFamily="34" charset="-128"/>
              </a:rPr>
              <a:t>Faraday’s law</a:t>
            </a:r>
          </a:p>
        </p:txBody>
      </p:sp>
      <p:sp>
        <p:nvSpPr>
          <p:cNvPr id="1041" name="Rectangle 20"/>
          <p:cNvSpPr>
            <a:spLocks noChangeArrowheads="1"/>
          </p:cNvSpPr>
          <p:nvPr/>
        </p:nvSpPr>
        <p:spPr bwMode="auto">
          <a:xfrm>
            <a:off x="-304800" y="3175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30" name="Object 19"/>
          <p:cNvGraphicFramePr>
            <a:graphicFrameLocks noChangeAspect="1"/>
          </p:cNvGraphicFramePr>
          <p:nvPr/>
        </p:nvGraphicFramePr>
        <p:xfrm>
          <a:off x="3352800" y="4953000"/>
          <a:ext cx="1266825" cy="590550"/>
        </p:xfrm>
        <a:graphic>
          <a:graphicData uri="http://schemas.openxmlformats.org/presentationml/2006/ole">
            <mc:AlternateContent xmlns:mc="http://schemas.openxmlformats.org/markup-compatibility/2006">
              <mc:Choice xmlns:v="urn:schemas-microsoft-com:vml" Requires="v">
                <p:oleObj spid="_x0000_s1036" name="Equation" r:id="rId11" imgW="837836" imgH="393529" progId="Equation.3">
                  <p:embed/>
                </p:oleObj>
              </mc:Choice>
              <mc:Fallback>
                <p:oleObj name="Equation" r:id="rId11" imgW="837836" imgH="393529" progId="Equation.3">
                  <p:embed/>
                  <p:pic>
                    <p:nvPicPr>
                      <p:cNvPr id="0"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52800" y="4953000"/>
                        <a:ext cx="126682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2" name="Rectangle 21"/>
          <p:cNvSpPr>
            <a:spLocks noChangeArrowheads="1"/>
          </p:cNvSpPr>
          <p:nvPr/>
        </p:nvSpPr>
        <p:spPr bwMode="auto">
          <a:xfrm>
            <a:off x="685800" y="5715000"/>
            <a:ext cx="1512888" cy="369888"/>
          </a:xfrm>
          <a:prstGeom prst="rect">
            <a:avLst/>
          </a:prstGeom>
          <a:noFill/>
          <a:ln w="9525">
            <a:noFill/>
            <a:miter lim="800000"/>
            <a:headEnd/>
            <a:tailEnd/>
          </a:ln>
        </p:spPr>
        <p:txBody>
          <a:bodyPr wrap="none" anchor="ctr">
            <a:spAutoFit/>
          </a:bodyPr>
          <a:lstStyle/>
          <a:p>
            <a:pPr>
              <a:buFont typeface="Wingdings" pitchFamily="2" charset="2"/>
              <a:buChar char="Ø"/>
              <a:tabLst>
                <a:tab pos="228600" algn="l"/>
              </a:tabLst>
            </a:pPr>
            <a:r>
              <a:rPr lang="en-US" altLang="ja-JP" b="1">
                <a:solidFill>
                  <a:srgbClr val="003399"/>
                </a:solidFill>
                <a:ea typeface="ＭＳ Ｐゴシック" pitchFamily="34" charset="-128"/>
              </a:rPr>
              <a:t>Ohm’s law</a:t>
            </a:r>
          </a:p>
        </p:txBody>
      </p:sp>
      <p:sp>
        <p:nvSpPr>
          <p:cNvPr id="1043" name="Rectangle 23"/>
          <p:cNvSpPr>
            <a:spLocks noChangeArrowheads="1"/>
          </p:cNvSpPr>
          <p:nvPr/>
        </p:nvSpPr>
        <p:spPr bwMode="auto">
          <a:xfrm>
            <a:off x="0" y="327660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31" name="Object 22"/>
          <p:cNvGraphicFramePr>
            <a:graphicFrameLocks noChangeAspect="1"/>
          </p:cNvGraphicFramePr>
          <p:nvPr/>
        </p:nvGraphicFramePr>
        <p:xfrm>
          <a:off x="3352800" y="5776913"/>
          <a:ext cx="1619250" cy="304800"/>
        </p:xfrm>
        <a:graphic>
          <a:graphicData uri="http://schemas.openxmlformats.org/presentationml/2006/ole">
            <mc:AlternateContent xmlns:mc="http://schemas.openxmlformats.org/markup-compatibility/2006">
              <mc:Choice xmlns:v="urn:schemas-microsoft-com:vml" Requires="v">
                <p:oleObj spid="_x0000_s1037" name="Equation" r:id="rId13" imgW="1079280" imgH="203040" progId="Equation.3">
                  <p:embed/>
                </p:oleObj>
              </mc:Choice>
              <mc:Fallback>
                <p:oleObj name="Equation" r:id="rId13" imgW="1079280" imgH="203040" progId="Equation.3">
                  <p:embed/>
                  <p:pic>
                    <p:nvPicPr>
                      <p:cNvPr id="0" name="Object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52800" y="5776913"/>
                        <a:ext cx="161925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4" name="Oval 24"/>
          <p:cNvSpPr>
            <a:spLocks noChangeArrowheads="1"/>
          </p:cNvSpPr>
          <p:nvPr/>
        </p:nvSpPr>
        <p:spPr bwMode="auto">
          <a:xfrm>
            <a:off x="6062663" y="2533650"/>
            <a:ext cx="981075" cy="762000"/>
          </a:xfrm>
          <a:prstGeom prst="ellipse">
            <a:avLst/>
          </a:prstGeom>
          <a:noFill/>
          <a:ln w="9525">
            <a:solidFill>
              <a:srgbClr val="FF0000"/>
            </a:solidFill>
            <a:round/>
            <a:headEnd/>
            <a:tailEnd/>
          </a:ln>
        </p:spPr>
        <p:txBody>
          <a:bodyPr wrap="none" anchor="ctr"/>
          <a:lstStyle/>
          <a:p>
            <a:endParaRPr lang="en-US"/>
          </a:p>
        </p:txBody>
      </p:sp>
      <p:sp>
        <p:nvSpPr>
          <p:cNvPr id="1045" name="Oval 25"/>
          <p:cNvSpPr>
            <a:spLocks noChangeArrowheads="1"/>
          </p:cNvSpPr>
          <p:nvPr/>
        </p:nvSpPr>
        <p:spPr bwMode="auto">
          <a:xfrm>
            <a:off x="5029200" y="3352800"/>
            <a:ext cx="381000" cy="685800"/>
          </a:xfrm>
          <a:prstGeom prst="ellipse">
            <a:avLst/>
          </a:prstGeom>
          <a:noFill/>
          <a:ln w="9525">
            <a:solidFill>
              <a:srgbClr val="FF0000"/>
            </a:solidFill>
            <a:round/>
            <a:headEnd/>
            <a:tailEnd/>
          </a:ln>
        </p:spPr>
        <p:txBody>
          <a:bodyPr wrap="none" anchor="ctr"/>
          <a:lstStyle/>
          <a:p>
            <a:endParaRPr lang="en-US"/>
          </a:p>
        </p:txBody>
      </p:sp>
      <p:sp>
        <p:nvSpPr>
          <p:cNvPr id="1046" name="Text Box 26"/>
          <p:cNvSpPr txBox="1">
            <a:spLocks noChangeArrowheads="1"/>
          </p:cNvSpPr>
          <p:nvPr/>
        </p:nvSpPr>
        <p:spPr bwMode="auto">
          <a:xfrm>
            <a:off x="7543800" y="1752600"/>
            <a:ext cx="463550" cy="366713"/>
          </a:xfrm>
          <a:prstGeom prst="rect">
            <a:avLst/>
          </a:prstGeom>
          <a:noFill/>
          <a:ln w="9525">
            <a:noFill/>
            <a:miter lim="800000"/>
            <a:headEnd/>
            <a:tailEnd/>
          </a:ln>
        </p:spPr>
        <p:txBody>
          <a:bodyPr wrap="none">
            <a:spAutoFit/>
          </a:bodyPr>
          <a:lstStyle/>
          <a:p>
            <a:r>
              <a:rPr lang="en-US"/>
              <a:t>(1)</a:t>
            </a:r>
          </a:p>
        </p:txBody>
      </p:sp>
      <p:sp>
        <p:nvSpPr>
          <p:cNvPr id="1047" name="Text Box 27"/>
          <p:cNvSpPr txBox="1">
            <a:spLocks noChangeArrowheads="1"/>
          </p:cNvSpPr>
          <p:nvPr/>
        </p:nvSpPr>
        <p:spPr bwMode="auto">
          <a:xfrm>
            <a:off x="7543800" y="2438400"/>
            <a:ext cx="463550" cy="366713"/>
          </a:xfrm>
          <a:prstGeom prst="rect">
            <a:avLst/>
          </a:prstGeom>
          <a:noFill/>
          <a:ln w="9525">
            <a:noFill/>
            <a:miter lim="800000"/>
            <a:headEnd/>
            <a:tailEnd/>
          </a:ln>
        </p:spPr>
        <p:txBody>
          <a:bodyPr wrap="none">
            <a:spAutoFit/>
          </a:bodyPr>
          <a:lstStyle/>
          <a:p>
            <a:r>
              <a:rPr lang="en-US"/>
              <a:t>(2)</a:t>
            </a:r>
          </a:p>
        </p:txBody>
      </p:sp>
      <p:sp>
        <p:nvSpPr>
          <p:cNvPr id="1048" name="Text Box 28"/>
          <p:cNvSpPr txBox="1">
            <a:spLocks noChangeArrowheads="1"/>
          </p:cNvSpPr>
          <p:nvPr/>
        </p:nvSpPr>
        <p:spPr bwMode="auto">
          <a:xfrm>
            <a:off x="7543800" y="3352800"/>
            <a:ext cx="463550" cy="366713"/>
          </a:xfrm>
          <a:prstGeom prst="rect">
            <a:avLst/>
          </a:prstGeom>
          <a:noFill/>
          <a:ln w="9525">
            <a:noFill/>
            <a:miter lim="800000"/>
            <a:headEnd/>
            <a:tailEnd/>
          </a:ln>
        </p:spPr>
        <p:txBody>
          <a:bodyPr wrap="none">
            <a:spAutoFit/>
          </a:bodyPr>
          <a:lstStyle/>
          <a:p>
            <a:r>
              <a:rPr lang="en-US"/>
              <a:t>(3)</a:t>
            </a:r>
          </a:p>
        </p:txBody>
      </p:sp>
      <p:sp>
        <p:nvSpPr>
          <p:cNvPr id="1049" name="Text Box 29"/>
          <p:cNvSpPr txBox="1">
            <a:spLocks noChangeArrowheads="1"/>
          </p:cNvSpPr>
          <p:nvPr/>
        </p:nvSpPr>
        <p:spPr bwMode="auto">
          <a:xfrm>
            <a:off x="7543800" y="4191000"/>
            <a:ext cx="463550" cy="366713"/>
          </a:xfrm>
          <a:prstGeom prst="rect">
            <a:avLst/>
          </a:prstGeom>
          <a:noFill/>
          <a:ln w="9525">
            <a:noFill/>
            <a:miter lim="800000"/>
            <a:headEnd/>
            <a:tailEnd/>
          </a:ln>
        </p:spPr>
        <p:txBody>
          <a:bodyPr wrap="none">
            <a:spAutoFit/>
          </a:bodyPr>
          <a:lstStyle/>
          <a:p>
            <a:r>
              <a:rPr lang="en-US"/>
              <a:t>(4)</a:t>
            </a:r>
          </a:p>
        </p:txBody>
      </p:sp>
      <p:sp>
        <p:nvSpPr>
          <p:cNvPr id="1050" name="Text Box 30"/>
          <p:cNvSpPr txBox="1">
            <a:spLocks noChangeArrowheads="1"/>
          </p:cNvSpPr>
          <p:nvPr/>
        </p:nvSpPr>
        <p:spPr bwMode="auto">
          <a:xfrm>
            <a:off x="7543800" y="4953000"/>
            <a:ext cx="463550" cy="366713"/>
          </a:xfrm>
          <a:prstGeom prst="rect">
            <a:avLst/>
          </a:prstGeom>
          <a:noFill/>
          <a:ln w="9525">
            <a:noFill/>
            <a:miter lim="800000"/>
            <a:headEnd/>
            <a:tailEnd/>
          </a:ln>
        </p:spPr>
        <p:txBody>
          <a:bodyPr wrap="none">
            <a:spAutoFit/>
          </a:bodyPr>
          <a:lstStyle/>
          <a:p>
            <a:r>
              <a:rPr lang="en-US"/>
              <a:t>(5)</a:t>
            </a:r>
          </a:p>
        </p:txBody>
      </p:sp>
      <p:sp>
        <p:nvSpPr>
          <p:cNvPr id="1051" name="Text Box 31"/>
          <p:cNvSpPr txBox="1">
            <a:spLocks noChangeArrowheads="1"/>
          </p:cNvSpPr>
          <p:nvPr/>
        </p:nvSpPr>
        <p:spPr bwMode="auto">
          <a:xfrm>
            <a:off x="7543800" y="5638800"/>
            <a:ext cx="463550" cy="366713"/>
          </a:xfrm>
          <a:prstGeom prst="rect">
            <a:avLst/>
          </a:prstGeom>
          <a:noFill/>
          <a:ln w="9525">
            <a:noFill/>
            <a:miter lim="800000"/>
            <a:headEnd/>
            <a:tailEnd/>
          </a:ln>
        </p:spPr>
        <p:txBody>
          <a:bodyPr wrap="none">
            <a:spAutoFit/>
          </a:bodyPr>
          <a:lstStyle/>
          <a:p>
            <a:r>
              <a:rPr lang="en-US"/>
              <a:t>(6)</a:t>
            </a:r>
          </a:p>
        </p:txBody>
      </p:sp>
      <p:grpSp>
        <p:nvGrpSpPr>
          <p:cNvPr id="1052" name="Group 34"/>
          <p:cNvGrpSpPr>
            <a:grpSpLocks/>
          </p:cNvGrpSpPr>
          <p:nvPr/>
        </p:nvGrpSpPr>
        <p:grpSpPr bwMode="auto">
          <a:xfrm>
            <a:off x="457200" y="1190625"/>
            <a:ext cx="8016875" cy="82550"/>
            <a:chOff x="422" y="898"/>
            <a:chExt cx="5050" cy="52"/>
          </a:xfrm>
        </p:grpSpPr>
        <p:sp>
          <p:nvSpPr>
            <p:cNvPr id="1053" name="Line 3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054" name="Line 3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055" name="Line 3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Slide Number Placeholder 4"/>
          <p:cNvSpPr>
            <a:spLocks noGrp="1"/>
          </p:cNvSpPr>
          <p:nvPr>
            <p:ph type="sldNum" sz="quarter" idx="12"/>
          </p:nvPr>
        </p:nvSpPr>
        <p:spPr>
          <a:noFill/>
        </p:spPr>
        <p:txBody>
          <a:bodyPr/>
          <a:lstStyle/>
          <a:p>
            <a:fld id="{7250160C-F419-443B-830E-609A1EE5DFC5}" type="slidenum">
              <a:rPr lang="en-US" smtClean="0"/>
              <a:pPr/>
              <a:t>29</a:t>
            </a:fld>
            <a:endParaRPr lang="en-US" smtClean="0"/>
          </a:p>
        </p:txBody>
      </p:sp>
      <p:sp>
        <p:nvSpPr>
          <p:cNvPr id="2057" name="Rectangle 2"/>
          <p:cNvSpPr>
            <a:spLocks noGrp="1" noChangeArrowheads="1"/>
          </p:cNvSpPr>
          <p:nvPr>
            <p:ph type="title"/>
          </p:nvPr>
        </p:nvSpPr>
        <p:spPr>
          <a:xfrm>
            <a:off x="457200" y="274638"/>
            <a:ext cx="8229600" cy="849312"/>
          </a:xfrm>
        </p:spPr>
        <p:txBody>
          <a:bodyPr/>
          <a:lstStyle/>
          <a:p>
            <a:pPr algn="l" eaLnBrk="1" hangingPunct="1"/>
            <a:r>
              <a:rPr lang="en-US" sz="2000" b="1" smtClean="0">
                <a:solidFill>
                  <a:srgbClr val="003399"/>
                </a:solidFill>
              </a:rPr>
              <a:t>Where</a:t>
            </a:r>
            <a:r>
              <a:rPr lang="en-US" sz="4000" b="1" smtClean="0">
                <a:solidFill>
                  <a:srgbClr val="003399"/>
                </a:solidFill>
              </a:rPr>
              <a:t>, </a:t>
            </a:r>
          </a:p>
        </p:txBody>
      </p:sp>
      <p:sp>
        <p:nvSpPr>
          <p:cNvPr id="2058" name="Rectangle 6"/>
          <p:cNvSpPr>
            <a:spLocks noChangeArrowheads="1"/>
          </p:cNvSpPr>
          <p:nvPr/>
        </p:nvSpPr>
        <p:spPr bwMode="auto">
          <a:xfrm>
            <a:off x="0" y="3114675"/>
            <a:ext cx="9144000" cy="0"/>
          </a:xfrm>
          <a:prstGeom prst="rect">
            <a:avLst/>
          </a:prstGeom>
          <a:noFill/>
          <a:ln w="9525">
            <a:noFill/>
            <a:miter lim="800000"/>
            <a:headEnd/>
            <a:tailEnd/>
          </a:ln>
        </p:spPr>
        <p:txBody>
          <a:bodyPr wrap="none" anchor="ctr">
            <a:spAutoFit/>
          </a:bodyPr>
          <a:lstStyle/>
          <a:p>
            <a:endParaRPr lang="en-US"/>
          </a:p>
        </p:txBody>
      </p:sp>
      <p:sp>
        <p:nvSpPr>
          <p:cNvPr id="2059" name="Rectangle 9"/>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2060" name="Rectangle 20"/>
          <p:cNvSpPr>
            <a:spLocks noChangeArrowheads="1"/>
          </p:cNvSpPr>
          <p:nvPr/>
        </p:nvSpPr>
        <p:spPr bwMode="auto">
          <a:xfrm>
            <a:off x="-304800" y="31750"/>
            <a:ext cx="9144000" cy="0"/>
          </a:xfrm>
          <a:prstGeom prst="rect">
            <a:avLst/>
          </a:prstGeom>
          <a:noFill/>
          <a:ln w="9525">
            <a:noFill/>
            <a:miter lim="800000"/>
            <a:headEnd/>
            <a:tailEnd/>
          </a:ln>
        </p:spPr>
        <p:txBody>
          <a:bodyPr wrap="none" anchor="ctr">
            <a:spAutoFit/>
          </a:bodyPr>
          <a:lstStyle/>
          <a:p>
            <a:endParaRPr lang="en-US"/>
          </a:p>
        </p:txBody>
      </p:sp>
      <p:sp>
        <p:nvSpPr>
          <p:cNvPr id="2061" name="Rectangle 23"/>
          <p:cNvSpPr>
            <a:spLocks noChangeArrowheads="1"/>
          </p:cNvSpPr>
          <p:nvPr/>
        </p:nvSpPr>
        <p:spPr bwMode="auto">
          <a:xfrm>
            <a:off x="0" y="3276600"/>
            <a:ext cx="9144000" cy="0"/>
          </a:xfrm>
          <a:prstGeom prst="rect">
            <a:avLst/>
          </a:prstGeom>
          <a:noFill/>
          <a:ln w="9525">
            <a:noFill/>
            <a:miter lim="800000"/>
            <a:headEnd/>
            <a:tailEnd/>
          </a:ln>
        </p:spPr>
        <p:txBody>
          <a:bodyPr wrap="none" anchor="ctr">
            <a:spAutoFit/>
          </a:bodyPr>
          <a:lstStyle/>
          <a:p>
            <a:endParaRPr lang="en-US"/>
          </a:p>
        </p:txBody>
      </p:sp>
      <p:grpSp>
        <p:nvGrpSpPr>
          <p:cNvPr id="2062" name="Group 34"/>
          <p:cNvGrpSpPr>
            <a:grpSpLocks/>
          </p:cNvGrpSpPr>
          <p:nvPr/>
        </p:nvGrpSpPr>
        <p:grpSpPr bwMode="auto">
          <a:xfrm>
            <a:off x="669925" y="1123950"/>
            <a:ext cx="8016875" cy="82550"/>
            <a:chOff x="422" y="898"/>
            <a:chExt cx="5050" cy="52"/>
          </a:xfrm>
        </p:grpSpPr>
        <p:sp>
          <p:nvSpPr>
            <p:cNvPr id="2070" name="Line 3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2071" name="Line 3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2072" name="Line 3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2063"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0" name="Object 8"/>
          <p:cNvGraphicFramePr>
            <a:graphicFrameLocks noChangeAspect="1"/>
          </p:cNvGraphicFramePr>
          <p:nvPr/>
        </p:nvGraphicFramePr>
        <p:xfrm>
          <a:off x="457200" y="1503363"/>
          <a:ext cx="2095500" cy="392112"/>
        </p:xfrm>
        <a:graphic>
          <a:graphicData uri="http://schemas.openxmlformats.org/presentationml/2006/ole">
            <mc:AlternateContent xmlns:mc="http://schemas.openxmlformats.org/markup-compatibility/2006">
              <mc:Choice xmlns:v="urn:schemas-microsoft-com:vml" Requires="v">
                <p:oleObj spid="_x0000_s2056" name="Equation" r:id="rId3" imgW="1269720" imgH="241200" progId="Equation.3">
                  <p:embed/>
                </p:oleObj>
              </mc:Choice>
              <mc:Fallback>
                <p:oleObj name="Equation" r:id="rId3" imgW="1269720" imgH="2412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03363"/>
                        <a:ext cx="2095500"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4"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1" name="Object 11"/>
          <p:cNvGraphicFramePr>
            <a:graphicFrameLocks noChangeAspect="1"/>
          </p:cNvGraphicFramePr>
          <p:nvPr/>
        </p:nvGraphicFramePr>
        <p:xfrm>
          <a:off x="457200" y="2151063"/>
          <a:ext cx="1452563" cy="696912"/>
        </p:xfrm>
        <a:graphic>
          <a:graphicData uri="http://schemas.openxmlformats.org/presentationml/2006/ole">
            <mc:AlternateContent xmlns:mc="http://schemas.openxmlformats.org/markup-compatibility/2006">
              <mc:Choice xmlns:v="urn:schemas-microsoft-com:vml" Requires="v">
                <p:oleObj spid="_x0000_s2057" name="Equation" r:id="rId5" imgW="952500" imgH="457200" progId="Equation.3">
                  <p:embed/>
                </p:oleObj>
              </mc:Choice>
              <mc:Fallback>
                <p:oleObj name="Equation" r:id="rId5" imgW="952500" imgH="457200"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2151063"/>
                        <a:ext cx="1452563" cy="696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5"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2" name="Object 13"/>
          <p:cNvGraphicFramePr>
            <a:graphicFrameLocks noChangeAspect="1"/>
          </p:cNvGraphicFramePr>
          <p:nvPr/>
        </p:nvGraphicFramePr>
        <p:xfrm>
          <a:off x="5765800" y="1593850"/>
          <a:ext cx="2409825" cy="303213"/>
        </p:xfrm>
        <a:graphic>
          <a:graphicData uri="http://schemas.openxmlformats.org/presentationml/2006/ole">
            <mc:AlternateContent xmlns:mc="http://schemas.openxmlformats.org/markup-compatibility/2006">
              <mc:Choice xmlns:v="urn:schemas-microsoft-com:vml" Requires="v">
                <p:oleObj spid="_x0000_s2058" name="Equation" r:id="rId7" imgW="1892160" imgH="241200" progId="Equation.3">
                  <p:embed/>
                </p:oleObj>
              </mc:Choice>
              <mc:Fallback>
                <p:oleObj name="Equation" r:id="rId7" imgW="1892160" imgH="241200"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65800" y="1593850"/>
                        <a:ext cx="2409825" cy="303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3" name="Object 15"/>
          <p:cNvGraphicFramePr>
            <a:graphicFrameLocks noChangeAspect="1"/>
          </p:cNvGraphicFramePr>
          <p:nvPr/>
        </p:nvGraphicFramePr>
        <p:xfrm>
          <a:off x="2552700" y="2163763"/>
          <a:ext cx="2514600" cy="538162"/>
        </p:xfrm>
        <a:graphic>
          <a:graphicData uri="http://schemas.openxmlformats.org/presentationml/2006/ole">
            <mc:AlternateContent xmlns:mc="http://schemas.openxmlformats.org/markup-compatibility/2006">
              <mc:Choice xmlns:v="urn:schemas-microsoft-com:vml" Requires="v">
                <p:oleObj spid="_x0000_s2059" name="Equation" r:id="rId9" imgW="2362200" imgH="508000" progId="Equation.3">
                  <p:embed/>
                </p:oleObj>
              </mc:Choice>
              <mc:Fallback>
                <p:oleObj name="Equation" r:id="rId9" imgW="2362200" imgH="508000" progId="Equation.3">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52700" y="2163763"/>
                        <a:ext cx="2514600" cy="538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7"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4" name="Object 17"/>
          <p:cNvGraphicFramePr>
            <a:graphicFrameLocks noChangeAspect="1"/>
          </p:cNvGraphicFramePr>
          <p:nvPr/>
        </p:nvGraphicFramePr>
        <p:xfrm>
          <a:off x="2971800" y="1443038"/>
          <a:ext cx="2571750" cy="452437"/>
        </p:xfrm>
        <a:graphic>
          <a:graphicData uri="http://schemas.openxmlformats.org/presentationml/2006/ole">
            <mc:AlternateContent xmlns:mc="http://schemas.openxmlformats.org/markup-compatibility/2006">
              <mc:Choice xmlns:v="urn:schemas-microsoft-com:vml" Requires="v">
                <p:oleObj spid="_x0000_s2060" name="Equation" r:id="rId11" imgW="1346200" imgH="241300" progId="Equation.3">
                  <p:embed/>
                </p:oleObj>
              </mc:Choice>
              <mc:Fallback>
                <p:oleObj name="Equation" r:id="rId11" imgW="1346200" imgH="2413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71800" y="1443038"/>
                        <a:ext cx="2571750" cy="452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8" name="Rectangle 2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5" name="Object 19"/>
          <p:cNvGraphicFramePr>
            <a:graphicFrameLocks noChangeAspect="1"/>
          </p:cNvGraphicFramePr>
          <p:nvPr/>
        </p:nvGraphicFramePr>
        <p:xfrm>
          <a:off x="5543550" y="2317750"/>
          <a:ext cx="3070225" cy="384175"/>
        </p:xfrm>
        <a:graphic>
          <a:graphicData uri="http://schemas.openxmlformats.org/presentationml/2006/ole">
            <mc:AlternateContent xmlns:mc="http://schemas.openxmlformats.org/markup-compatibility/2006">
              <mc:Choice xmlns:v="urn:schemas-microsoft-com:vml" Requires="v">
                <p:oleObj spid="_x0000_s2061" name="Equation" r:id="rId13" imgW="2132674" imgH="266584" progId="Equation.3">
                  <p:embed/>
                </p:oleObj>
              </mc:Choice>
              <mc:Fallback>
                <p:oleObj name="Equation" r:id="rId13" imgW="2132674" imgH="266584" progId="Equation.3">
                  <p:embed/>
                  <p:pic>
                    <p:nvPicPr>
                      <p:cNvPr id="0" name="Object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543550" y="2317750"/>
                        <a:ext cx="3070225"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69" name="Picture 45"/>
          <p:cNvPicPr>
            <a:picLocks noChangeAspect="1" noChangeArrowheads="1"/>
          </p:cNvPicPr>
          <p:nvPr/>
        </p:nvPicPr>
        <p:blipFill>
          <a:blip r:embed="rId15"/>
          <a:srcRect l="26122" t="41312" r="25641" b="24216"/>
          <a:stretch>
            <a:fillRect/>
          </a:stretch>
        </p:blipFill>
        <p:spPr bwMode="auto">
          <a:xfrm>
            <a:off x="1181100" y="3114675"/>
            <a:ext cx="6232525" cy="3292475"/>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41CE08E2-2FFF-4C6B-8962-E4A5AD30E7AA}" type="slidenum">
              <a:rPr lang="en-US" smtClean="0"/>
              <a:pPr/>
              <a:t>3</a:t>
            </a:fld>
            <a:endParaRPr lang="en-US" smtClean="0"/>
          </a:p>
        </p:txBody>
      </p:sp>
      <p:sp>
        <p:nvSpPr>
          <p:cNvPr id="6147" name="Rectangle 2"/>
          <p:cNvSpPr>
            <a:spLocks noGrp="1" noChangeArrowheads="1"/>
          </p:cNvSpPr>
          <p:nvPr>
            <p:ph type="title"/>
          </p:nvPr>
        </p:nvSpPr>
        <p:spPr/>
        <p:txBody>
          <a:bodyPr/>
          <a:lstStyle/>
          <a:p>
            <a:pPr eaLnBrk="1" hangingPunct="1"/>
            <a:r>
              <a:rPr lang="en-US" b="1" smtClean="0">
                <a:solidFill>
                  <a:srgbClr val="003399"/>
                </a:solidFill>
              </a:rPr>
              <a:t>Abstract</a:t>
            </a:r>
          </a:p>
        </p:txBody>
      </p:sp>
      <p:sp>
        <p:nvSpPr>
          <p:cNvPr id="6148" name="Rectangle 4"/>
          <p:cNvSpPr>
            <a:spLocks noGrp="1" noChangeArrowheads="1"/>
          </p:cNvSpPr>
          <p:nvPr>
            <p:ph type="body" sz="half" idx="1"/>
          </p:nvPr>
        </p:nvSpPr>
        <p:spPr>
          <a:xfrm>
            <a:off x="457200" y="1417638"/>
            <a:ext cx="7840663" cy="5006975"/>
          </a:xfrm>
        </p:spPr>
        <p:txBody>
          <a:bodyPr/>
          <a:lstStyle/>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 problem of magnetohydrodynamic boundary layer flow of nanofluids past a semi- infinite porous flat plate is investigated. </a:t>
            </a:r>
            <a:br>
              <a:rPr lang="en-US" sz="1800" smtClean="0">
                <a:latin typeface="Times New Roman" pitchFamily="18" charset="0"/>
                <a:cs typeface="Times New Roman" pitchFamily="18" charset="0"/>
              </a:rPr>
            </a:b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GB" sz="1800" smtClean="0">
                <a:latin typeface="Times New Roman" pitchFamily="18" charset="0"/>
                <a:cs typeface="Times New Roman" pitchFamily="18" charset="0"/>
              </a:rPr>
              <a:t>Water base nanofluids containing Copper (Cu) and Alumina (Al</a:t>
            </a:r>
            <a:r>
              <a:rPr lang="en-GB" sz="1800" baseline="-25000" smtClean="0">
                <a:latin typeface="Times New Roman" pitchFamily="18" charset="0"/>
                <a:cs typeface="Times New Roman" pitchFamily="18" charset="0"/>
              </a:rPr>
              <a:t>2</a:t>
            </a:r>
            <a:r>
              <a:rPr lang="en-GB" sz="1800" smtClean="0">
                <a:latin typeface="Times New Roman" pitchFamily="18" charset="0"/>
                <a:cs typeface="Times New Roman" pitchFamily="18" charset="0"/>
              </a:rPr>
              <a:t>O</a:t>
            </a:r>
            <a:r>
              <a:rPr lang="en-GB" sz="1800" baseline="-25000" smtClean="0">
                <a:latin typeface="Times New Roman" pitchFamily="18" charset="0"/>
                <a:cs typeface="Times New Roman" pitchFamily="18" charset="0"/>
              </a:rPr>
              <a:t>3</a:t>
            </a:r>
            <a:r>
              <a:rPr lang="en-GB" sz="1800" smtClean="0">
                <a:latin typeface="Times New Roman" pitchFamily="18" charset="0"/>
                <a:cs typeface="Times New Roman" pitchFamily="18" charset="0"/>
              </a:rPr>
              <a:t>) are used.</a:t>
            </a:r>
            <a:br>
              <a:rPr lang="en-GB" sz="1800" smtClean="0">
                <a:latin typeface="Times New Roman" pitchFamily="18" charset="0"/>
                <a:cs typeface="Times New Roman" pitchFamily="18" charset="0"/>
              </a:rPr>
            </a:br>
            <a:r>
              <a:rPr lang="en-GB" sz="1800" smtClean="0">
                <a:latin typeface="Times New Roman" pitchFamily="18" charset="0"/>
                <a:cs typeface="Times New Roman" pitchFamily="18" charset="0"/>
              </a:rPr>
              <a:t> </a:t>
            </a:r>
            <a:br>
              <a:rPr lang="en-GB" sz="1800" smtClean="0">
                <a:latin typeface="Times New Roman" pitchFamily="18" charset="0"/>
                <a:cs typeface="Times New Roman" pitchFamily="18" charset="0"/>
              </a:rPr>
            </a:br>
            <a:endParaRPr lang="en-GB"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 governing nonlinear differential equations </a:t>
            </a:r>
            <a:r>
              <a:rPr lang="en-GB" sz="1800" smtClean="0">
                <a:latin typeface="Times New Roman" pitchFamily="18" charset="0"/>
                <a:cs typeface="Times New Roman" pitchFamily="18" charset="0"/>
              </a:rPr>
              <a:t>are obtained and solved numerically using the 4</a:t>
            </a:r>
            <a:r>
              <a:rPr lang="en-GB" sz="1800" baseline="30000" smtClean="0">
                <a:latin typeface="Times New Roman" pitchFamily="18" charset="0"/>
                <a:cs typeface="Times New Roman" pitchFamily="18" charset="0"/>
              </a:rPr>
              <a:t>th</a:t>
            </a:r>
            <a:r>
              <a:rPr lang="en-GB" sz="1800" smtClean="0">
                <a:latin typeface="Times New Roman" pitchFamily="18" charset="0"/>
                <a:cs typeface="Times New Roman" pitchFamily="18" charset="0"/>
              </a:rPr>
              <a:t> order Runge-Kutta method with shooting technique taking into consideration the complex interaction between the electrical conductivity of the conventional base fluids and that of the nanoparticles. </a:t>
            </a:r>
            <a:br>
              <a:rPr lang="en-GB" sz="1800" smtClean="0">
                <a:latin typeface="Times New Roman" pitchFamily="18" charset="0"/>
                <a:cs typeface="Times New Roman" pitchFamily="18" charset="0"/>
              </a:rPr>
            </a:br>
            <a:endParaRPr lang="en-GB"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GB" sz="1800" smtClean="0">
                <a:latin typeface="Times New Roman" pitchFamily="18" charset="0"/>
                <a:cs typeface="Times New Roman" pitchFamily="18" charset="0"/>
              </a:rPr>
              <a:t>The entire flow regime is investigated to establish the influence of pertinent parameters such as Hartmann number (Ha), Suction Parameter (S), nanoparticle volume fraction(</a:t>
            </a:r>
            <a:r>
              <a:rPr lang="en-GB" sz="1800" i="1" smtClean="0">
                <a:latin typeface="Times New Roman" pitchFamily="18" charset="0"/>
                <a:cs typeface="Times New Roman" pitchFamily="18" charset="0"/>
                <a:sym typeface="Symbol" pitchFamily="18" charset="2"/>
              </a:rPr>
              <a:t></a:t>
            </a:r>
            <a:r>
              <a:rPr lang="en-GB" sz="1800" smtClean="0">
                <a:latin typeface="Times New Roman" pitchFamily="18" charset="0"/>
                <a:cs typeface="Times New Roman" pitchFamily="18" charset="0"/>
              </a:rPr>
              <a:t>) and Brinkmann number(Br) on velocity, temperature, skin friction and Nusselt number.</a:t>
            </a:r>
            <a:br>
              <a:rPr lang="en-GB" sz="1800" smtClean="0">
                <a:latin typeface="Times New Roman" pitchFamily="18" charset="0"/>
                <a:cs typeface="Times New Roman" pitchFamily="18" charset="0"/>
              </a:rPr>
            </a:br>
            <a:endParaRPr lang="en-GB"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GB" sz="1800" smtClean="0">
                <a:latin typeface="Times New Roman" pitchFamily="18" charset="0"/>
                <a:cs typeface="Times New Roman" pitchFamily="18" charset="0"/>
              </a:rPr>
              <a:t>The obtained results are presented graphically and the physical aspects of the problem discussed quantitatively.  </a:t>
            </a:r>
            <a:endParaRPr lang="en-US" sz="1800" smtClean="0">
              <a:latin typeface="Times New Roman" pitchFamily="18" charset="0"/>
              <a:cs typeface="Times New Roman" pitchFamily="18" charset="0"/>
            </a:endParaRPr>
          </a:p>
          <a:p>
            <a:pPr eaLnBrk="1" hangingPunct="1">
              <a:lnSpc>
                <a:spcPct val="80000"/>
              </a:lnSpc>
              <a:buFontTx/>
              <a:buNone/>
            </a:pPr>
            <a:endParaRPr lang="en-US" sz="2000" smtClean="0"/>
          </a:p>
        </p:txBody>
      </p:sp>
      <p:grpSp>
        <p:nvGrpSpPr>
          <p:cNvPr id="6149" name="Group 17"/>
          <p:cNvGrpSpPr>
            <a:grpSpLocks/>
          </p:cNvGrpSpPr>
          <p:nvPr/>
        </p:nvGrpSpPr>
        <p:grpSpPr bwMode="auto">
          <a:xfrm>
            <a:off x="639763" y="1163638"/>
            <a:ext cx="8016875" cy="82550"/>
            <a:chOff x="422" y="898"/>
            <a:chExt cx="5050" cy="52"/>
          </a:xfrm>
        </p:grpSpPr>
        <p:sp>
          <p:nvSpPr>
            <p:cNvPr id="6150" name="Line 18"/>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6151" name="Line 19"/>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6152" name="Line 20"/>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a:spLocks noGrp="1"/>
          </p:cNvSpPr>
          <p:nvPr>
            <p:ph type="sldNum" sz="quarter" idx="12"/>
          </p:nvPr>
        </p:nvSpPr>
        <p:spPr>
          <a:noFill/>
        </p:spPr>
        <p:txBody>
          <a:bodyPr/>
          <a:lstStyle/>
          <a:p>
            <a:fld id="{A584D158-AF8C-49BA-9258-55938F41C14F}" type="slidenum">
              <a:rPr lang="en-US" smtClean="0"/>
              <a:pPr/>
              <a:t>30</a:t>
            </a:fld>
            <a:endParaRPr lang="en-US" smtClean="0"/>
          </a:p>
        </p:txBody>
      </p:sp>
      <p:sp>
        <p:nvSpPr>
          <p:cNvPr id="31747" name="Rectangle 2"/>
          <p:cNvSpPr>
            <a:spLocks noGrp="1" noChangeArrowheads="1"/>
          </p:cNvSpPr>
          <p:nvPr>
            <p:ph type="title"/>
          </p:nvPr>
        </p:nvSpPr>
        <p:spPr>
          <a:xfrm>
            <a:off x="457200" y="274638"/>
            <a:ext cx="8229600" cy="563562"/>
          </a:xfrm>
        </p:spPr>
        <p:txBody>
          <a:bodyPr/>
          <a:lstStyle/>
          <a:p>
            <a:r>
              <a:rPr lang="en-US" sz="3200" b="1" smtClean="0">
                <a:solidFill>
                  <a:schemeClr val="tx1"/>
                </a:solidFill>
              </a:rPr>
              <a:t>Dimensionless Governing Equations</a:t>
            </a:r>
            <a:endParaRPr lang="en-US" sz="3200" smtClean="0">
              <a:solidFill>
                <a:schemeClr val="tx1"/>
              </a:solidFill>
            </a:endParaRPr>
          </a:p>
        </p:txBody>
      </p:sp>
      <p:sp>
        <p:nvSpPr>
          <p:cNvPr id="31748" name="Rectangle 3"/>
          <p:cNvSpPr>
            <a:spLocks noGrp="1" noChangeArrowheads="1"/>
          </p:cNvSpPr>
          <p:nvPr>
            <p:ph type="body" idx="1"/>
          </p:nvPr>
        </p:nvSpPr>
        <p:spPr>
          <a:xfrm>
            <a:off x="457200" y="1257300"/>
            <a:ext cx="8420100" cy="788988"/>
          </a:xfrm>
        </p:spPr>
        <p:txBody>
          <a:bodyPr/>
          <a:lstStyle/>
          <a:p>
            <a:pPr marL="457200" indent="-457200" eaLnBrk="1" hangingPunct="1">
              <a:lnSpc>
                <a:spcPct val="80000"/>
              </a:lnSpc>
              <a:buFont typeface="Wingdings" pitchFamily="2" charset="2"/>
              <a:buChar char="Ø"/>
            </a:pPr>
            <a:r>
              <a:rPr lang="en-GB" sz="1800" smtClean="0">
                <a:latin typeface="Times New Roman" pitchFamily="18" charset="0"/>
                <a:cs typeface="Times New Roman" pitchFamily="18" charset="0"/>
              </a:rPr>
              <a:t>Under the boundary-layer approximations, the dimensionless nanofluid equations for momentum and energy are:</a:t>
            </a:r>
            <a:endParaRPr lang="en-US" sz="1800" smtClean="0">
              <a:latin typeface="Times New Roman" pitchFamily="18" charset="0"/>
              <a:cs typeface="Times New Roman" pitchFamily="18" charset="0"/>
            </a:endParaRPr>
          </a:p>
        </p:txBody>
      </p:sp>
      <p:grpSp>
        <p:nvGrpSpPr>
          <p:cNvPr id="31749" name="Group 4"/>
          <p:cNvGrpSpPr>
            <a:grpSpLocks/>
          </p:cNvGrpSpPr>
          <p:nvPr/>
        </p:nvGrpSpPr>
        <p:grpSpPr bwMode="auto">
          <a:xfrm>
            <a:off x="669925" y="920750"/>
            <a:ext cx="8016875" cy="82550"/>
            <a:chOff x="422" y="898"/>
            <a:chExt cx="5050" cy="52"/>
          </a:xfrm>
        </p:grpSpPr>
        <p:sp>
          <p:nvSpPr>
            <p:cNvPr id="31751"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1752"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1753"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31750" name="Picture 8"/>
          <p:cNvPicPr>
            <a:picLocks noChangeAspect="1" noChangeArrowheads="1"/>
          </p:cNvPicPr>
          <p:nvPr/>
        </p:nvPicPr>
        <p:blipFill>
          <a:blip r:embed="rId2"/>
          <a:srcRect l="25000" t="29630" r="20833" b="36182"/>
          <a:stretch>
            <a:fillRect/>
          </a:stretch>
        </p:blipFill>
        <p:spPr bwMode="auto">
          <a:xfrm>
            <a:off x="669925" y="1854200"/>
            <a:ext cx="7666038" cy="3341688"/>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696912"/>
          </a:xfrm>
        </p:spPr>
        <p:txBody>
          <a:bodyPr/>
          <a:lstStyle/>
          <a:p>
            <a:r>
              <a:rPr lang="en-US" sz="3600" b="1" smtClean="0">
                <a:solidFill>
                  <a:schemeClr val="tx1"/>
                </a:solidFill>
              </a:rPr>
              <a:t>Results and Discussions</a:t>
            </a:r>
            <a:endParaRPr lang="en-US" sz="3600" smtClean="0">
              <a:solidFill>
                <a:schemeClr val="tx1"/>
              </a:solidFill>
            </a:endParaRPr>
          </a:p>
        </p:txBody>
      </p:sp>
      <p:sp>
        <p:nvSpPr>
          <p:cNvPr id="32771" name="Rectangle 3"/>
          <p:cNvSpPr>
            <a:spLocks noGrp="1" noChangeArrowheads="1"/>
          </p:cNvSpPr>
          <p:nvPr>
            <p:ph sz="half" idx="1"/>
          </p:nvPr>
        </p:nvSpPr>
        <p:spPr>
          <a:xfrm>
            <a:off x="457200" y="1397000"/>
            <a:ext cx="4038600" cy="406400"/>
          </a:xfrm>
        </p:spPr>
        <p:txBody>
          <a:bodyPr/>
          <a:lstStyle/>
          <a:p>
            <a:pPr marL="457200" indent="-457200" eaLnBrk="1" hangingPunct="1">
              <a:lnSpc>
                <a:spcPct val="80000"/>
              </a:lnSpc>
              <a:buFontTx/>
              <a:buNone/>
            </a:pPr>
            <a:r>
              <a:rPr lang="en-US" sz="2000" smtClean="0"/>
              <a:t>Velocity Profiles</a:t>
            </a:r>
          </a:p>
        </p:txBody>
      </p:sp>
      <p:sp>
        <p:nvSpPr>
          <p:cNvPr id="32772" name="Slide Number Placeholder 5"/>
          <p:cNvSpPr>
            <a:spLocks noGrp="1"/>
          </p:cNvSpPr>
          <p:nvPr>
            <p:ph type="sldNum" sz="quarter" idx="12"/>
          </p:nvPr>
        </p:nvSpPr>
        <p:spPr>
          <a:noFill/>
        </p:spPr>
        <p:txBody>
          <a:bodyPr/>
          <a:lstStyle/>
          <a:p>
            <a:fld id="{077DBFDF-778D-4AE6-A440-7CBD36B02FEC}" type="slidenum">
              <a:rPr lang="en-US" smtClean="0"/>
              <a:pPr/>
              <a:t>31</a:t>
            </a:fld>
            <a:endParaRPr lang="en-US" smtClean="0"/>
          </a:p>
        </p:txBody>
      </p:sp>
      <p:grpSp>
        <p:nvGrpSpPr>
          <p:cNvPr id="32773" name="Group 4"/>
          <p:cNvGrpSpPr>
            <a:grpSpLocks/>
          </p:cNvGrpSpPr>
          <p:nvPr/>
        </p:nvGrpSpPr>
        <p:grpSpPr bwMode="auto">
          <a:xfrm>
            <a:off x="639763" y="971550"/>
            <a:ext cx="8016875" cy="82550"/>
            <a:chOff x="422" y="898"/>
            <a:chExt cx="5050" cy="52"/>
          </a:xfrm>
        </p:grpSpPr>
        <p:sp>
          <p:nvSpPr>
            <p:cNvPr id="32780"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2781"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2782"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32774" name="Picture 9"/>
          <p:cNvPicPr>
            <a:picLocks noChangeAspect="1" noChangeArrowheads="1"/>
          </p:cNvPicPr>
          <p:nvPr/>
        </p:nvPicPr>
        <p:blipFill>
          <a:blip r:embed="rId2"/>
          <a:srcRect l="27602" t="37321" r="29893" b="22333"/>
          <a:stretch>
            <a:fillRect/>
          </a:stretch>
        </p:blipFill>
        <p:spPr bwMode="auto">
          <a:xfrm>
            <a:off x="457200" y="1970088"/>
            <a:ext cx="4038600" cy="2343150"/>
          </a:xfrm>
          <a:prstGeom prst="rect">
            <a:avLst/>
          </a:prstGeom>
          <a:noFill/>
          <a:ln w="9525">
            <a:noFill/>
            <a:miter lim="800000"/>
            <a:headEnd/>
            <a:tailEnd/>
          </a:ln>
        </p:spPr>
      </p:pic>
      <p:pic>
        <p:nvPicPr>
          <p:cNvPr id="32775" name="Picture 10"/>
          <p:cNvPicPr>
            <a:picLocks noChangeAspect="1" noChangeArrowheads="1"/>
          </p:cNvPicPr>
          <p:nvPr/>
        </p:nvPicPr>
        <p:blipFill>
          <a:blip r:embed="rId3"/>
          <a:srcRect l="27403" t="30769" r="31250" b="27066"/>
          <a:stretch>
            <a:fillRect/>
          </a:stretch>
        </p:blipFill>
        <p:spPr bwMode="auto">
          <a:xfrm>
            <a:off x="4572000" y="2019300"/>
            <a:ext cx="3341688" cy="2293938"/>
          </a:xfrm>
          <a:prstGeom prst="rect">
            <a:avLst/>
          </a:prstGeom>
          <a:noFill/>
          <a:ln w="9525">
            <a:noFill/>
            <a:miter lim="800000"/>
            <a:headEnd/>
            <a:tailEnd/>
          </a:ln>
        </p:spPr>
      </p:pic>
      <p:sp>
        <p:nvSpPr>
          <p:cNvPr id="32776" name="Rectangle 3"/>
          <p:cNvSpPr>
            <a:spLocks noGrp="1" noChangeArrowheads="1"/>
          </p:cNvSpPr>
          <p:nvPr>
            <p:ph sz="half" idx="1"/>
          </p:nvPr>
        </p:nvSpPr>
        <p:spPr>
          <a:xfrm>
            <a:off x="457200" y="4465638"/>
            <a:ext cx="4038600" cy="407987"/>
          </a:xfrm>
        </p:spPr>
        <p:txBody>
          <a:bodyPr/>
          <a:lstStyle/>
          <a:p>
            <a:pPr marL="457200" indent="-457200" eaLnBrk="1" hangingPunct="1">
              <a:lnSpc>
                <a:spcPct val="80000"/>
              </a:lnSpc>
              <a:buFontTx/>
              <a:buNone/>
            </a:pPr>
            <a:r>
              <a:rPr lang="en-GB" sz="1100" smtClean="0">
                <a:latin typeface="Times New Roman" pitchFamily="18" charset="0"/>
                <a:cs typeface="Times New Roman" pitchFamily="18" charset="0"/>
              </a:rPr>
              <a:t>Velocity profiles for </a:t>
            </a:r>
            <a:r>
              <a:rPr lang="en-GB" sz="1100" i="1" smtClean="0">
                <a:latin typeface="Times New Roman" pitchFamily="18" charset="0"/>
                <a:cs typeface="Times New Roman" pitchFamily="18" charset="0"/>
              </a:rPr>
              <a:t>Pr </a:t>
            </a:r>
            <a:r>
              <a:rPr lang="en-GB" sz="1100" smtClean="0">
                <a:latin typeface="Times New Roman" pitchFamily="18" charset="0"/>
                <a:cs typeface="Times New Roman" pitchFamily="18" charset="0"/>
              </a:rPr>
              <a:t>= 6.2, </a:t>
            </a:r>
            <a:r>
              <a:rPr lang="en-GB" sz="1100" i="1" smtClean="0">
                <a:latin typeface="Times New Roman" pitchFamily="18" charset="0"/>
                <a:cs typeface="Times New Roman" pitchFamily="18" charset="0"/>
              </a:rPr>
              <a:t>Ha</a:t>
            </a:r>
            <a:r>
              <a:rPr lang="en-GB" sz="1100" smtClean="0">
                <a:latin typeface="Times New Roman" pitchFamily="18" charset="0"/>
                <a:cs typeface="Times New Roman" pitchFamily="18" charset="0"/>
              </a:rPr>
              <a:t> = 10</a:t>
            </a:r>
            <a:r>
              <a:rPr lang="en-GB" sz="1100" baseline="30000" smtClean="0">
                <a:latin typeface="Times New Roman" pitchFamily="18" charset="0"/>
                <a:cs typeface="Times New Roman" pitchFamily="18" charset="0"/>
              </a:rPr>
              <a:t>-11</a:t>
            </a:r>
            <a:r>
              <a:rPr lang="en-GB" sz="1100" smtClean="0">
                <a:latin typeface="Times New Roman" pitchFamily="18" charset="0"/>
                <a:cs typeface="Times New Roman" pitchFamily="18" charset="0"/>
              </a:rPr>
              <a:t>, </a:t>
            </a:r>
            <a:r>
              <a:rPr lang="en-GB" sz="1100" i="1" smtClean="0">
                <a:latin typeface="Times New Roman" pitchFamily="18" charset="0"/>
                <a:cs typeface="Times New Roman" pitchFamily="18" charset="0"/>
              </a:rPr>
              <a:t>S</a:t>
            </a:r>
            <a:r>
              <a:rPr lang="en-GB" sz="1100" smtClean="0">
                <a:latin typeface="Times New Roman" pitchFamily="18" charset="0"/>
                <a:cs typeface="Times New Roman" pitchFamily="18" charset="0"/>
              </a:rPr>
              <a:t> = 1, </a:t>
            </a:r>
            <a:r>
              <a:rPr lang="en-GB" sz="1100" i="1" smtClean="0">
                <a:latin typeface="Times New Roman" pitchFamily="18" charset="0"/>
                <a:cs typeface="Times New Roman" pitchFamily="18" charset="0"/>
              </a:rPr>
              <a:t>Br</a:t>
            </a:r>
            <a:r>
              <a:rPr lang="en-GB" sz="1100" smtClean="0">
                <a:latin typeface="Times New Roman" pitchFamily="18" charset="0"/>
                <a:cs typeface="Times New Roman" pitchFamily="18" charset="0"/>
              </a:rPr>
              <a:t> = 5, </a:t>
            </a:r>
            <a:r>
              <a:rPr lang="en-GB" sz="1100" i="1" smtClean="0">
                <a:latin typeface="Times New Roman" pitchFamily="18" charset="0"/>
                <a:cs typeface="Times New Roman" pitchFamily="18" charset="0"/>
                <a:sym typeface="Symbol" pitchFamily="18" charset="2"/>
              </a:rPr>
              <a:t></a:t>
            </a:r>
            <a:r>
              <a:rPr lang="en-GB" sz="1100" smtClean="0">
                <a:latin typeface="Times New Roman" pitchFamily="18" charset="0"/>
                <a:cs typeface="Times New Roman" pitchFamily="18" charset="0"/>
              </a:rPr>
              <a:t> = 0.1</a:t>
            </a:r>
            <a:endParaRPr lang="en-US" sz="1100" smtClean="0">
              <a:latin typeface="Times New Roman" pitchFamily="18" charset="0"/>
              <a:cs typeface="Times New Roman" pitchFamily="18" charset="0"/>
            </a:endParaRPr>
          </a:p>
        </p:txBody>
      </p:sp>
      <p:sp>
        <p:nvSpPr>
          <p:cNvPr id="32777" name="Rectangle 3"/>
          <p:cNvSpPr>
            <a:spLocks noGrp="1" noChangeArrowheads="1"/>
          </p:cNvSpPr>
          <p:nvPr>
            <p:ph sz="half" idx="1"/>
          </p:nvPr>
        </p:nvSpPr>
        <p:spPr>
          <a:xfrm>
            <a:off x="4495800" y="4465638"/>
            <a:ext cx="4648200" cy="407987"/>
          </a:xfrm>
        </p:spPr>
        <p:txBody>
          <a:bodyPr/>
          <a:lstStyle/>
          <a:p>
            <a:pPr>
              <a:buFontTx/>
              <a:buNone/>
            </a:pPr>
            <a:r>
              <a:rPr lang="en-GB" sz="1200" smtClean="0">
                <a:latin typeface="Times New Roman" pitchFamily="18" charset="0"/>
                <a:cs typeface="Times New Roman" pitchFamily="18" charset="0"/>
              </a:rPr>
              <a:t>Velocity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S</a:t>
            </a:r>
            <a:r>
              <a:rPr lang="en-GB" sz="1200" smtClean="0">
                <a:latin typeface="Times New Roman" pitchFamily="18" charset="0"/>
                <a:cs typeface="Times New Roman" pitchFamily="18" charset="0"/>
              </a:rPr>
              <a:t> = 1, </a:t>
            </a:r>
            <a:br>
              <a:rPr lang="en-GB" sz="1200" smtClean="0">
                <a:latin typeface="Times New Roman" pitchFamily="18" charset="0"/>
                <a:cs typeface="Times New Roman" pitchFamily="18" charset="0"/>
              </a:rPr>
            </a:b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sp>
        <p:nvSpPr>
          <p:cNvPr id="32778" name="Rectangle 3"/>
          <p:cNvSpPr>
            <a:spLocks noGrp="1" noChangeArrowheads="1"/>
          </p:cNvSpPr>
          <p:nvPr>
            <p:ph sz="half" idx="1"/>
          </p:nvPr>
        </p:nvSpPr>
        <p:spPr>
          <a:xfrm>
            <a:off x="414338" y="5195888"/>
            <a:ext cx="8272462" cy="1049337"/>
          </a:xfrm>
        </p:spPr>
        <p:txBody>
          <a:bodyPr/>
          <a:lstStyle/>
          <a:p>
            <a:pPr marL="457200" indent="-457200" eaLnBrk="1" hangingPunct="1">
              <a:lnSpc>
                <a:spcPct val="80000"/>
              </a:lnSpc>
              <a:buFont typeface="Wingdings" pitchFamily="2" charset="2"/>
              <a:buChar char="§"/>
            </a:pPr>
            <a:r>
              <a:rPr lang="en-GB" sz="1800" smtClean="0">
                <a:latin typeface="Times New Roman" pitchFamily="18" charset="0"/>
                <a:cs typeface="Times New Roman" pitchFamily="18" charset="0"/>
              </a:rPr>
              <a:t>Physically, magnetic field together acts as a retarding force. This retarding force can control the nanofluids velocity which is useful in numerous applications such as magneto-hydrodynamic power generation and electromagnetic coating of wires and metal, etc.</a:t>
            </a:r>
            <a:endParaRPr lang="en-US" sz="1800" smtClean="0">
              <a:latin typeface="Times New Roman" pitchFamily="18" charset="0"/>
              <a:cs typeface="Times New Roman" pitchFamily="18" charset="0"/>
            </a:endParaRPr>
          </a:p>
        </p:txBody>
      </p:sp>
      <p:sp>
        <p:nvSpPr>
          <p:cNvPr id="32779" name="Content Placeholder 14"/>
          <p:cNvSpPr>
            <a:spLocks noGrp="1"/>
          </p:cNvSpPr>
          <p:nvPr>
            <p:ph sz="half" idx="1"/>
          </p:nvPr>
        </p:nvSpPr>
        <p:spPr/>
        <p:txBody>
          <a:bodyPr/>
          <a:lstStyle/>
          <a:p>
            <a:endParaRPr lang="en-US" smtClean="0"/>
          </a:p>
        </p:txBody>
      </p:sp>
    </p:spTree>
  </p:cSld>
  <p:clrMapOvr>
    <a:masterClrMapping/>
  </p:clrMapOvr>
  <p:transition>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696912"/>
          </a:xfrm>
        </p:spPr>
        <p:txBody>
          <a:bodyPr/>
          <a:lstStyle/>
          <a:p>
            <a:r>
              <a:rPr lang="en-US" sz="3600" b="1" smtClean="0">
                <a:solidFill>
                  <a:schemeClr val="tx1"/>
                </a:solidFill>
              </a:rPr>
              <a:t>Results and Discussions</a:t>
            </a:r>
            <a:endParaRPr lang="en-US" sz="3600" smtClean="0">
              <a:solidFill>
                <a:schemeClr val="tx1"/>
              </a:solidFill>
            </a:endParaRPr>
          </a:p>
        </p:txBody>
      </p:sp>
      <p:sp>
        <p:nvSpPr>
          <p:cNvPr id="33795" name="Slide Number Placeholder 5"/>
          <p:cNvSpPr>
            <a:spLocks noGrp="1"/>
          </p:cNvSpPr>
          <p:nvPr>
            <p:ph type="sldNum" sz="quarter" idx="12"/>
          </p:nvPr>
        </p:nvSpPr>
        <p:spPr>
          <a:noFill/>
        </p:spPr>
        <p:txBody>
          <a:bodyPr/>
          <a:lstStyle/>
          <a:p>
            <a:fld id="{B1C4900B-9F9A-47CA-8E94-149C0D2A5C07}" type="slidenum">
              <a:rPr lang="en-US" smtClean="0"/>
              <a:pPr/>
              <a:t>32</a:t>
            </a:fld>
            <a:endParaRPr lang="en-US" smtClean="0"/>
          </a:p>
        </p:txBody>
      </p:sp>
      <p:grpSp>
        <p:nvGrpSpPr>
          <p:cNvPr id="33796" name="Group 4"/>
          <p:cNvGrpSpPr>
            <a:grpSpLocks/>
          </p:cNvGrpSpPr>
          <p:nvPr/>
        </p:nvGrpSpPr>
        <p:grpSpPr bwMode="auto">
          <a:xfrm>
            <a:off x="639763" y="971550"/>
            <a:ext cx="8016875" cy="82550"/>
            <a:chOff x="422" y="898"/>
            <a:chExt cx="5050" cy="52"/>
          </a:xfrm>
        </p:grpSpPr>
        <p:sp>
          <p:nvSpPr>
            <p:cNvPr id="33802"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3803"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3804"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33797" name="Rectangle 3"/>
          <p:cNvSpPr>
            <a:spLocks noGrp="1" noChangeArrowheads="1"/>
          </p:cNvSpPr>
          <p:nvPr>
            <p:ph sz="half" idx="1"/>
          </p:nvPr>
        </p:nvSpPr>
        <p:spPr>
          <a:xfrm>
            <a:off x="457200" y="4465638"/>
            <a:ext cx="4038600" cy="407987"/>
          </a:xfrm>
        </p:spPr>
        <p:txBody>
          <a:bodyPr/>
          <a:lstStyle/>
          <a:p>
            <a:pPr>
              <a:buFontTx/>
              <a:buNone/>
            </a:pPr>
            <a:r>
              <a:rPr lang="en-GB" sz="1100" smtClean="0">
                <a:latin typeface="Times New Roman" pitchFamily="18" charset="0"/>
                <a:cs typeface="Times New Roman" pitchFamily="18" charset="0"/>
              </a:rPr>
              <a:t>Velocity profiles with Cu-water as working fluid for </a:t>
            </a:r>
            <a:r>
              <a:rPr lang="en-GB" sz="1100" i="1" smtClean="0">
                <a:latin typeface="Times New Roman" pitchFamily="18" charset="0"/>
                <a:cs typeface="Times New Roman" pitchFamily="18" charset="0"/>
              </a:rPr>
              <a:t>Pr </a:t>
            </a:r>
            <a:r>
              <a:rPr lang="en-GB" sz="1100" smtClean="0">
                <a:latin typeface="Times New Roman" pitchFamily="18" charset="0"/>
                <a:cs typeface="Times New Roman" pitchFamily="18" charset="0"/>
              </a:rPr>
              <a:t>= 6.2, </a:t>
            </a:r>
            <a:br>
              <a:rPr lang="en-GB" sz="1100" smtClean="0">
                <a:latin typeface="Times New Roman" pitchFamily="18" charset="0"/>
                <a:cs typeface="Times New Roman" pitchFamily="18" charset="0"/>
              </a:rPr>
            </a:br>
            <a:r>
              <a:rPr lang="en-GB" sz="1100" i="1" smtClean="0">
                <a:latin typeface="Times New Roman" pitchFamily="18" charset="0"/>
                <a:cs typeface="Times New Roman" pitchFamily="18" charset="0"/>
              </a:rPr>
              <a:t>S</a:t>
            </a:r>
            <a:r>
              <a:rPr lang="en-GB" sz="1100" smtClean="0">
                <a:latin typeface="Times New Roman" pitchFamily="18" charset="0"/>
                <a:cs typeface="Times New Roman" pitchFamily="18" charset="0"/>
              </a:rPr>
              <a:t> = 1, </a:t>
            </a:r>
            <a:r>
              <a:rPr lang="en-GB" sz="1100" i="1" smtClean="0">
                <a:latin typeface="Times New Roman" pitchFamily="18" charset="0"/>
                <a:cs typeface="Times New Roman" pitchFamily="18" charset="0"/>
              </a:rPr>
              <a:t>Br</a:t>
            </a:r>
            <a:r>
              <a:rPr lang="en-GB" sz="1100" smtClean="0">
                <a:latin typeface="Times New Roman" pitchFamily="18" charset="0"/>
                <a:cs typeface="Times New Roman" pitchFamily="18" charset="0"/>
              </a:rPr>
              <a:t> = 1, </a:t>
            </a:r>
            <a:r>
              <a:rPr lang="en-GB" sz="1100" i="1" smtClean="0">
                <a:latin typeface="Times New Roman" pitchFamily="18" charset="0"/>
                <a:cs typeface="Times New Roman" pitchFamily="18" charset="0"/>
              </a:rPr>
              <a:t>Ha</a:t>
            </a:r>
            <a:r>
              <a:rPr lang="en-GB" sz="1100" smtClean="0">
                <a:latin typeface="Times New Roman" pitchFamily="18" charset="0"/>
                <a:cs typeface="Times New Roman" pitchFamily="18" charset="0"/>
              </a:rPr>
              <a:t> = 10</a:t>
            </a:r>
            <a:r>
              <a:rPr lang="en-GB" sz="1100" baseline="30000" smtClean="0">
                <a:latin typeface="Times New Roman" pitchFamily="18" charset="0"/>
                <a:cs typeface="Times New Roman" pitchFamily="18" charset="0"/>
              </a:rPr>
              <a:t>-11</a:t>
            </a:r>
            <a:r>
              <a:rPr lang="en-GB" sz="1100" smtClean="0">
                <a:latin typeface="Times New Roman" pitchFamily="18" charset="0"/>
                <a:cs typeface="Times New Roman" pitchFamily="18" charset="0"/>
              </a:rPr>
              <a:t>.</a:t>
            </a:r>
            <a:endParaRPr lang="en-US" sz="1100" smtClean="0">
              <a:latin typeface="Times New Roman" pitchFamily="18" charset="0"/>
              <a:cs typeface="Times New Roman" pitchFamily="18" charset="0"/>
            </a:endParaRPr>
          </a:p>
        </p:txBody>
      </p:sp>
      <p:sp>
        <p:nvSpPr>
          <p:cNvPr id="33798" name="Rectangle 3"/>
          <p:cNvSpPr>
            <a:spLocks noGrp="1" noChangeArrowheads="1"/>
          </p:cNvSpPr>
          <p:nvPr>
            <p:ph sz="half" idx="1"/>
          </p:nvPr>
        </p:nvSpPr>
        <p:spPr>
          <a:xfrm>
            <a:off x="4495800" y="4465638"/>
            <a:ext cx="4648200" cy="407987"/>
          </a:xfrm>
        </p:spPr>
        <p:txBody>
          <a:bodyPr/>
          <a:lstStyle/>
          <a:p>
            <a:pPr>
              <a:buFontTx/>
              <a:buNone/>
            </a:pPr>
            <a:r>
              <a:rPr lang="en-GB" sz="1200" smtClean="0">
                <a:latin typeface="Times New Roman" pitchFamily="18" charset="0"/>
                <a:cs typeface="Times New Roman" pitchFamily="18" charset="0"/>
              </a:rPr>
              <a:t>Velocity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br>
              <a:rPr lang="en-GB" sz="1200" smtClean="0">
                <a:latin typeface="Times New Roman" pitchFamily="18" charset="0"/>
                <a:cs typeface="Times New Roman" pitchFamily="18" charset="0"/>
              </a:rPr>
            </a:b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Ha</a:t>
            </a:r>
            <a:r>
              <a:rPr lang="en-GB" sz="1200" smtClean="0">
                <a:latin typeface="Times New Roman" pitchFamily="18" charset="0"/>
                <a:cs typeface="Times New Roman" pitchFamily="18" charset="0"/>
              </a:rPr>
              <a:t> = 10</a:t>
            </a:r>
            <a:r>
              <a:rPr lang="en-GB" sz="1200" baseline="30000" smtClean="0">
                <a:latin typeface="Times New Roman" pitchFamily="18" charset="0"/>
                <a:cs typeface="Times New Roman" pitchFamily="18" charset="0"/>
              </a:rPr>
              <a:t>-11</a:t>
            </a:r>
            <a:r>
              <a:rPr lang="en-GB" sz="1200" smtClean="0">
                <a:latin typeface="Times New Roman" pitchFamily="18" charset="0"/>
                <a:cs typeface="Times New Roman" pitchFamily="18" charset="0"/>
              </a:rPr>
              <a:t>,</a:t>
            </a:r>
            <a:r>
              <a:rPr lang="en-GB" sz="1200" i="1" smtClean="0">
                <a:latin typeface="Times New Roman" pitchFamily="18" charset="0"/>
                <a:cs typeface="Times New Roman" pitchFamily="18" charset="0"/>
              </a:rPr>
              <a:t>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pic>
        <p:nvPicPr>
          <p:cNvPr id="33799" name="Picture 13"/>
          <p:cNvPicPr>
            <a:picLocks noChangeAspect="1" noChangeArrowheads="1"/>
          </p:cNvPicPr>
          <p:nvPr/>
        </p:nvPicPr>
        <p:blipFill>
          <a:blip r:embed="rId2"/>
          <a:srcRect l="27083" t="33618" r="28204" b="22568"/>
          <a:stretch>
            <a:fillRect/>
          </a:stretch>
        </p:blipFill>
        <p:spPr bwMode="auto">
          <a:xfrm>
            <a:off x="639763" y="2019300"/>
            <a:ext cx="3433762" cy="2254250"/>
          </a:xfrm>
          <a:prstGeom prst="rect">
            <a:avLst/>
          </a:prstGeom>
          <a:noFill/>
          <a:ln w="9525">
            <a:noFill/>
            <a:miter lim="800000"/>
            <a:headEnd/>
            <a:tailEnd/>
          </a:ln>
        </p:spPr>
      </p:pic>
      <p:pic>
        <p:nvPicPr>
          <p:cNvPr id="33800" name="Picture 14"/>
          <p:cNvPicPr>
            <a:picLocks noChangeAspect="1" noChangeArrowheads="1"/>
          </p:cNvPicPr>
          <p:nvPr/>
        </p:nvPicPr>
        <p:blipFill>
          <a:blip r:embed="rId3"/>
          <a:srcRect l="25481" t="24501" r="32051" b="29915"/>
          <a:stretch>
            <a:fillRect/>
          </a:stretch>
        </p:blipFill>
        <p:spPr bwMode="auto">
          <a:xfrm>
            <a:off x="4495800" y="2019300"/>
            <a:ext cx="3570288" cy="2254250"/>
          </a:xfrm>
          <a:prstGeom prst="rect">
            <a:avLst/>
          </a:prstGeom>
          <a:noFill/>
          <a:ln w="9525">
            <a:noFill/>
            <a:miter lim="800000"/>
            <a:headEnd/>
            <a:tailEnd/>
          </a:ln>
        </p:spPr>
      </p:pic>
      <p:sp>
        <p:nvSpPr>
          <p:cNvPr id="13" name="Rectangle 2"/>
          <p:cNvSpPr txBox="1">
            <a:spLocks noChangeArrowheads="1"/>
          </p:cNvSpPr>
          <p:nvPr/>
        </p:nvSpPr>
        <p:spPr bwMode="auto">
          <a:xfrm>
            <a:off x="639763" y="5080000"/>
            <a:ext cx="8229600" cy="696913"/>
          </a:xfrm>
          <a:prstGeom prst="rect">
            <a:avLst/>
          </a:prstGeom>
          <a:noFill/>
          <a:ln w="9525">
            <a:noFill/>
            <a:miter lim="800000"/>
            <a:headEnd/>
            <a:tailEnd/>
          </a:ln>
        </p:spPr>
        <p:txBody>
          <a:bodyPr anchor="ctr"/>
          <a:lstStyle/>
          <a:p>
            <a:pPr algn="ctr" eaLnBrk="0" hangingPunct="0">
              <a:buFont typeface="Arial" pitchFamily="34" charset="0"/>
              <a:buChar char="•"/>
              <a:defRPr/>
            </a:pPr>
            <a:r>
              <a:rPr lang="en-US" dirty="0">
                <a:latin typeface="Times New Roman" pitchFamily="18" charset="0"/>
                <a:cs typeface="Times New Roman" pitchFamily="18" charset="0"/>
              </a:rPr>
              <a:t>As parameter </a:t>
            </a:r>
            <a:r>
              <a:rPr lang="en-US" i="1" dirty="0">
                <a:latin typeface="Times New Roman" pitchFamily="18" charset="0"/>
                <a:cs typeface="Times New Roman" pitchFamily="18" charset="0"/>
              </a:rPr>
              <a:t>S &gt;0 </a:t>
            </a:r>
            <a:r>
              <a:rPr lang="en-US" dirty="0">
                <a:latin typeface="Times New Roman" pitchFamily="18" charset="0"/>
                <a:cs typeface="Times New Roman" pitchFamily="18" charset="0"/>
              </a:rPr>
              <a:t>increases, more </a:t>
            </a:r>
            <a:r>
              <a:rPr lang="en-US" dirty="0" err="1">
                <a:latin typeface="Times New Roman" pitchFamily="18" charset="0"/>
                <a:cs typeface="Times New Roman" pitchFamily="18" charset="0"/>
              </a:rPr>
              <a:t>nanofluid</a:t>
            </a:r>
            <a:r>
              <a:rPr lang="en-US" dirty="0">
                <a:latin typeface="Times New Roman" pitchFamily="18" charset="0"/>
                <a:cs typeface="Times New Roman" pitchFamily="18" charset="0"/>
              </a:rPr>
              <a:t> is sucked out of the porous plate leading to a decrease in momentum boundary layer thickness. </a:t>
            </a:r>
          </a:p>
          <a:p>
            <a:pPr eaLnBrk="0" hangingPunct="0">
              <a:defRPr/>
            </a:pPr>
            <a:endParaRPr lang="en-US" kern="0" dirty="0">
              <a:latin typeface="Times New Roman" pitchFamily="18" charset="0"/>
              <a:ea typeface="+mj-ea"/>
              <a:cs typeface="Times New Roman" pitchFamily="18" charset="0"/>
            </a:endParaRPr>
          </a:p>
        </p:txBody>
      </p:sp>
    </p:spTree>
  </p:cSld>
  <p:clrMapOvr>
    <a:masterClrMapping/>
  </p:clrMapOvr>
  <p:transition>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696912"/>
          </a:xfrm>
        </p:spPr>
        <p:txBody>
          <a:bodyPr/>
          <a:lstStyle/>
          <a:p>
            <a:r>
              <a:rPr lang="en-US" sz="3600" b="1" smtClean="0">
                <a:solidFill>
                  <a:schemeClr val="tx1"/>
                </a:solidFill>
              </a:rPr>
              <a:t>Results and Discussions</a:t>
            </a:r>
            <a:endParaRPr lang="en-US" sz="3600" smtClean="0">
              <a:solidFill>
                <a:schemeClr val="tx1"/>
              </a:solidFill>
            </a:endParaRPr>
          </a:p>
        </p:txBody>
      </p:sp>
      <p:sp>
        <p:nvSpPr>
          <p:cNvPr id="34819" name="Slide Number Placeholder 5"/>
          <p:cNvSpPr>
            <a:spLocks noGrp="1"/>
          </p:cNvSpPr>
          <p:nvPr>
            <p:ph type="sldNum" sz="quarter" idx="12"/>
          </p:nvPr>
        </p:nvSpPr>
        <p:spPr>
          <a:noFill/>
        </p:spPr>
        <p:txBody>
          <a:bodyPr/>
          <a:lstStyle/>
          <a:p>
            <a:fld id="{B4F2849E-BF43-496F-ACC4-1B0523BF44B4}" type="slidenum">
              <a:rPr lang="en-US" smtClean="0"/>
              <a:pPr/>
              <a:t>33</a:t>
            </a:fld>
            <a:endParaRPr lang="en-US" smtClean="0"/>
          </a:p>
        </p:txBody>
      </p:sp>
      <p:grpSp>
        <p:nvGrpSpPr>
          <p:cNvPr id="34820" name="Group 4"/>
          <p:cNvGrpSpPr>
            <a:grpSpLocks/>
          </p:cNvGrpSpPr>
          <p:nvPr/>
        </p:nvGrpSpPr>
        <p:grpSpPr bwMode="auto">
          <a:xfrm>
            <a:off x="639763" y="971550"/>
            <a:ext cx="8016875" cy="82550"/>
            <a:chOff x="422" y="898"/>
            <a:chExt cx="5050" cy="52"/>
          </a:xfrm>
        </p:grpSpPr>
        <p:sp>
          <p:nvSpPr>
            <p:cNvPr id="34826"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4827"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4828"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34821" name="Rectangle 3"/>
          <p:cNvSpPr>
            <a:spLocks noGrp="1" noChangeArrowheads="1"/>
          </p:cNvSpPr>
          <p:nvPr>
            <p:ph sz="half" idx="1"/>
          </p:nvPr>
        </p:nvSpPr>
        <p:spPr>
          <a:xfrm>
            <a:off x="309563" y="3865563"/>
            <a:ext cx="3379787" cy="407987"/>
          </a:xfrm>
        </p:spPr>
        <p:txBody>
          <a:bodyPr/>
          <a:lstStyle/>
          <a:p>
            <a:pPr>
              <a:buFontTx/>
              <a:buNone/>
            </a:pPr>
            <a:r>
              <a:rPr lang="en-GB" sz="1200" smtClean="0">
                <a:latin typeface="Times New Roman" pitchFamily="18" charset="0"/>
                <a:cs typeface="Times New Roman" pitchFamily="18" charset="0"/>
              </a:rPr>
              <a:t>Temperature profiles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Ha</a:t>
            </a:r>
            <a:r>
              <a:rPr lang="en-GB" sz="1200" smtClean="0">
                <a:latin typeface="Times New Roman" pitchFamily="18" charset="0"/>
                <a:cs typeface="Times New Roman" pitchFamily="18" charset="0"/>
              </a:rPr>
              <a:t> = 10</a:t>
            </a:r>
            <a:r>
              <a:rPr lang="en-GB" sz="1200" baseline="30000" smtClean="0">
                <a:latin typeface="Times New Roman" pitchFamily="18" charset="0"/>
                <a:cs typeface="Times New Roman" pitchFamily="18" charset="0"/>
              </a:rPr>
              <a:t>-11</a:t>
            </a:r>
            <a:r>
              <a:rPr lang="en-GB" sz="1200" smtClean="0">
                <a:latin typeface="Times New Roman" pitchFamily="18" charset="0"/>
                <a:cs typeface="Times New Roman" pitchFamily="18" charset="0"/>
              </a:rPr>
              <a:t>, </a:t>
            </a:r>
            <a:r>
              <a:rPr lang="en-GB" sz="1200" i="1" smtClean="0">
                <a:latin typeface="Times New Roman" pitchFamily="18" charset="0"/>
                <a:cs typeface="Times New Roman" pitchFamily="18" charset="0"/>
              </a:rPr>
              <a:t>S</a:t>
            </a:r>
            <a:r>
              <a:rPr lang="en-GB" sz="1200" smtClean="0">
                <a:latin typeface="Times New Roman" pitchFamily="18" charset="0"/>
                <a:cs typeface="Times New Roman" pitchFamily="18" charset="0"/>
              </a:rPr>
              <a:t> = 1, </a:t>
            </a:r>
            <a:br>
              <a:rPr lang="en-GB" sz="1200" smtClean="0">
                <a:latin typeface="Times New Roman" pitchFamily="18" charset="0"/>
                <a:cs typeface="Times New Roman" pitchFamily="18" charset="0"/>
              </a:rPr>
            </a:b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5,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sp>
        <p:nvSpPr>
          <p:cNvPr id="34822" name="Rectangle 3"/>
          <p:cNvSpPr>
            <a:spLocks noGrp="1" noChangeArrowheads="1"/>
          </p:cNvSpPr>
          <p:nvPr>
            <p:ph sz="half" idx="1"/>
          </p:nvPr>
        </p:nvSpPr>
        <p:spPr>
          <a:xfrm>
            <a:off x="4133850" y="3736975"/>
            <a:ext cx="4648200" cy="406400"/>
          </a:xfrm>
        </p:spPr>
        <p:txBody>
          <a:bodyPr/>
          <a:lstStyle/>
          <a:p>
            <a:pPr>
              <a:buFontTx/>
              <a:buNone/>
            </a:pPr>
            <a:r>
              <a:rPr lang="en-GB" sz="1200" smtClean="0">
                <a:latin typeface="Times New Roman" pitchFamily="18" charset="0"/>
                <a:cs typeface="Times New Roman" pitchFamily="18" charset="0"/>
              </a:rPr>
              <a:t>Temperature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S</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sp>
        <p:nvSpPr>
          <p:cNvPr id="34823" name="Rectangle 3"/>
          <p:cNvSpPr>
            <a:spLocks noGrp="1" noChangeArrowheads="1"/>
          </p:cNvSpPr>
          <p:nvPr>
            <p:ph sz="half" idx="1"/>
          </p:nvPr>
        </p:nvSpPr>
        <p:spPr>
          <a:xfrm>
            <a:off x="457200" y="1316038"/>
            <a:ext cx="4038600" cy="407987"/>
          </a:xfrm>
        </p:spPr>
        <p:txBody>
          <a:bodyPr/>
          <a:lstStyle/>
          <a:p>
            <a:pPr>
              <a:buFontTx/>
              <a:buNone/>
            </a:pPr>
            <a:r>
              <a:rPr lang="en-GB" sz="1800" b="1" smtClean="0">
                <a:latin typeface="Times New Roman" pitchFamily="18" charset="0"/>
                <a:cs typeface="Times New Roman" pitchFamily="18" charset="0"/>
              </a:rPr>
              <a:t>Temperature Profiles</a:t>
            </a:r>
            <a:endParaRPr lang="en-US" sz="1800" b="1" smtClean="0">
              <a:latin typeface="Times New Roman" pitchFamily="18" charset="0"/>
              <a:cs typeface="Times New Roman" pitchFamily="18" charset="0"/>
            </a:endParaRPr>
          </a:p>
        </p:txBody>
      </p:sp>
      <p:pic>
        <p:nvPicPr>
          <p:cNvPr id="34824" name="Picture 16"/>
          <p:cNvPicPr>
            <a:picLocks noChangeAspect="1" noChangeArrowheads="1"/>
          </p:cNvPicPr>
          <p:nvPr/>
        </p:nvPicPr>
        <p:blipFill>
          <a:blip r:embed="rId2"/>
          <a:srcRect l="26122" t="31909" r="29005" b="29913"/>
          <a:stretch>
            <a:fillRect/>
          </a:stretch>
        </p:blipFill>
        <p:spPr bwMode="auto">
          <a:xfrm>
            <a:off x="457200" y="1724025"/>
            <a:ext cx="3232150" cy="2012950"/>
          </a:xfrm>
          <a:prstGeom prst="rect">
            <a:avLst/>
          </a:prstGeom>
          <a:noFill/>
          <a:ln w="9525">
            <a:noFill/>
            <a:miter lim="800000"/>
            <a:headEnd/>
            <a:tailEnd/>
          </a:ln>
        </p:spPr>
      </p:pic>
      <p:pic>
        <p:nvPicPr>
          <p:cNvPr id="34825" name="Picture 17"/>
          <p:cNvPicPr>
            <a:picLocks noChangeAspect="1" noChangeArrowheads="1"/>
          </p:cNvPicPr>
          <p:nvPr/>
        </p:nvPicPr>
        <p:blipFill>
          <a:blip r:embed="rId3"/>
          <a:srcRect l="27083" t="30199" r="32211" b="28204"/>
          <a:stretch>
            <a:fillRect/>
          </a:stretch>
        </p:blipFill>
        <p:spPr bwMode="auto">
          <a:xfrm>
            <a:off x="4133850" y="1724025"/>
            <a:ext cx="3663950" cy="2012950"/>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696912"/>
          </a:xfrm>
        </p:spPr>
        <p:txBody>
          <a:bodyPr/>
          <a:lstStyle/>
          <a:p>
            <a:r>
              <a:rPr lang="en-US" sz="3600" b="1" smtClean="0">
                <a:solidFill>
                  <a:schemeClr val="tx1"/>
                </a:solidFill>
              </a:rPr>
              <a:t>Results and Discussions</a:t>
            </a:r>
            <a:endParaRPr lang="en-US" sz="3600" smtClean="0">
              <a:solidFill>
                <a:schemeClr val="tx1"/>
              </a:solidFill>
            </a:endParaRPr>
          </a:p>
        </p:txBody>
      </p:sp>
      <p:sp>
        <p:nvSpPr>
          <p:cNvPr id="35843" name="Slide Number Placeholder 5"/>
          <p:cNvSpPr>
            <a:spLocks noGrp="1"/>
          </p:cNvSpPr>
          <p:nvPr>
            <p:ph type="sldNum" sz="quarter" idx="12"/>
          </p:nvPr>
        </p:nvSpPr>
        <p:spPr>
          <a:noFill/>
        </p:spPr>
        <p:txBody>
          <a:bodyPr/>
          <a:lstStyle/>
          <a:p>
            <a:fld id="{ACE742B3-6075-402F-80C5-D68E33384B69}" type="slidenum">
              <a:rPr lang="en-US" smtClean="0"/>
              <a:pPr/>
              <a:t>34</a:t>
            </a:fld>
            <a:endParaRPr lang="en-US" smtClean="0"/>
          </a:p>
        </p:txBody>
      </p:sp>
      <p:grpSp>
        <p:nvGrpSpPr>
          <p:cNvPr id="35844" name="Group 4"/>
          <p:cNvGrpSpPr>
            <a:grpSpLocks/>
          </p:cNvGrpSpPr>
          <p:nvPr/>
        </p:nvGrpSpPr>
        <p:grpSpPr bwMode="auto">
          <a:xfrm>
            <a:off x="639763" y="971550"/>
            <a:ext cx="8016875" cy="82550"/>
            <a:chOff x="422" y="898"/>
            <a:chExt cx="5050" cy="52"/>
          </a:xfrm>
        </p:grpSpPr>
        <p:sp>
          <p:nvSpPr>
            <p:cNvPr id="35850"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5851"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5852"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35845" name="Rectangle 3"/>
          <p:cNvSpPr>
            <a:spLocks noGrp="1" noChangeArrowheads="1"/>
          </p:cNvSpPr>
          <p:nvPr>
            <p:ph sz="half" idx="1"/>
          </p:nvPr>
        </p:nvSpPr>
        <p:spPr>
          <a:xfrm>
            <a:off x="309563" y="3865563"/>
            <a:ext cx="3379787" cy="407987"/>
          </a:xfrm>
        </p:spPr>
        <p:txBody>
          <a:bodyPr/>
          <a:lstStyle/>
          <a:p>
            <a:pPr>
              <a:buFontTx/>
              <a:buNone/>
            </a:pPr>
            <a:r>
              <a:rPr lang="en-GB" sz="1200" smtClean="0">
                <a:latin typeface="Times New Roman" pitchFamily="18" charset="0"/>
                <a:cs typeface="Times New Roman" pitchFamily="18" charset="0"/>
              </a:rPr>
              <a:t>Temperature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S</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Ha</a:t>
            </a:r>
            <a:r>
              <a:rPr lang="en-GB" sz="1200" smtClean="0">
                <a:latin typeface="Times New Roman" pitchFamily="18" charset="0"/>
                <a:cs typeface="Times New Roman" pitchFamily="18" charset="0"/>
              </a:rPr>
              <a:t> = 10</a:t>
            </a:r>
            <a:r>
              <a:rPr lang="en-GB" sz="1200" baseline="30000" smtClean="0">
                <a:latin typeface="Times New Roman" pitchFamily="18" charset="0"/>
                <a:cs typeface="Times New Roman" pitchFamily="18" charset="0"/>
              </a:rPr>
              <a:t>-11</a:t>
            </a:r>
            <a:endParaRPr lang="en-US" sz="1200" smtClean="0">
              <a:latin typeface="Times New Roman" pitchFamily="18" charset="0"/>
              <a:cs typeface="Times New Roman" pitchFamily="18" charset="0"/>
            </a:endParaRPr>
          </a:p>
        </p:txBody>
      </p:sp>
      <p:sp>
        <p:nvSpPr>
          <p:cNvPr id="35846" name="Rectangle 3"/>
          <p:cNvSpPr>
            <a:spLocks noGrp="1" noChangeArrowheads="1"/>
          </p:cNvSpPr>
          <p:nvPr>
            <p:ph sz="half" idx="1"/>
          </p:nvPr>
        </p:nvSpPr>
        <p:spPr>
          <a:xfrm>
            <a:off x="4133850" y="3736975"/>
            <a:ext cx="4648200" cy="406400"/>
          </a:xfrm>
        </p:spPr>
        <p:txBody>
          <a:bodyPr/>
          <a:lstStyle/>
          <a:p>
            <a:pPr>
              <a:buFontTx/>
              <a:buNone/>
            </a:pPr>
            <a:r>
              <a:rPr lang="en-GB" sz="1200" smtClean="0">
                <a:latin typeface="Times New Roman" pitchFamily="18" charset="0"/>
                <a:cs typeface="Times New Roman" pitchFamily="18" charset="0"/>
              </a:rPr>
              <a:t>Temperature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S</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Ha</a:t>
            </a:r>
            <a:r>
              <a:rPr lang="en-GB" sz="1200" smtClean="0">
                <a:latin typeface="Times New Roman" pitchFamily="18" charset="0"/>
                <a:cs typeface="Times New Roman" pitchFamily="18" charset="0"/>
              </a:rPr>
              <a:t> = 10</a:t>
            </a:r>
            <a:r>
              <a:rPr lang="en-GB" sz="1200" baseline="30000" smtClean="0">
                <a:latin typeface="Times New Roman" pitchFamily="18" charset="0"/>
                <a:cs typeface="Times New Roman" pitchFamily="18" charset="0"/>
              </a:rPr>
              <a:t>-11</a:t>
            </a:r>
            <a:r>
              <a:rPr lang="en-GB" sz="1200" smtClean="0">
                <a:latin typeface="Times New Roman" pitchFamily="18" charset="0"/>
                <a:cs typeface="Times New Roman" pitchFamily="18" charset="0"/>
              </a:rPr>
              <a:t>,</a:t>
            </a:r>
            <a:r>
              <a:rPr lang="en-GB" sz="1200" i="1" smtClean="0">
                <a:latin typeface="Times New Roman" pitchFamily="18" charset="0"/>
                <a:cs typeface="Times New Roman" pitchFamily="18" charset="0"/>
              </a:rPr>
              <a:t>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pic>
        <p:nvPicPr>
          <p:cNvPr id="35847" name="Picture 14"/>
          <p:cNvPicPr>
            <a:picLocks noChangeAspect="1" noChangeArrowheads="1"/>
          </p:cNvPicPr>
          <p:nvPr/>
        </p:nvPicPr>
        <p:blipFill>
          <a:blip r:embed="rId2"/>
          <a:srcRect l="27083" t="29630" r="32211" b="25926"/>
          <a:stretch>
            <a:fillRect/>
          </a:stretch>
        </p:blipFill>
        <p:spPr bwMode="auto">
          <a:xfrm>
            <a:off x="457200" y="1547813"/>
            <a:ext cx="3232150" cy="2189162"/>
          </a:xfrm>
          <a:prstGeom prst="rect">
            <a:avLst/>
          </a:prstGeom>
          <a:noFill/>
          <a:ln w="9525">
            <a:noFill/>
            <a:miter lim="800000"/>
            <a:headEnd/>
            <a:tailEnd/>
          </a:ln>
        </p:spPr>
      </p:pic>
      <p:pic>
        <p:nvPicPr>
          <p:cNvPr id="35848" name="Picture 18"/>
          <p:cNvPicPr>
            <a:picLocks noChangeAspect="1" noChangeArrowheads="1"/>
          </p:cNvPicPr>
          <p:nvPr/>
        </p:nvPicPr>
        <p:blipFill>
          <a:blip r:embed="rId3"/>
          <a:srcRect l="25641" t="31339" r="32372" b="22221"/>
          <a:stretch>
            <a:fillRect/>
          </a:stretch>
        </p:blipFill>
        <p:spPr bwMode="auto">
          <a:xfrm>
            <a:off x="4057650" y="1547813"/>
            <a:ext cx="3702050" cy="2189162"/>
          </a:xfrm>
          <a:prstGeom prst="rect">
            <a:avLst/>
          </a:prstGeom>
          <a:noFill/>
          <a:ln w="9525">
            <a:noFill/>
            <a:miter lim="800000"/>
            <a:headEnd/>
            <a:tailEnd/>
          </a:ln>
        </p:spPr>
      </p:pic>
      <p:sp>
        <p:nvSpPr>
          <p:cNvPr id="12" name="Rectangle 2"/>
          <p:cNvSpPr txBox="1">
            <a:spLocks noChangeArrowheads="1"/>
          </p:cNvSpPr>
          <p:nvPr/>
        </p:nvSpPr>
        <p:spPr bwMode="auto">
          <a:xfrm>
            <a:off x="457200" y="4273550"/>
            <a:ext cx="8229600" cy="1420813"/>
          </a:xfrm>
          <a:prstGeom prst="rect">
            <a:avLst/>
          </a:prstGeom>
          <a:noFill/>
          <a:ln w="9525">
            <a:noFill/>
            <a:miter lim="800000"/>
            <a:headEnd/>
            <a:tailEnd/>
          </a:ln>
        </p:spPr>
        <p:txBody>
          <a:bodyPr anchor="ctr"/>
          <a:lstStyle/>
          <a:p>
            <a:pPr eaLnBrk="0" hangingPunct="0">
              <a:buFont typeface="Wingdings" pitchFamily="2" charset="2"/>
              <a:buChar char="§"/>
              <a:defRPr/>
            </a:pPr>
            <a:r>
              <a:rPr lang="en-GB" dirty="0">
                <a:latin typeface="Times New Roman" pitchFamily="18" charset="0"/>
                <a:cs typeface="Times New Roman" pitchFamily="18" charset="0"/>
              </a:rPr>
              <a:t>This observation is in agreement with the expectation in that when the volume fraction of copper increases the thermal conductivity increases, leading to an increase in the thermal boundary layer. Also as the </a:t>
            </a:r>
            <a:r>
              <a:rPr lang="en-GB" dirty="0" err="1">
                <a:latin typeface="Times New Roman" pitchFamily="18" charset="0"/>
                <a:cs typeface="Times New Roman" pitchFamily="18" charset="0"/>
              </a:rPr>
              <a:t>Brinkmann</a:t>
            </a:r>
            <a:r>
              <a:rPr lang="en-GB" dirty="0">
                <a:latin typeface="Times New Roman" pitchFamily="18" charset="0"/>
                <a:cs typeface="Times New Roman" pitchFamily="18" charset="0"/>
              </a:rPr>
              <a:t> number increases, addition heat due to fluid friction in the flow system increases leading to an increase in the </a:t>
            </a:r>
            <a:r>
              <a:rPr lang="en-GB" dirty="0" err="1">
                <a:latin typeface="Times New Roman" pitchFamily="18" charset="0"/>
                <a:cs typeface="Times New Roman" pitchFamily="18" charset="0"/>
              </a:rPr>
              <a:t>nanofluid</a:t>
            </a:r>
            <a:r>
              <a:rPr lang="en-GB" dirty="0">
                <a:latin typeface="Times New Roman" pitchFamily="18" charset="0"/>
                <a:cs typeface="Times New Roman" pitchFamily="18" charset="0"/>
              </a:rPr>
              <a:t> temperature. </a:t>
            </a:r>
            <a:endParaRPr lang="en-US" kern="0" dirty="0">
              <a:latin typeface="Times New Roman" pitchFamily="18" charset="0"/>
              <a:ea typeface="+mj-ea"/>
              <a:cs typeface="Times New Roman" pitchFamily="18" charset="0"/>
            </a:endParaRPr>
          </a:p>
        </p:txBody>
      </p:sp>
    </p:spTree>
  </p:cSld>
  <p:clrMapOvr>
    <a:masterClrMapping/>
  </p:clrMapOvr>
  <p:transition>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696912"/>
          </a:xfrm>
        </p:spPr>
        <p:txBody>
          <a:bodyPr/>
          <a:lstStyle/>
          <a:p>
            <a:r>
              <a:rPr lang="en-US" sz="3600" b="1" smtClean="0">
                <a:solidFill>
                  <a:schemeClr val="tx1"/>
                </a:solidFill>
              </a:rPr>
              <a:t>Results and Discussions</a:t>
            </a:r>
            <a:endParaRPr lang="en-US" sz="3600" smtClean="0">
              <a:solidFill>
                <a:schemeClr val="tx1"/>
              </a:solidFill>
            </a:endParaRPr>
          </a:p>
        </p:txBody>
      </p:sp>
      <p:sp>
        <p:nvSpPr>
          <p:cNvPr id="36867" name="Slide Number Placeholder 5"/>
          <p:cNvSpPr>
            <a:spLocks noGrp="1"/>
          </p:cNvSpPr>
          <p:nvPr>
            <p:ph type="sldNum" sz="quarter" idx="12"/>
          </p:nvPr>
        </p:nvSpPr>
        <p:spPr>
          <a:noFill/>
        </p:spPr>
        <p:txBody>
          <a:bodyPr/>
          <a:lstStyle/>
          <a:p>
            <a:fld id="{DDD08299-F544-4D6F-9ECA-C0B75E0C998D}" type="slidenum">
              <a:rPr lang="en-US" smtClean="0"/>
              <a:pPr/>
              <a:t>35</a:t>
            </a:fld>
            <a:endParaRPr lang="en-US" smtClean="0"/>
          </a:p>
        </p:txBody>
      </p:sp>
      <p:grpSp>
        <p:nvGrpSpPr>
          <p:cNvPr id="36868" name="Group 4"/>
          <p:cNvGrpSpPr>
            <a:grpSpLocks/>
          </p:cNvGrpSpPr>
          <p:nvPr/>
        </p:nvGrpSpPr>
        <p:grpSpPr bwMode="auto">
          <a:xfrm>
            <a:off x="639763" y="971550"/>
            <a:ext cx="8016875" cy="82550"/>
            <a:chOff x="422" y="898"/>
            <a:chExt cx="5050" cy="52"/>
          </a:xfrm>
        </p:grpSpPr>
        <p:sp>
          <p:nvSpPr>
            <p:cNvPr id="36871"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6872"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6873"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
        <p:nvSpPr>
          <p:cNvPr id="36869" name="Rectangle 3"/>
          <p:cNvSpPr>
            <a:spLocks noGrp="1" noChangeArrowheads="1"/>
          </p:cNvSpPr>
          <p:nvPr>
            <p:ph sz="half" idx="1"/>
          </p:nvPr>
        </p:nvSpPr>
        <p:spPr>
          <a:xfrm>
            <a:off x="2190750" y="4070350"/>
            <a:ext cx="3379788" cy="407988"/>
          </a:xfrm>
        </p:spPr>
        <p:txBody>
          <a:bodyPr/>
          <a:lstStyle/>
          <a:p>
            <a:pPr>
              <a:buFontTx/>
              <a:buNone/>
            </a:pPr>
            <a:r>
              <a:rPr lang="en-GB" sz="1200" smtClean="0">
                <a:latin typeface="Times New Roman" pitchFamily="18" charset="0"/>
                <a:cs typeface="Times New Roman" pitchFamily="18" charset="0"/>
              </a:rPr>
              <a:t>Temperature profiles with Cu-water as working fluid for </a:t>
            </a:r>
            <a:r>
              <a:rPr lang="en-GB" sz="1200" i="1" smtClean="0">
                <a:latin typeface="Times New Roman" pitchFamily="18" charset="0"/>
                <a:cs typeface="Times New Roman" pitchFamily="18" charset="0"/>
              </a:rPr>
              <a:t>Pr </a:t>
            </a:r>
            <a:r>
              <a:rPr lang="en-GB" sz="1200" smtClean="0">
                <a:latin typeface="Times New Roman" pitchFamily="18" charset="0"/>
                <a:cs typeface="Times New Roman" pitchFamily="18" charset="0"/>
              </a:rPr>
              <a:t>= 6.2, </a:t>
            </a:r>
            <a:r>
              <a:rPr lang="en-GB" sz="1200" i="1" smtClean="0">
                <a:latin typeface="Times New Roman" pitchFamily="18" charset="0"/>
                <a:cs typeface="Times New Roman" pitchFamily="18" charset="0"/>
              </a:rPr>
              <a:t>Br</a:t>
            </a:r>
            <a:r>
              <a:rPr lang="en-GB" sz="1200" smtClean="0">
                <a:latin typeface="Times New Roman" pitchFamily="18" charset="0"/>
                <a:cs typeface="Times New Roman" pitchFamily="18" charset="0"/>
              </a:rPr>
              <a:t> = 1, </a:t>
            </a:r>
            <a:r>
              <a:rPr lang="en-GB" sz="1200" i="1" smtClean="0">
                <a:latin typeface="Times New Roman" pitchFamily="18" charset="0"/>
                <a:cs typeface="Times New Roman" pitchFamily="18" charset="0"/>
              </a:rPr>
              <a:t>Ha</a:t>
            </a:r>
            <a:r>
              <a:rPr lang="en-GB" sz="1200" smtClean="0">
                <a:latin typeface="Times New Roman" pitchFamily="18" charset="0"/>
                <a:cs typeface="Times New Roman" pitchFamily="18" charset="0"/>
              </a:rPr>
              <a:t> = 10</a:t>
            </a:r>
            <a:r>
              <a:rPr lang="en-GB" sz="1200" baseline="30000" smtClean="0">
                <a:latin typeface="Times New Roman" pitchFamily="18" charset="0"/>
                <a:cs typeface="Times New Roman" pitchFamily="18" charset="0"/>
              </a:rPr>
              <a:t>-11</a:t>
            </a:r>
            <a:r>
              <a:rPr lang="en-GB" sz="1200" smtClean="0">
                <a:latin typeface="Times New Roman" pitchFamily="18" charset="0"/>
                <a:cs typeface="Times New Roman" pitchFamily="18" charset="0"/>
              </a:rPr>
              <a:t>,</a:t>
            </a:r>
            <a:r>
              <a:rPr lang="en-GB" sz="1200" i="1" smtClean="0">
                <a:latin typeface="Times New Roman" pitchFamily="18" charset="0"/>
                <a:cs typeface="Times New Roman" pitchFamily="18" charset="0"/>
              </a:rPr>
              <a:t> </a:t>
            </a:r>
            <a:r>
              <a:rPr lang="en-GB" sz="1200" i="1" smtClean="0">
                <a:latin typeface="Times New Roman" pitchFamily="18" charset="0"/>
                <a:cs typeface="Times New Roman" pitchFamily="18" charset="0"/>
                <a:sym typeface="Symbol" pitchFamily="18" charset="2"/>
              </a:rPr>
              <a:t></a:t>
            </a:r>
            <a:r>
              <a:rPr lang="en-GB" sz="1200" smtClean="0">
                <a:latin typeface="Times New Roman" pitchFamily="18" charset="0"/>
                <a:cs typeface="Times New Roman" pitchFamily="18" charset="0"/>
              </a:rPr>
              <a:t> = 0.1</a:t>
            </a:r>
            <a:endParaRPr lang="en-US" sz="1200" smtClean="0">
              <a:latin typeface="Times New Roman" pitchFamily="18" charset="0"/>
              <a:cs typeface="Times New Roman" pitchFamily="18" charset="0"/>
            </a:endParaRPr>
          </a:p>
        </p:txBody>
      </p:sp>
      <p:pic>
        <p:nvPicPr>
          <p:cNvPr id="36870" name="Picture 13"/>
          <p:cNvPicPr>
            <a:picLocks noChangeAspect="1" noChangeArrowheads="1"/>
          </p:cNvPicPr>
          <p:nvPr/>
        </p:nvPicPr>
        <p:blipFill>
          <a:blip r:embed="rId2"/>
          <a:srcRect l="25961" t="29915" r="32211" b="29913"/>
          <a:stretch>
            <a:fillRect/>
          </a:stretch>
        </p:blipFill>
        <p:spPr bwMode="auto">
          <a:xfrm>
            <a:off x="1998663" y="1355725"/>
            <a:ext cx="3725862" cy="2714625"/>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p>
            <a:fld id="{52D6C2CF-9AEF-4176-8B22-4028C35188D3}" type="slidenum">
              <a:rPr lang="en-US" smtClean="0"/>
              <a:pPr/>
              <a:t>36</a:t>
            </a:fld>
            <a:endParaRPr lang="en-US" smtClean="0"/>
          </a:p>
        </p:txBody>
      </p:sp>
      <p:sp>
        <p:nvSpPr>
          <p:cNvPr id="37891" name="Rectangle 2"/>
          <p:cNvSpPr>
            <a:spLocks noGrp="1" noChangeArrowheads="1"/>
          </p:cNvSpPr>
          <p:nvPr>
            <p:ph type="title"/>
          </p:nvPr>
        </p:nvSpPr>
        <p:spPr>
          <a:xfrm>
            <a:off x="457200" y="274638"/>
            <a:ext cx="8229600" cy="563562"/>
          </a:xfrm>
        </p:spPr>
        <p:txBody>
          <a:bodyPr/>
          <a:lstStyle/>
          <a:p>
            <a:pPr algn="l"/>
            <a:r>
              <a:rPr lang="en-US" sz="4000" b="1" smtClean="0"/>
              <a:t>Conclusion</a:t>
            </a:r>
            <a:endParaRPr lang="en-US" sz="4000" smtClean="0"/>
          </a:p>
        </p:txBody>
      </p:sp>
      <p:sp>
        <p:nvSpPr>
          <p:cNvPr id="37892" name="Rectangle 3"/>
          <p:cNvSpPr>
            <a:spLocks noGrp="1" noChangeArrowheads="1"/>
          </p:cNvSpPr>
          <p:nvPr>
            <p:ph type="body" idx="1"/>
          </p:nvPr>
        </p:nvSpPr>
        <p:spPr>
          <a:xfrm>
            <a:off x="457200" y="1257300"/>
            <a:ext cx="8420100" cy="5219700"/>
          </a:xfrm>
        </p:spPr>
        <p:txBody>
          <a:bodyPr/>
          <a:lstStyle/>
          <a:p>
            <a:pPr marL="609600" indent="-609600" eaLnBrk="1" hangingPunct="1">
              <a:lnSpc>
                <a:spcPct val="80000"/>
              </a:lnSpc>
              <a:buFont typeface="Wingdings" pitchFamily="2" charset="2"/>
              <a:buChar char="Ø"/>
            </a:pPr>
            <a:r>
              <a:rPr lang="en-GB" sz="1800" smtClean="0">
                <a:latin typeface="Times New Roman" pitchFamily="18" charset="0"/>
                <a:cs typeface="Times New Roman" pitchFamily="18" charset="0"/>
              </a:rPr>
              <a:t>It is observed that the nanofluids momentum boundary layer thickness decreases while the thermal boundary layer thickness increases with an increase in the magnetic field parameter, nanofluid volume fraction, and suction parameter.</a:t>
            </a:r>
          </a:p>
          <a:p>
            <a:pPr marL="609600" indent="-609600" eaLnBrk="1" hangingPunct="1">
              <a:lnSpc>
                <a:spcPct val="80000"/>
              </a:lnSpc>
              <a:buFontTx/>
              <a:buNone/>
            </a:pPr>
            <a:r>
              <a:rPr lang="en-GB" sz="1800" smtClean="0">
                <a:latin typeface="Times New Roman" pitchFamily="18" charset="0"/>
                <a:cs typeface="Times New Roman" pitchFamily="18" charset="0"/>
              </a:rPr>
              <a:t/>
            </a:r>
            <a:br>
              <a:rPr lang="en-GB" sz="1800" smtClean="0">
                <a:latin typeface="Times New Roman" pitchFamily="18" charset="0"/>
                <a:cs typeface="Times New Roman" pitchFamily="18" charset="0"/>
              </a:rPr>
            </a:br>
            <a:r>
              <a:rPr lang="en-GB" sz="1800" smtClean="0">
                <a:latin typeface="Times New Roman" pitchFamily="18" charset="0"/>
                <a:cs typeface="Times New Roman" pitchFamily="18" charset="0"/>
              </a:rPr>
              <a:t/>
            </a:r>
            <a:br>
              <a:rPr lang="en-GB" sz="1800" smtClean="0">
                <a:latin typeface="Times New Roman" pitchFamily="18" charset="0"/>
                <a:cs typeface="Times New Roman" pitchFamily="18" charset="0"/>
              </a:rPr>
            </a:br>
            <a:endParaRPr lang="en-GB" sz="1800" smtClean="0">
              <a:latin typeface="Times New Roman" pitchFamily="18" charset="0"/>
              <a:cs typeface="Times New Roman" pitchFamily="18" charset="0"/>
            </a:endParaRPr>
          </a:p>
          <a:p>
            <a:pPr marL="609600" indent="-609600" eaLnBrk="1" hangingPunct="1">
              <a:lnSpc>
                <a:spcPct val="80000"/>
              </a:lnSpc>
              <a:buFont typeface="Wingdings" pitchFamily="2" charset="2"/>
              <a:buChar char="Ø"/>
            </a:pPr>
            <a:r>
              <a:rPr lang="en-US" sz="1800" smtClean="0">
                <a:latin typeface="Times New Roman" pitchFamily="18" charset="0"/>
                <a:cs typeface="Times New Roman" pitchFamily="18" charset="0"/>
              </a:rPr>
              <a:t>The significance of this study with respect to the electrical conductivity property of nanofluids is that the flow and heat transfer may be controlled by an external magnetic field which will enhance its application in various fields such as electronic packing, mechanical engineering, thermal engineering, aerospace and bioengineering.</a:t>
            </a:r>
          </a:p>
          <a:p>
            <a:pPr marL="609600" indent="-609600" eaLnBrk="1" hangingPunct="1">
              <a:lnSpc>
                <a:spcPct val="80000"/>
              </a:lnSpc>
              <a:buFont typeface="Wingdings" pitchFamily="2" charset="2"/>
              <a:buChar char="Ø"/>
            </a:pPr>
            <a:endParaRPr lang="en-GB" sz="1800" smtClean="0">
              <a:latin typeface="Times New Roman" pitchFamily="18" charset="0"/>
              <a:cs typeface="Times New Roman" pitchFamily="18" charset="0"/>
            </a:endParaRPr>
          </a:p>
          <a:p>
            <a:pPr marL="609600" indent="-609600" eaLnBrk="1" hangingPunct="1">
              <a:lnSpc>
                <a:spcPct val="80000"/>
              </a:lnSpc>
              <a:buFont typeface="Wingdings" pitchFamily="2" charset="2"/>
              <a:buChar char="Ø"/>
            </a:pPr>
            <a:endParaRPr lang="en-US" sz="1800" smtClean="0">
              <a:latin typeface="Times New Roman" pitchFamily="18" charset="0"/>
              <a:cs typeface="Times New Roman" pitchFamily="18" charset="0"/>
            </a:endParaRPr>
          </a:p>
          <a:p>
            <a:pPr marL="609600" indent="-609600" eaLnBrk="1" hangingPunct="1">
              <a:lnSpc>
                <a:spcPct val="80000"/>
              </a:lnSpc>
              <a:buFontTx/>
              <a:buNone/>
            </a:pPr>
            <a:r>
              <a:rPr lang="en-US" sz="1800" smtClean="0"/>
              <a:t> </a:t>
            </a:r>
          </a:p>
        </p:txBody>
      </p:sp>
      <p:grpSp>
        <p:nvGrpSpPr>
          <p:cNvPr id="37893" name="Group 4"/>
          <p:cNvGrpSpPr>
            <a:grpSpLocks/>
          </p:cNvGrpSpPr>
          <p:nvPr/>
        </p:nvGrpSpPr>
        <p:grpSpPr bwMode="auto">
          <a:xfrm>
            <a:off x="669925" y="920750"/>
            <a:ext cx="8016875" cy="82550"/>
            <a:chOff x="422" y="898"/>
            <a:chExt cx="5050" cy="52"/>
          </a:xfrm>
        </p:grpSpPr>
        <p:sp>
          <p:nvSpPr>
            <p:cNvPr id="37894" name="Line 5"/>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37895" name="Line 6"/>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37896" name="Line 7"/>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0"/>
            <a:ext cx="8229600" cy="685800"/>
          </a:xfrm>
        </p:spPr>
        <p:txBody>
          <a:bodyPr/>
          <a:lstStyle/>
          <a:p>
            <a:r>
              <a:rPr lang="en-US" smtClean="0"/>
              <a:t>References</a:t>
            </a:r>
          </a:p>
        </p:txBody>
      </p:sp>
      <p:sp>
        <p:nvSpPr>
          <p:cNvPr id="38915" name="Content Placeholder 2"/>
          <p:cNvSpPr>
            <a:spLocks noGrp="1"/>
          </p:cNvSpPr>
          <p:nvPr>
            <p:ph idx="1"/>
          </p:nvPr>
        </p:nvSpPr>
        <p:spPr>
          <a:xfrm>
            <a:off x="457200" y="685800"/>
            <a:ext cx="8229600" cy="6035675"/>
          </a:xfrm>
        </p:spPr>
        <p:txBody>
          <a:bodyPr/>
          <a:lstStyle/>
          <a:p>
            <a:pPr>
              <a:buFontTx/>
              <a:buAutoNum type="arabicPeriod"/>
            </a:pPr>
            <a:r>
              <a:rPr lang="en-GB" sz="1200" smtClean="0"/>
              <a:t>R. Moreau, Magnetohydrodynamics, Kluwer Academic Publishers, Dordrecht, (1990).</a:t>
            </a:r>
            <a:endParaRPr lang="en-US" sz="1200" smtClean="0"/>
          </a:p>
          <a:p>
            <a:pPr>
              <a:buFontTx/>
              <a:buAutoNum type="arabicPeriod"/>
            </a:pPr>
            <a:r>
              <a:rPr lang="da-DK" sz="1200" smtClean="0"/>
              <a:t>J. Hartmann, F. Lazarus, Kongelige danske videnskabernes selskab, Matema- tisk Fysiske Meddelelser 15 (1937) 6–7.</a:t>
            </a:r>
            <a:endParaRPr lang="en-US" sz="1200" smtClean="0"/>
          </a:p>
          <a:p>
            <a:pPr>
              <a:buFontTx/>
              <a:buAutoNum type="arabicPeriod"/>
            </a:pPr>
            <a:r>
              <a:rPr lang="en-GB" sz="1200" smtClean="0"/>
              <a:t>Singh, A.K., Gholami, H.R., and Soundalgekar, V.M.: Transient free convection flow between two vertical parallel plates, Heat and Mass Transfer,Vol. 31, 1996, pp.329-333.</a:t>
            </a:r>
            <a:endParaRPr lang="en-US" sz="1200" smtClean="0"/>
          </a:p>
          <a:p>
            <a:pPr>
              <a:buFontTx/>
              <a:buAutoNum type="arabicPeriod"/>
            </a:pPr>
            <a:r>
              <a:rPr lang="en-US" sz="1200" smtClean="0"/>
              <a:t>Jha, B.K.: Natural Convection in Unsteady MHD Couette Flow, Heat and Mass Transfer, Vol. 37, (2001), pp.329-331.</a:t>
            </a:r>
          </a:p>
          <a:p>
            <a:pPr>
              <a:buFontTx/>
              <a:buAutoNum type="arabicPeriod"/>
            </a:pPr>
            <a:r>
              <a:rPr lang="en-GB" sz="1200" smtClean="0"/>
              <a:t>O. D. Makinde, On MHD boundary-layer flow and mass transfer past a vertical plate in a porous medium with constant heat flux, International Journal of Numerical Methods for Heat and Fluid Flow 19(Nos.3/4) (2009)546–554.</a:t>
            </a:r>
            <a:endParaRPr lang="en-US" sz="1200" smtClean="0"/>
          </a:p>
          <a:p>
            <a:pPr>
              <a:buFontTx/>
              <a:buAutoNum type="arabicPeriod"/>
            </a:pPr>
            <a:r>
              <a:rPr lang="en-GB" sz="1200" smtClean="0"/>
              <a:t>Ibrahim, S.Y., and Makinde,O.D.: Chemically reacting MHD boundary layer flow of heat and mass transfer past a moving vertical plate with suction, Scientific Research and Essays vol. 5 (19), 2010,  pp.2875-2882.</a:t>
            </a:r>
            <a:endParaRPr lang="en-US" sz="1200" smtClean="0"/>
          </a:p>
          <a:p>
            <a:pPr>
              <a:buFontTx/>
              <a:buAutoNum type="arabicPeriod"/>
            </a:pPr>
            <a:r>
              <a:rPr lang="en-GB" sz="1200" smtClean="0"/>
              <a:t>S.U.S. Choi, Enhancing thermal conductivity of fluids with nanoparticles –Developments and applications of non-Newtonian flows, ASME, FED 231/MD 66 (1995) 99–105.</a:t>
            </a:r>
            <a:endParaRPr lang="en-US" sz="1200" smtClean="0"/>
          </a:p>
          <a:p>
            <a:pPr>
              <a:buFontTx/>
              <a:buAutoNum type="arabicPeriod"/>
            </a:pPr>
            <a:r>
              <a:rPr lang="en-GB" sz="1200" smtClean="0"/>
              <a:t>S. Lee, S.U.S. Choi, S. Li, J.A. Eastman, Measuring thermal conductivity of fluids containing oxide nanoparticles, Journal of Heat Transfer 121 (1999) 280–289.</a:t>
            </a:r>
            <a:endParaRPr lang="en-US" sz="1200" smtClean="0"/>
          </a:p>
          <a:p>
            <a:pPr>
              <a:buFontTx/>
              <a:buAutoNum type="arabicPeriod"/>
            </a:pPr>
            <a:r>
              <a:rPr lang="en-GB" sz="1200" smtClean="0"/>
              <a:t>J.A. Eastman, S.U.S. Choi, S. Li, W. Yu, L.J. Thompson, Anomalously increased effective thermal conductivity of ethylene glycol-based nanofluids containing copper nanoparticles, Applications of Physics Letters, 78 (2001) 718 – 720. </a:t>
            </a:r>
            <a:endParaRPr lang="en-US" sz="1200" smtClean="0"/>
          </a:p>
          <a:p>
            <a:pPr>
              <a:buFontTx/>
              <a:buAutoNum type="arabicPeriod"/>
            </a:pPr>
            <a:r>
              <a:rPr lang="it-IT" sz="1200" smtClean="0"/>
              <a:t>J. Buongiorno, Convective transport in nanofluids. </a:t>
            </a:r>
            <a:r>
              <a:rPr lang="en-GB" sz="1200" smtClean="0"/>
              <a:t>ASME Journal of Heat Transfer, 128 (2006) 240–250.</a:t>
            </a:r>
            <a:endParaRPr lang="en-US" sz="1200" smtClean="0"/>
          </a:p>
          <a:p>
            <a:pPr>
              <a:buFontTx/>
              <a:buAutoNum type="arabicPeriod"/>
            </a:pPr>
            <a:r>
              <a:rPr lang="en-GB" sz="1200" smtClean="0"/>
              <a:t>O.D. Makinde, A.  Aziz, </a:t>
            </a:r>
            <a:r>
              <a:rPr lang="en-ZA" sz="1200" smtClean="0"/>
              <a:t>Boundary layer flow of a nanofluid past a stretching sheet with a convective boundary condition, </a:t>
            </a:r>
            <a:r>
              <a:rPr lang="en-GB" sz="1200" smtClean="0"/>
              <a:t>International Journal of Thermal Sciences, 50 (2001), 1326-1332.</a:t>
            </a:r>
            <a:endParaRPr lang="en-US" sz="1200" smtClean="0"/>
          </a:p>
          <a:p>
            <a:pPr>
              <a:buFontTx/>
              <a:buAutoNum type="arabicPeriod"/>
            </a:pPr>
            <a:r>
              <a:rPr lang="en-GB" sz="1200" smtClean="0"/>
              <a:t>S. Ahmad, A.M. Rohni, I. Pop, Blasius and Sakiadis problems in nanofluids, Acta Mechanica, 218(3) (2011) 195–204.</a:t>
            </a:r>
            <a:endParaRPr lang="en-US" sz="1200" smtClean="0"/>
          </a:p>
          <a:p>
            <a:pPr>
              <a:buFontTx/>
              <a:buAutoNum type="arabicPeriod"/>
            </a:pPr>
            <a:r>
              <a:rPr lang="en-GB" sz="1200" smtClean="0"/>
              <a:t>R.K. Tiwari, M.K. Das, Heat transfer augmentation in a two-sided lid-driven differentially heated square cavity utilizing nanofluids. International Journal of Heat Mass Transfer 50 (2007) 2002–2018.</a:t>
            </a:r>
          </a:p>
          <a:p>
            <a:pPr>
              <a:buFontTx/>
              <a:buAutoNum type="arabicPeriod"/>
            </a:pPr>
            <a:r>
              <a:rPr lang="en-GB" sz="1200" smtClean="0"/>
              <a:t>M.A.A. Hamad, Analytical solution of natural convection flow of a nanofluid over a linearly stretching sheet in the presence of magnetic field, International Communications in Heat and Mass Transfer 38 (2011) 487–492. </a:t>
            </a:r>
            <a:br>
              <a:rPr lang="en-GB" sz="1200" smtClean="0"/>
            </a:br>
            <a:r>
              <a:rPr lang="en-US" sz="1200" smtClean="0"/>
              <a:t/>
            </a:r>
            <a:br>
              <a:rPr lang="en-US" sz="1200" smtClean="0"/>
            </a:br>
            <a:r>
              <a:rPr lang="en-US" sz="1200" smtClean="0"/>
              <a:t/>
            </a:r>
            <a:br>
              <a:rPr lang="en-US" sz="1200" smtClean="0"/>
            </a:br>
            <a:endParaRPr lang="en-US" sz="1200" smtClean="0"/>
          </a:p>
        </p:txBody>
      </p:sp>
      <p:sp>
        <p:nvSpPr>
          <p:cNvPr id="38916" name="Slide Number Placeholder 4"/>
          <p:cNvSpPr>
            <a:spLocks noGrp="1"/>
          </p:cNvSpPr>
          <p:nvPr>
            <p:ph type="sldNum" sz="quarter" idx="12"/>
          </p:nvPr>
        </p:nvSpPr>
        <p:spPr>
          <a:noFill/>
        </p:spPr>
        <p:txBody>
          <a:bodyPr/>
          <a:lstStyle/>
          <a:p>
            <a:fld id="{3C345536-8A5A-4E6C-9AAF-8440B45FA81B}" type="slidenum">
              <a:rPr lang="en-US" smtClean="0"/>
              <a:pPr/>
              <a:t>37</a:t>
            </a:fld>
            <a:endParaRPr lang="en-US" smtClean="0"/>
          </a:p>
        </p:txBody>
      </p:sp>
    </p:spTree>
  </p:cSld>
  <p:clrMapOvr>
    <a:masterClrMapping/>
  </p:clrMapOvr>
  <p:transition>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0"/>
            <a:ext cx="8229600" cy="685800"/>
          </a:xfrm>
        </p:spPr>
        <p:txBody>
          <a:bodyPr/>
          <a:lstStyle/>
          <a:p>
            <a:r>
              <a:rPr lang="en-US" smtClean="0"/>
              <a:t>References</a:t>
            </a:r>
          </a:p>
        </p:txBody>
      </p:sp>
      <p:sp>
        <p:nvSpPr>
          <p:cNvPr id="39939" name="Content Placeholder 2"/>
          <p:cNvSpPr>
            <a:spLocks noGrp="1"/>
          </p:cNvSpPr>
          <p:nvPr>
            <p:ph idx="1"/>
          </p:nvPr>
        </p:nvSpPr>
        <p:spPr>
          <a:xfrm>
            <a:off x="457200" y="685800"/>
            <a:ext cx="8229600" cy="6035675"/>
          </a:xfrm>
        </p:spPr>
        <p:txBody>
          <a:bodyPr/>
          <a:lstStyle/>
          <a:p>
            <a:pPr>
              <a:buFontTx/>
              <a:buAutoNum type="arabicPeriod"/>
            </a:pPr>
            <a:r>
              <a:rPr lang="en-GB" sz="1200" smtClean="0"/>
              <a:t>B. Ghasemi, S.M.  Aminossadati, A. Raisi, Magnetic field effect on natural convection in a nanofluid-filled square enclosure, International Journal of Thermal Sciences 50 (2011) 1748-1756.</a:t>
            </a:r>
            <a:endParaRPr lang="en-US" sz="1200" smtClean="0"/>
          </a:p>
          <a:p>
            <a:pPr>
              <a:buFontTx/>
              <a:buAutoNum type="arabicPeriod"/>
            </a:pPr>
            <a:r>
              <a:rPr lang="en-GB" sz="1200" u="sng" smtClean="0">
                <a:hlinkClick r:id="rId2"/>
              </a:rPr>
              <a:t>http://en.wikipedia.org/wiki/Electrical_resistivity_and_conductivity</a:t>
            </a:r>
            <a:endParaRPr lang="en-US" sz="1200" smtClean="0"/>
          </a:p>
          <a:p>
            <a:pPr>
              <a:buFontTx/>
              <a:buAutoNum type="arabicPeriod"/>
            </a:pPr>
            <a:r>
              <a:rPr lang="en-GB" sz="1200" smtClean="0">
                <a:hlinkClick r:id="rId3"/>
              </a:rPr>
              <a:t>http://www.ndted.org/GeneralResources/MaterialProperties/ET/et_matlprop_index.htm</a:t>
            </a:r>
            <a:r>
              <a:rPr lang="en-GB" sz="1200" smtClean="0"/>
              <a:t>.</a:t>
            </a:r>
            <a:endParaRPr lang="en-US" sz="1200" smtClean="0"/>
          </a:p>
          <a:p>
            <a:pPr>
              <a:buFontTx/>
              <a:buAutoNum type="arabicPeriod"/>
            </a:pPr>
            <a:r>
              <a:rPr lang="en-GB" sz="1200" smtClean="0"/>
              <a:t>P.R. Nachtsheim, P. Swigert, Satisfaction of the asymptotic boundary conditions in numerical solution of the system of nonlinear equations of boundary layer type, NASA TND-3004, (1965).</a:t>
            </a:r>
            <a:endParaRPr lang="en-US" sz="1200" smtClean="0"/>
          </a:p>
          <a:p>
            <a:pPr>
              <a:buFontTx/>
              <a:buNone/>
            </a:pPr>
            <a:r>
              <a:rPr lang="en-US" sz="1200" smtClean="0"/>
              <a:t/>
            </a:r>
            <a:br>
              <a:rPr lang="en-US" sz="1200" smtClean="0"/>
            </a:br>
            <a:r>
              <a:rPr lang="en-US" sz="1200" smtClean="0"/>
              <a:t/>
            </a:r>
            <a:br>
              <a:rPr lang="en-US" sz="1200" smtClean="0"/>
            </a:br>
            <a:endParaRPr lang="en-US" sz="1200" smtClean="0"/>
          </a:p>
        </p:txBody>
      </p:sp>
      <p:sp>
        <p:nvSpPr>
          <p:cNvPr id="39940" name="Slide Number Placeholder 4"/>
          <p:cNvSpPr>
            <a:spLocks noGrp="1"/>
          </p:cNvSpPr>
          <p:nvPr>
            <p:ph type="sldNum" sz="quarter" idx="12"/>
          </p:nvPr>
        </p:nvSpPr>
        <p:spPr>
          <a:noFill/>
        </p:spPr>
        <p:txBody>
          <a:bodyPr/>
          <a:lstStyle/>
          <a:p>
            <a:fld id="{8A86E65A-AFEF-47C8-90C4-B27C95739690}" type="slidenum">
              <a:rPr lang="en-US" smtClean="0"/>
              <a:pPr/>
              <a:t>38</a:t>
            </a:fld>
            <a:endParaRPr lang="en-US" smtClean="0"/>
          </a:p>
        </p:txBody>
      </p:sp>
    </p:spTree>
  </p:cSld>
  <p:clrMapOvr>
    <a:masterClrMapping/>
  </p:clrMapOvr>
  <p:transition>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228600" y="2133600"/>
            <a:ext cx="8229600" cy="2781300"/>
          </a:xfrm>
        </p:spPr>
        <p:txBody>
          <a:bodyPr/>
          <a:lstStyle/>
          <a:p>
            <a:r>
              <a:rPr lang="en-US" smtClean="0"/>
              <a:t>The END</a:t>
            </a:r>
            <a:br>
              <a:rPr lang="en-US" smtClean="0"/>
            </a:br>
            <a:r>
              <a:rPr lang="en-US" smtClean="0"/>
              <a:t/>
            </a:r>
            <a:br>
              <a:rPr lang="en-US" smtClean="0"/>
            </a:br>
            <a:r>
              <a:rPr lang="en-US" smtClean="0"/>
              <a:t>Thank You and God Bless you</a:t>
            </a:r>
          </a:p>
        </p:txBody>
      </p:sp>
      <p:sp>
        <p:nvSpPr>
          <p:cNvPr id="40963" name="Slide Number Placeholder 4"/>
          <p:cNvSpPr>
            <a:spLocks noGrp="1"/>
          </p:cNvSpPr>
          <p:nvPr>
            <p:ph type="sldNum" sz="quarter" idx="12"/>
          </p:nvPr>
        </p:nvSpPr>
        <p:spPr>
          <a:noFill/>
        </p:spPr>
        <p:txBody>
          <a:bodyPr/>
          <a:lstStyle/>
          <a:p>
            <a:fld id="{E670E8A1-F97F-4664-8772-A0C3263002A3}" type="slidenum">
              <a:rPr lang="en-US" smtClean="0"/>
              <a:pPr/>
              <a:t>39</a:t>
            </a:fld>
            <a:endParaRPr lang="en-US" smtClean="0"/>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FD07F14F-A631-49B9-AD87-1BAB472ED24C}" type="slidenum">
              <a:rPr lang="en-US" smtClean="0"/>
              <a:pPr/>
              <a:t>4</a:t>
            </a:fld>
            <a:endParaRPr lang="en-US" smtClean="0"/>
          </a:p>
        </p:txBody>
      </p:sp>
      <p:sp>
        <p:nvSpPr>
          <p:cNvPr id="7171" name="Rectangle 2"/>
          <p:cNvSpPr>
            <a:spLocks noGrp="1" noChangeArrowheads="1"/>
          </p:cNvSpPr>
          <p:nvPr>
            <p:ph type="title"/>
          </p:nvPr>
        </p:nvSpPr>
        <p:spPr/>
        <p:txBody>
          <a:bodyPr/>
          <a:lstStyle/>
          <a:p>
            <a:pPr eaLnBrk="1" hangingPunct="1"/>
            <a:r>
              <a:rPr lang="en-US" b="1" smtClean="0">
                <a:solidFill>
                  <a:srgbClr val="003399"/>
                </a:solidFill>
              </a:rPr>
              <a:t>What is MHD ?</a:t>
            </a:r>
          </a:p>
        </p:txBody>
      </p:sp>
      <p:sp>
        <p:nvSpPr>
          <p:cNvPr id="7172" name="Rectangle 4"/>
          <p:cNvSpPr>
            <a:spLocks noGrp="1" noChangeArrowheads="1"/>
          </p:cNvSpPr>
          <p:nvPr>
            <p:ph type="body" sz="half" idx="1"/>
          </p:nvPr>
        </p:nvSpPr>
        <p:spPr>
          <a:xfrm>
            <a:off x="457200" y="1417638"/>
            <a:ext cx="4572000" cy="4827587"/>
          </a:xfrm>
        </p:spPr>
        <p:txBody>
          <a:bodyPr/>
          <a:lstStyle/>
          <a:p>
            <a:pPr eaLnBrk="1" hangingPunct="1">
              <a:lnSpc>
                <a:spcPct val="80000"/>
              </a:lnSpc>
              <a:buFont typeface="Wingdings" pitchFamily="2" charset="2"/>
              <a:buChar char="Ø"/>
            </a:pPr>
            <a:r>
              <a:rPr lang="en-US" sz="1800" smtClean="0">
                <a:latin typeface="Times New Roman" pitchFamily="18" charset="0"/>
                <a:cs typeface="Times New Roman" pitchFamily="18" charset="0"/>
              </a:rPr>
              <a:t>Magnetohydrodynamics (MHD) is the study of  the flow of electrically conducting fluids in a magnetic field.</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MHD is derived from three words; magneto – magnetic field, hydro –fluids, and dynamics –movement.</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 term MHD was initiated by </a:t>
            </a:r>
            <a:r>
              <a:rPr lang="en-US" sz="1800" b="1" smtClean="0">
                <a:latin typeface="Times New Roman" pitchFamily="18" charset="0"/>
                <a:cs typeface="Times New Roman" pitchFamily="18" charset="0"/>
              </a:rPr>
              <a:t>Alfvén</a:t>
            </a:r>
            <a:r>
              <a:rPr lang="en-US" sz="1800" smtClean="0">
                <a:latin typeface="Times New Roman" pitchFamily="18" charset="0"/>
                <a:cs typeface="Times New Roman" pitchFamily="18" charset="0"/>
              </a:rPr>
              <a:t> (1908-1995).</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It </a:t>
            </a:r>
            <a:r>
              <a:rPr lang="en-US" altLang="ja-JP" sz="1800" smtClean="0">
                <a:latin typeface="Times New Roman" pitchFamily="18" charset="0"/>
                <a:ea typeface="ＭＳ Ｐゴシック" pitchFamily="34" charset="-128"/>
                <a:cs typeface="Times New Roman" pitchFamily="18" charset="0"/>
              </a:rPr>
              <a:t>covers phenomena where electrically conducting fluids, with velocity field </a:t>
            </a:r>
            <a:r>
              <a:rPr lang="en-US" altLang="ja-JP" sz="1800" b="1" smtClean="0">
                <a:latin typeface="Times New Roman" pitchFamily="18" charset="0"/>
                <a:ea typeface="ＭＳ Ｐゴシック" pitchFamily="34" charset="-128"/>
                <a:cs typeface="Times New Roman" pitchFamily="18" charset="0"/>
              </a:rPr>
              <a:t>V,</a:t>
            </a:r>
            <a:r>
              <a:rPr lang="en-US" altLang="ja-JP" sz="1800" smtClean="0">
                <a:latin typeface="Times New Roman" pitchFamily="18" charset="0"/>
                <a:ea typeface="ＭＳ Ｐゴシック" pitchFamily="34" charset="-128"/>
                <a:cs typeface="Times New Roman" pitchFamily="18" charset="0"/>
              </a:rPr>
              <a:t> and the magnetic field </a:t>
            </a:r>
            <a:r>
              <a:rPr lang="en-US" altLang="ja-JP" sz="1800" b="1" smtClean="0">
                <a:latin typeface="Times New Roman" pitchFamily="18" charset="0"/>
                <a:ea typeface="ＭＳ Ｐゴシック" pitchFamily="34" charset="-128"/>
                <a:cs typeface="Times New Roman" pitchFamily="18" charset="0"/>
              </a:rPr>
              <a:t>B</a:t>
            </a:r>
            <a:r>
              <a:rPr lang="en-US" altLang="ja-JP" sz="1800" smtClean="0">
                <a:latin typeface="Times New Roman" pitchFamily="18" charset="0"/>
                <a:ea typeface="ＭＳ Ｐゴシック" pitchFamily="34" charset="-128"/>
                <a:cs typeface="Times New Roman" pitchFamily="18" charset="0"/>
              </a:rPr>
              <a:t> are coupled.</a:t>
            </a:r>
          </a:p>
          <a:p>
            <a:pPr eaLnBrk="1" hangingPunct="1">
              <a:lnSpc>
                <a:spcPct val="80000"/>
              </a:lnSpc>
              <a:buFont typeface="Wingdings" pitchFamily="2" charset="2"/>
              <a:buChar char="Ø"/>
            </a:pPr>
            <a:r>
              <a:rPr lang="en-US" altLang="ja-JP" sz="1800" smtClean="0">
                <a:latin typeface="Times New Roman" pitchFamily="18" charset="0"/>
                <a:ea typeface="ＭＳ Ｐゴシック" pitchFamily="34" charset="-128"/>
                <a:cs typeface="Times New Roman" pitchFamily="18" charset="0"/>
              </a:rPr>
              <a:t>Any movement of a conducting material in a magnetic field generates electric currents </a:t>
            </a:r>
            <a:r>
              <a:rPr lang="en-US" altLang="ja-JP" sz="1800" b="1" smtClean="0">
                <a:latin typeface="Times New Roman" pitchFamily="18" charset="0"/>
                <a:ea typeface="ＭＳ Ｐゴシック" pitchFamily="34" charset="-128"/>
                <a:cs typeface="Times New Roman" pitchFamily="18" charset="0"/>
              </a:rPr>
              <a:t>j</a:t>
            </a:r>
            <a:r>
              <a:rPr lang="en-US" altLang="ja-JP" sz="1800" smtClean="0">
                <a:latin typeface="Times New Roman" pitchFamily="18" charset="0"/>
                <a:ea typeface="ＭＳ Ｐゴシック" pitchFamily="34" charset="-128"/>
                <a:cs typeface="Times New Roman" pitchFamily="18" charset="0"/>
              </a:rPr>
              <a:t>, which in turn </a:t>
            </a:r>
            <a:r>
              <a:rPr lang="en-US" sz="1800" smtClean="0">
                <a:latin typeface="Times New Roman" pitchFamily="18" charset="0"/>
                <a:cs typeface="Times New Roman" pitchFamily="18" charset="0"/>
              </a:rPr>
              <a:t>induce </a:t>
            </a:r>
          </a:p>
          <a:p>
            <a:pPr lvl="1" eaLnBrk="1" hangingPunct="1">
              <a:lnSpc>
                <a:spcPct val="80000"/>
              </a:lnSpc>
              <a:buFont typeface="Wingdings" pitchFamily="2" charset="2"/>
              <a:buChar char="§"/>
            </a:pPr>
            <a:r>
              <a:rPr lang="en-US" sz="1800" smtClean="0">
                <a:latin typeface="Times New Roman" pitchFamily="18" charset="0"/>
                <a:cs typeface="Times New Roman" pitchFamily="18" charset="0"/>
              </a:rPr>
              <a:t>their own magnetic fields, and</a:t>
            </a:r>
          </a:p>
          <a:p>
            <a:pPr lvl="1" eaLnBrk="1" hangingPunct="1">
              <a:lnSpc>
                <a:spcPct val="80000"/>
              </a:lnSpc>
              <a:buFont typeface="Wingdings" pitchFamily="2" charset="2"/>
              <a:buChar char="§"/>
            </a:pPr>
            <a:r>
              <a:rPr lang="en-US" sz="1800" b="1" smtClean="0">
                <a:latin typeface="Times New Roman" pitchFamily="18" charset="0"/>
                <a:cs typeface="Times New Roman" pitchFamily="18" charset="0"/>
              </a:rPr>
              <a:t>j</a:t>
            </a:r>
            <a:r>
              <a:rPr lang="en-US" sz="1800" smtClean="0">
                <a:latin typeface="Times New Roman" pitchFamily="18" charset="0"/>
                <a:cs typeface="Times New Roman" pitchFamily="18" charset="0"/>
              </a:rPr>
              <a:t> x </a:t>
            </a:r>
            <a:r>
              <a:rPr lang="en-US" sz="1800" b="1" smtClean="0">
                <a:latin typeface="Times New Roman" pitchFamily="18" charset="0"/>
                <a:cs typeface="Times New Roman" pitchFamily="18" charset="0"/>
              </a:rPr>
              <a:t>B</a:t>
            </a:r>
            <a:r>
              <a:rPr lang="en-US" sz="1800" smtClean="0">
                <a:latin typeface="Times New Roman" pitchFamily="18" charset="0"/>
                <a:cs typeface="Times New Roman" pitchFamily="18" charset="0"/>
              </a:rPr>
              <a:t> forces on the medium known as </a:t>
            </a:r>
            <a:r>
              <a:rPr lang="en-US" sz="1800" i="1" smtClean="0">
                <a:latin typeface="Times New Roman" pitchFamily="18" charset="0"/>
                <a:cs typeface="Times New Roman" pitchFamily="18" charset="0"/>
              </a:rPr>
              <a:t>Lorentz </a:t>
            </a:r>
            <a:r>
              <a:rPr lang="en-US" sz="1800" smtClean="0">
                <a:latin typeface="Times New Roman" pitchFamily="18" charset="0"/>
                <a:cs typeface="Times New Roman" pitchFamily="18" charset="0"/>
              </a:rPr>
              <a:t>force.</a:t>
            </a:r>
            <a:endParaRPr lang="en-US" altLang="ja-JP" sz="1800" smtClean="0">
              <a:latin typeface="Times New Roman" pitchFamily="18" charset="0"/>
              <a:ea typeface="ＭＳ Ｐゴシック" pitchFamily="34" charset="-128"/>
            </a:endParaRPr>
          </a:p>
          <a:p>
            <a:pPr eaLnBrk="1" hangingPunct="1">
              <a:lnSpc>
                <a:spcPct val="80000"/>
              </a:lnSpc>
              <a:buFontTx/>
              <a:buNone/>
            </a:pPr>
            <a:endParaRPr lang="en-US" sz="2000" smtClean="0"/>
          </a:p>
        </p:txBody>
      </p:sp>
      <p:sp>
        <p:nvSpPr>
          <p:cNvPr id="7173" name="Text Box 16"/>
          <p:cNvSpPr txBox="1">
            <a:spLocks noChangeArrowheads="1"/>
          </p:cNvSpPr>
          <p:nvPr/>
        </p:nvSpPr>
        <p:spPr bwMode="auto">
          <a:xfrm>
            <a:off x="5418138" y="4648200"/>
            <a:ext cx="3238500" cy="923925"/>
          </a:xfrm>
          <a:prstGeom prst="rect">
            <a:avLst/>
          </a:prstGeom>
          <a:noFill/>
          <a:ln w="9525">
            <a:noFill/>
            <a:miter lim="800000"/>
            <a:headEnd/>
            <a:tailEnd/>
          </a:ln>
        </p:spPr>
        <p:txBody>
          <a:bodyPr>
            <a:spAutoFit/>
          </a:bodyPr>
          <a:lstStyle/>
          <a:p>
            <a:r>
              <a:rPr lang="en-US" b="1">
                <a:solidFill>
                  <a:srgbClr val="003399"/>
                </a:solidFill>
                <a:latin typeface="Times New Roman" pitchFamily="18" charset="0"/>
                <a:cs typeface="Times New Roman" pitchFamily="18" charset="0"/>
              </a:rPr>
              <a:t>Figure 1</a:t>
            </a:r>
            <a:r>
              <a:rPr lang="en-US">
                <a:solidFill>
                  <a:srgbClr val="003399"/>
                </a:solidFill>
                <a:latin typeface="Times New Roman" pitchFamily="18" charset="0"/>
                <a:cs typeface="Times New Roman" pitchFamily="18" charset="0"/>
              </a:rPr>
              <a:t>: The Right Hand Rule</a:t>
            </a:r>
          </a:p>
          <a:p>
            <a:endParaRPr lang="en-US">
              <a:solidFill>
                <a:srgbClr val="003399"/>
              </a:solidFill>
              <a:latin typeface="Times New Roman" pitchFamily="18" charset="0"/>
              <a:cs typeface="Times New Roman" pitchFamily="18" charset="0"/>
            </a:endParaRPr>
          </a:p>
          <a:p>
            <a:r>
              <a:rPr lang="en-US">
                <a:solidFill>
                  <a:srgbClr val="003399"/>
                </a:solidFill>
              </a:rPr>
              <a:t> </a:t>
            </a:r>
          </a:p>
        </p:txBody>
      </p:sp>
      <p:grpSp>
        <p:nvGrpSpPr>
          <p:cNvPr id="7174" name="Group 17"/>
          <p:cNvGrpSpPr>
            <a:grpSpLocks/>
          </p:cNvGrpSpPr>
          <p:nvPr/>
        </p:nvGrpSpPr>
        <p:grpSpPr bwMode="auto">
          <a:xfrm>
            <a:off x="639763" y="1163638"/>
            <a:ext cx="8016875" cy="82550"/>
            <a:chOff x="422" y="898"/>
            <a:chExt cx="5050" cy="52"/>
          </a:xfrm>
        </p:grpSpPr>
        <p:sp>
          <p:nvSpPr>
            <p:cNvPr id="7176" name="Line 18"/>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7177" name="Line 19"/>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7178" name="Line 20"/>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7175" name="Picture 12"/>
          <p:cNvPicPr>
            <a:picLocks noChangeAspect="1" noChangeArrowheads="1"/>
          </p:cNvPicPr>
          <p:nvPr/>
        </p:nvPicPr>
        <p:blipFill>
          <a:blip r:embed="rId2"/>
          <a:srcRect t="26971" r="60480" b="17332"/>
          <a:stretch>
            <a:fillRect/>
          </a:stretch>
        </p:blipFill>
        <p:spPr bwMode="auto">
          <a:xfrm>
            <a:off x="5029200" y="1866900"/>
            <a:ext cx="3733800" cy="2540000"/>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436A6EFB-1DA6-4ACD-8D6E-80AED25A0D16}" type="slidenum">
              <a:rPr lang="en-US" smtClean="0"/>
              <a:pPr/>
              <a:t>5</a:t>
            </a:fld>
            <a:endParaRPr lang="en-US" smtClean="0"/>
          </a:p>
        </p:txBody>
      </p:sp>
      <p:sp>
        <p:nvSpPr>
          <p:cNvPr id="8195" name="Rectangle 2"/>
          <p:cNvSpPr>
            <a:spLocks noGrp="1" noChangeArrowheads="1"/>
          </p:cNvSpPr>
          <p:nvPr>
            <p:ph type="title"/>
          </p:nvPr>
        </p:nvSpPr>
        <p:spPr/>
        <p:txBody>
          <a:bodyPr/>
          <a:lstStyle/>
          <a:p>
            <a:pPr eaLnBrk="1" hangingPunct="1"/>
            <a:r>
              <a:rPr lang="en-US" sz="3200" b="1" smtClean="0">
                <a:solidFill>
                  <a:srgbClr val="003399"/>
                </a:solidFill>
              </a:rPr>
              <a:t>Table 1: Electrically Conducting Fluids</a:t>
            </a:r>
          </a:p>
        </p:txBody>
      </p:sp>
      <p:grpSp>
        <p:nvGrpSpPr>
          <p:cNvPr id="8196" name="Group 17"/>
          <p:cNvGrpSpPr>
            <a:grpSpLocks/>
          </p:cNvGrpSpPr>
          <p:nvPr/>
        </p:nvGrpSpPr>
        <p:grpSpPr bwMode="auto">
          <a:xfrm>
            <a:off x="639763" y="1246188"/>
            <a:ext cx="8016875" cy="82550"/>
            <a:chOff x="422" y="898"/>
            <a:chExt cx="5050" cy="52"/>
          </a:xfrm>
        </p:grpSpPr>
        <p:sp>
          <p:nvSpPr>
            <p:cNvPr id="8218" name="Line 18"/>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8219" name="Line 19"/>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8220" name="Line 20"/>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graphicFrame>
        <p:nvGraphicFramePr>
          <p:cNvPr id="12" name="Group 29"/>
          <p:cNvGraphicFramePr>
            <a:graphicFrameLocks noGrp="1"/>
          </p:cNvGraphicFramePr>
          <p:nvPr>
            <p:ph idx="1"/>
          </p:nvPr>
        </p:nvGraphicFramePr>
        <p:xfrm>
          <a:off x="457200" y="1295400"/>
          <a:ext cx="8229600" cy="4535424"/>
        </p:xfrm>
        <a:graphic>
          <a:graphicData uri="http://schemas.openxmlformats.org/drawingml/2006/table">
            <a:tbl>
              <a:tblPr/>
              <a:tblGrid>
                <a:gridCol w="5459413"/>
                <a:gridCol w="2770187"/>
              </a:tblGrid>
              <a:tr h="755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3300"/>
                          </a:solidFill>
                          <a:effectLst/>
                          <a:latin typeface="Arial" charset="0"/>
                          <a:cs typeface="Arial" charset="0"/>
                        </a:rPr>
                        <a:t>Liquid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3300"/>
                          </a:solidFill>
                          <a:effectLst/>
                          <a:latin typeface="Arial" charset="0"/>
                          <a:cs typeface="Arial" charset="0"/>
                          <a:sym typeface="Symbol" pitchFamily="18" charset="2"/>
                        </a:rPr>
                        <a:t>*, </a:t>
                      </a:r>
                      <a:r>
                        <a:rPr kumimoji="0" lang="en-US" sz="2000" b="1" i="0" u="none" strike="noStrike" cap="none" normalizeH="0" baseline="0" dirty="0" smtClean="0">
                          <a:ln>
                            <a:noFill/>
                          </a:ln>
                          <a:solidFill>
                            <a:srgbClr val="FF3300"/>
                          </a:solidFill>
                          <a:effectLst/>
                          <a:latin typeface="Arial" charset="0"/>
                          <a:cs typeface="Arial" charset="0"/>
                          <a:sym typeface="Symbol" pitchFamily="18" charset="2"/>
                        </a:rPr>
                        <a:t>1/</a:t>
                      </a:r>
                      <a:r>
                        <a:rPr kumimoji="0" lang="en-US" sz="2000" b="1" i="0" u="none" strike="noStrike" cap="none" normalizeH="0" baseline="0" dirty="0" err="1" smtClean="0">
                          <a:ln>
                            <a:noFill/>
                          </a:ln>
                          <a:solidFill>
                            <a:srgbClr val="FF3300"/>
                          </a:solidFill>
                          <a:effectLst/>
                          <a:latin typeface="Arial" charset="0"/>
                          <a:cs typeface="Arial" charset="0"/>
                          <a:sym typeface="Symbol" pitchFamily="18" charset="2"/>
                        </a:rPr>
                        <a:t>Ohmm</a:t>
                      </a:r>
                      <a:endParaRPr kumimoji="0" lang="en-US" sz="2000" b="1" i="0" u="none" strike="noStrike" cap="none" normalizeH="0" baseline="0" dirty="0" smtClean="0">
                        <a:ln>
                          <a:noFill/>
                        </a:ln>
                        <a:solidFill>
                          <a:srgbClr val="FF3300"/>
                        </a:solidFill>
                        <a:effectLst/>
                        <a:latin typeface="Arial" charset="0"/>
                        <a:cs typeface="Arial" charset="0"/>
                        <a:sym typeface="Symbol" pitchFamily="18"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6159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Weak electrolytes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-4</a:t>
                      </a: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 to 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-2</a:t>
                      </a: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 </a:t>
                      </a:r>
                      <a:endParaRPr kumimoji="0" lang="en-US" sz="2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Strong electrolytes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Water+25% NaCl (20</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sym typeface="Symbol" pitchFamily="18" charset="2"/>
                        </a:rPr>
                        <a:t></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C)</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Pure H</a:t>
                      </a:r>
                      <a:r>
                        <a:rPr kumimoji="0" lang="en-US" altLang="ja-JP" sz="2000" b="0" i="0" u="none" strike="noStrike" cap="none" normalizeH="0" baseline="-25000" smtClean="0">
                          <a:ln>
                            <a:noFill/>
                          </a:ln>
                          <a:solidFill>
                            <a:schemeClr val="tx1"/>
                          </a:solidFill>
                          <a:effectLst/>
                          <a:latin typeface="Arial" charset="0"/>
                          <a:ea typeface="ＭＳ Ｐゴシック" pitchFamily="34" charset="-128"/>
                          <a:cs typeface="Arial" charset="0"/>
                        </a:rPr>
                        <a:t>2</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SO</a:t>
                      </a:r>
                      <a:r>
                        <a:rPr kumimoji="0" lang="en-US" altLang="ja-JP" sz="2000" b="0" i="0" u="none" strike="noStrike" cap="none" normalizeH="0" baseline="-25000" smtClean="0">
                          <a:ln>
                            <a:noFill/>
                          </a:ln>
                          <a:solidFill>
                            <a:schemeClr val="tx1"/>
                          </a:solidFill>
                          <a:effectLst/>
                          <a:latin typeface="Arial" charset="0"/>
                          <a:ea typeface="ＭＳ Ｐゴシック" pitchFamily="34" charset="-128"/>
                          <a:cs typeface="Arial" charset="0"/>
                        </a:rPr>
                        <a:t>4</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 (20</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sym typeface="Symbol" pitchFamily="18" charset="2"/>
                        </a:rPr>
                        <a:t></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C)</a:t>
                      </a: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1</a:t>
                      </a: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 to 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2</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ja-JP" sz="2000" b="0" i="0" u="none" strike="noStrike" cap="none" normalizeH="0" baseline="0" dirty="0" smtClean="0">
                          <a:ln>
                            <a:noFill/>
                          </a:ln>
                          <a:solidFill>
                            <a:schemeClr val="tx1"/>
                          </a:solidFill>
                          <a:effectLst/>
                          <a:latin typeface="Arial" charset="0"/>
                          <a:ea typeface="ＭＳ Ｐゴシック" pitchFamily="34" charset="-128"/>
                          <a:cs typeface="Arial" charset="0"/>
                        </a:rPr>
                        <a:t>21.6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73.6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0120">
                <a:tc>
                  <a:txBody>
                    <a:bodyPr/>
                    <a:lstStyle/>
                    <a:p>
                      <a:r>
                        <a:rPr lang="en-US" sz="1800" kern="1200" dirty="0" smtClean="0">
                          <a:solidFill>
                            <a:schemeClr val="tx1"/>
                          </a:solidFill>
                          <a:latin typeface="+mn-lt"/>
                          <a:ea typeface="+mn-ea"/>
                          <a:cs typeface="+mn-cs"/>
                        </a:rPr>
                        <a:t>Plasma (10</a:t>
                      </a:r>
                      <a:r>
                        <a:rPr lang="en-US" sz="1800" kern="1200" baseline="30000" dirty="0" smtClean="0">
                          <a:solidFill>
                            <a:schemeClr val="tx1"/>
                          </a:solidFill>
                          <a:latin typeface="+mn-lt"/>
                          <a:ea typeface="+mn-ea"/>
                          <a:cs typeface="+mn-cs"/>
                        </a:rPr>
                        <a:t>4</a:t>
                      </a:r>
                      <a:r>
                        <a:rPr lang="en-US" sz="1800" kern="1200" dirty="0" smtClean="0">
                          <a:solidFill>
                            <a:schemeClr val="tx1"/>
                          </a:solidFill>
                          <a:latin typeface="+mn-lt"/>
                          <a:ea typeface="+mn-ea"/>
                          <a:cs typeface="+mn-cs"/>
                        </a:rPr>
                        <a:t>K - 10</a:t>
                      </a:r>
                      <a:r>
                        <a:rPr lang="en-US" sz="1800" kern="1200" baseline="30000" dirty="0" smtClean="0">
                          <a:solidFill>
                            <a:schemeClr val="tx1"/>
                          </a:solidFill>
                          <a:latin typeface="+mn-lt"/>
                          <a:ea typeface="+mn-ea"/>
                          <a:cs typeface="+mn-cs"/>
                        </a:rPr>
                        <a:t>6</a:t>
                      </a:r>
                      <a:r>
                        <a:rPr lang="en-US" sz="1800" kern="1200" dirty="0" smtClean="0">
                          <a:solidFill>
                            <a:schemeClr val="tx1"/>
                          </a:solidFill>
                          <a:latin typeface="+mn-lt"/>
                          <a:ea typeface="+mn-ea"/>
                          <a:cs typeface="+mn-cs"/>
                        </a:rPr>
                        <a:t>K)</a:t>
                      </a:r>
                    </a:p>
                    <a:p>
                      <a:endParaRPr lang="en-US" sz="1800" kern="1200" dirty="0" smtClean="0">
                        <a:solidFill>
                          <a:schemeClr val="tx1"/>
                        </a:solidFill>
                        <a:latin typeface="+mn-lt"/>
                        <a:ea typeface="+mn-ea"/>
                        <a:cs typeface="+mn-cs"/>
                      </a:endParaRPr>
                    </a:p>
                    <a:p>
                      <a:r>
                        <a:rPr lang="en-US" sz="1800" kern="1200" dirty="0" smtClean="0">
                          <a:solidFill>
                            <a:schemeClr val="tx1"/>
                          </a:solidFill>
                          <a:latin typeface="+mn-lt"/>
                          <a:ea typeface="+mn-ea"/>
                          <a:cs typeface="+mn-cs"/>
                        </a:rPr>
                        <a:t>Totally </a:t>
                      </a:r>
                      <a:r>
                        <a:rPr lang="en-US" sz="1800" kern="1200" dirty="0" err="1" smtClean="0">
                          <a:solidFill>
                            <a:schemeClr val="tx1"/>
                          </a:solidFill>
                          <a:latin typeface="+mn-lt"/>
                          <a:ea typeface="+mn-ea"/>
                          <a:cs typeface="+mn-cs"/>
                        </a:rPr>
                        <a:t>Ionised</a:t>
                      </a:r>
                      <a:r>
                        <a:rPr lang="en-US" sz="1800" kern="1200" dirty="0" smtClean="0">
                          <a:solidFill>
                            <a:schemeClr val="tx1"/>
                          </a:solidFill>
                          <a:latin typeface="+mn-lt"/>
                          <a:ea typeface="+mn-ea"/>
                          <a:cs typeface="+mn-cs"/>
                        </a:rPr>
                        <a:t> Gas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cs typeface="Arial" charset="0"/>
                        </a:rPr>
                        <a:t>     </a:t>
                      </a:r>
                      <a:r>
                        <a:rPr lang="en-US" sz="2800" b="1" kern="1200" dirty="0" smtClean="0">
                          <a:solidFill>
                            <a:schemeClr val="tx1"/>
                          </a:solidFill>
                          <a:latin typeface="+mn-lt"/>
                          <a:ea typeface="+mn-ea"/>
                          <a:cs typeface="+mn-cs"/>
                        </a:rPr>
                        <a:t>10</a:t>
                      </a:r>
                      <a:r>
                        <a:rPr lang="en-US" sz="2800" b="1" kern="1200" baseline="30000" dirty="0" smtClean="0">
                          <a:solidFill>
                            <a:schemeClr val="tx1"/>
                          </a:solidFill>
                          <a:latin typeface="+mn-lt"/>
                          <a:ea typeface="+mn-ea"/>
                          <a:cs typeface="+mn-cs"/>
                        </a:rPr>
                        <a:t>3</a:t>
                      </a:r>
                      <a:r>
                        <a:rPr lang="en-US" sz="2800" b="1" kern="1200" dirty="0" smtClean="0">
                          <a:solidFill>
                            <a:schemeClr val="tx1"/>
                          </a:solidFill>
                          <a:latin typeface="+mn-lt"/>
                          <a:ea typeface="+mn-ea"/>
                          <a:cs typeface="+mn-cs"/>
                        </a:rPr>
                        <a:t> - 10</a:t>
                      </a:r>
                      <a:r>
                        <a:rPr lang="en-US" sz="2800" b="1" kern="1200" baseline="30000" dirty="0" smtClean="0">
                          <a:solidFill>
                            <a:schemeClr val="tx1"/>
                          </a:solidFill>
                          <a:latin typeface="+mn-lt"/>
                          <a:ea typeface="+mn-ea"/>
                          <a:cs typeface="+mn-cs"/>
                        </a:rPr>
                        <a:t>6</a:t>
                      </a:r>
                      <a:r>
                        <a:rPr kumimoji="0" lang="en-US" sz="2800" b="1" i="0" u="none" strike="noStrike" cap="none" normalizeH="0" baseline="0" dirty="0" smtClean="0">
                          <a:ln>
                            <a:noFill/>
                          </a:ln>
                          <a:solidFill>
                            <a:schemeClr val="tx1"/>
                          </a:solidFill>
                          <a:effectLst/>
                          <a:latin typeface="Arial" charset="0"/>
                          <a:cs typeface="Arial" charset="0"/>
                        </a:rPr>
                        <a:t>   </a:t>
                      </a:r>
                    </a:p>
                    <a:p>
                      <a:pPr marL="0" marR="0" lvl="0" indent="0" algn="ctr" defTabSz="914400" rtl="0" eaLnBrk="0" fontAlgn="base" latinLnBrk="0" hangingPunct="0">
                        <a:lnSpc>
                          <a:spcPct val="100000"/>
                        </a:lnSpc>
                        <a:spcBef>
                          <a:spcPct val="20000"/>
                        </a:spcBef>
                        <a:spcAft>
                          <a:spcPct val="0"/>
                        </a:spcAft>
                        <a:buClrTx/>
                        <a:buSzTx/>
                        <a:buFontTx/>
                        <a:buNone/>
                        <a:tabLst/>
                      </a:pPr>
                      <a:r>
                        <a:rPr lang="en-US" sz="2800" b="1" kern="1200" dirty="0" smtClean="0">
                          <a:solidFill>
                            <a:schemeClr val="tx1"/>
                          </a:solidFill>
                          <a:latin typeface="+mn-lt"/>
                          <a:ea typeface="+mn-ea"/>
                          <a:cs typeface="+mn-cs"/>
                        </a:rPr>
                        <a:t>10</a:t>
                      </a:r>
                      <a:r>
                        <a:rPr lang="en-US" sz="2800" b="1" kern="1200" baseline="30000" dirty="0" smtClean="0">
                          <a:solidFill>
                            <a:schemeClr val="tx1"/>
                          </a:solidFill>
                          <a:latin typeface="+mn-lt"/>
                          <a:ea typeface="+mn-ea"/>
                          <a:cs typeface="+mn-cs"/>
                        </a:rPr>
                        <a:t>7</a:t>
                      </a:r>
                      <a:endParaRPr kumimoji="0" lang="en-US" sz="2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Liquid metals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Mercury (20</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sym typeface="Symbol" pitchFamily="18" charset="2"/>
                        </a:rPr>
                        <a:t></a:t>
                      </a:r>
                      <a:r>
                        <a:rPr kumimoji="0" lang="en-US" altLang="ja-JP" sz="2000" b="0" i="0" u="none" strike="noStrike" cap="none" normalizeH="0" baseline="0" smtClean="0">
                          <a:ln>
                            <a:noFill/>
                          </a:ln>
                          <a:solidFill>
                            <a:schemeClr val="tx1"/>
                          </a:solidFill>
                          <a:effectLst/>
                          <a:latin typeface="Arial" charset="0"/>
                          <a:ea typeface="ＭＳ Ｐゴシック" pitchFamily="34" charset="-128"/>
                          <a:cs typeface="Arial" charset="0"/>
                        </a:rPr>
                        <a:t>C)</a:t>
                      </a: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6</a:t>
                      </a:r>
                      <a:r>
                        <a:rPr kumimoji="0" lang="en-US" altLang="ja-JP" sz="2800" b="1" i="0" u="none" strike="noStrike" cap="none" normalizeH="0" baseline="0" dirty="0" smtClean="0">
                          <a:ln>
                            <a:noFill/>
                          </a:ln>
                          <a:solidFill>
                            <a:schemeClr val="tx1"/>
                          </a:solidFill>
                          <a:effectLst/>
                          <a:latin typeface="Arial" charset="0"/>
                          <a:ea typeface="ＭＳ Ｐゴシック" pitchFamily="34" charset="-128"/>
                          <a:cs typeface="Arial" charset="0"/>
                        </a:rPr>
                        <a:t> to 10</a:t>
                      </a:r>
                      <a:r>
                        <a:rPr kumimoji="0" lang="en-US" altLang="ja-JP" sz="2800" b="1" i="0" u="none" strike="noStrike" cap="none" normalizeH="0" baseline="30000" dirty="0" smtClean="0">
                          <a:ln>
                            <a:noFill/>
                          </a:ln>
                          <a:solidFill>
                            <a:schemeClr val="tx1"/>
                          </a:solidFill>
                          <a:effectLst/>
                          <a:latin typeface="Arial" charset="0"/>
                          <a:ea typeface="ＭＳ Ｐゴシック" pitchFamily="34" charset="-128"/>
                          <a:cs typeface="Arial" charset="0"/>
                        </a:rPr>
                        <a:t>7</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1.0</a:t>
                      </a:r>
                      <a:r>
                        <a:rPr kumimoji="0" lang="en-US" sz="2000" b="0" i="0" u="none" strike="noStrike" cap="none" normalizeH="0" baseline="0" dirty="0" smtClean="0">
                          <a:ln>
                            <a:noFill/>
                          </a:ln>
                          <a:solidFill>
                            <a:schemeClr val="tx1"/>
                          </a:solidFill>
                          <a:effectLst/>
                          <a:latin typeface="Arial" charset="0"/>
                          <a:cs typeface="Arial" charset="0"/>
                          <a:sym typeface="Symbol" pitchFamily="18" charset="2"/>
                        </a:rPr>
                        <a:t>10</a:t>
                      </a:r>
                      <a:r>
                        <a:rPr kumimoji="0" lang="en-US" sz="2000" b="0" i="0" u="none" strike="noStrike" cap="none" normalizeH="0" baseline="30000" dirty="0" smtClean="0">
                          <a:ln>
                            <a:noFill/>
                          </a:ln>
                          <a:solidFill>
                            <a:schemeClr val="tx1"/>
                          </a:solidFill>
                          <a:effectLst/>
                          <a:latin typeface="Arial" charset="0"/>
                          <a:cs typeface="Arial" charset="0"/>
                          <a:sym typeface="Symbol" pitchFamily="18" charset="2"/>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7" name="Rectangle 23"/>
          <p:cNvSpPr>
            <a:spLocks noChangeArrowheads="1"/>
          </p:cNvSpPr>
          <p:nvPr/>
        </p:nvSpPr>
        <p:spPr bwMode="auto">
          <a:xfrm>
            <a:off x="457200" y="5943600"/>
            <a:ext cx="8397875" cy="641350"/>
          </a:xfrm>
          <a:prstGeom prst="rect">
            <a:avLst/>
          </a:prstGeom>
          <a:noFill/>
          <a:ln w="9525">
            <a:noFill/>
            <a:miter lim="800000"/>
            <a:headEnd/>
            <a:tailEnd/>
          </a:ln>
        </p:spPr>
        <p:txBody>
          <a:bodyPr wrap="none" anchor="ctr">
            <a:spAutoFit/>
          </a:bodyPr>
          <a:lstStyle/>
          <a:p>
            <a:r>
              <a:rPr lang="en-US" altLang="ja-JP">
                <a:ea typeface="ＭＳ Ｐゴシック" pitchFamily="34" charset="-128"/>
                <a:sym typeface="Symbol" pitchFamily="18" charset="2"/>
              </a:rPr>
              <a:t>*</a:t>
            </a:r>
            <a:r>
              <a:rPr lang="en-US" altLang="ja-JP">
                <a:ea typeface="ＭＳ Ｐゴシック" pitchFamily="34" charset="-128"/>
              </a:rPr>
              <a:t>, electrical conductivity (1/Ohm</a:t>
            </a:r>
            <a:r>
              <a:rPr lang="en-US" altLang="ja-JP">
                <a:ea typeface="ＭＳ Ｐゴシック" pitchFamily="34" charset="-128"/>
                <a:sym typeface="Symbol" pitchFamily="18" charset="2"/>
              </a:rPr>
              <a:t>m), shows ability of liquid to interact with</a:t>
            </a:r>
          </a:p>
          <a:p>
            <a:r>
              <a:rPr lang="en-US" altLang="ja-JP">
                <a:ea typeface="ＭＳ Ｐゴシック" pitchFamily="34" charset="-128"/>
                <a:sym typeface="Symbol" pitchFamily="18" charset="2"/>
              </a:rPr>
              <a:t> a magnetic field </a:t>
            </a: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a:spLocks noGrp="1"/>
          </p:cNvSpPr>
          <p:nvPr>
            <p:ph type="sldNum" sz="quarter" idx="12"/>
          </p:nvPr>
        </p:nvSpPr>
        <p:spPr>
          <a:noFill/>
        </p:spPr>
        <p:txBody>
          <a:bodyPr/>
          <a:lstStyle/>
          <a:p>
            <a:fld id="{A9B68B24-DB9F-459C-B37A-7FB67A5EC142}" type="slidenum">
              <a:rPr lang="en-US" smtClean="0"/>
              <a:pPr/>
              <a:t>6</a:t>
            </a:fld>
            <a:endParaRPr lang="en-US" smtClean="0"/>
          </a:p>
        </p:txBody>
      </p:sp>
      <p:sp>
        <p:nvSpPr>
          <p:cNvPr id="9219" name="Rectangle 2"/>
          <p:cNvSpPr>
            <a:spLocks noGrp="1" noChangeArrowheads="1"/>
          </p:cNvSpPr>
          <p:nvPr>
            <p:ph type="title"/>
          </p:nvPr>
        </p:nvSpPr>
        <p:spPr/>
        <p:txBody>
          <a:bodyPr/>
          <a:lstStyle/>
          <a:p>
            <a:pPr eaLnBrk="1" hangingPunct="1"/>
            <a:r>
              <a:rPr lang="en-US" b="1" smtClean="0">
                <a:solidFill>
                  <a:srgbClr val="003399"/>
                </a:solidFill>
              </a:rPr>
              <a:t>Heat Transfer</a:t>
            </a:r>
          </a:p>
        </p:txBody>
      </p:sp>
      <p:sp>
        <p:nvSpPr>
          <p:cNvPr id="9220" name="Rectangle 3"/>
          <p:cNvSpPr>
            <a:spLocks noGrp="1" noChangeArrowheads="1"/>
          </p:cNvSpPr>
          <p:nvPr>
            <p:ph type="body" sz="half" idx="1"/>
          </p:nvPr>
        </p:nvSpPr>
        <p:spPr>
          <a:xfrm>
            <a:off x="228600" y="1600200"/>
            <a:ext cx="3725863" cy="4645025"/>
          </a:xfrm>
        </p:spPr>
        <p:txBody>
          <a:bodyPr/>
          <a:lstStyle/>
          <a:p>
            <a:pPr eaLnBrk="1" hangingPunct="1">
              <a:lnSpc>
                <a:spcPct val="80000"/>
              </a:lnSpc>
              <a:buFont typeface="Wingdings" pitchFamily="2" charset="2"/>
              <a:buChar char="Ø"/>
            </a:pPr>
            <a:r>
              <a:rPr lang="en-US" sz="1800" smtClean="0">
                <a:latin typeface="Times New Roman" pitchFamily="18" charset="0"/>
                <a:cs typeface="Times New Roman" pitchFamily="18" charset="0"/>
              </a:rPr>
              <a:t>Heat transfer is the energy transfer, which takes place between material bodies as a result of temperature difference.</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When two bodies are at different temperatures, thermal energy transfers from the one with higher temperature to the one with lower temperature.</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There are three modes of heat transfer: </a:t>
            </a:r>
            <a:r>
              <a:rPr lang="en-US" sz="1800" b="1" smtClean="0">
                <a:latin typeface="Times New Roman" pitchFamily="18" charset="0"/>
                <a:cs typeface="Times New Roman" pitchFamily="18" charset="0"/>
              </a:rPr>
              <a:t>conduction</a:t>
            </a:r>
            <a:r>
              <a:rPr lang="en-US" sz="1800" smtClean="0">
                <a:latin typeface="Times New Roman" pitchFamily="18" charset="0"/>
                <a:cs typeface="Times New Roman" pitchFamily="18" charset="0"/>
              </a:rPr>
              <a:t>, </a:t>
            </a:r>
            <a:r>
              <a:rPr lang="en-US" sz="1800" b="1" smtClean="0">
                <a:latin typeface="Times New Roman" pitchFamily="18" charset="0"/>
                <a:cs typeface="Times New Roman" pitchFamily="18" charset="0"/>
              </a:rPr>
              <a:t>convection</a:t>
            </a:r>
            <a:r>
              <a:rPr lang="en-US" sz="1800" smtClean="0">
                <a:latin typeface="Times New Roman" pitchFamily="18" charset="0"/>
                <a:cs typeface="Times New Roman" pitchFamily="18" charset="0"/>
              </a:rPr>
              <a:t> and </a:t>
            </a:r>
            <a:r>
              <a:rPr lang="en-US" sz="1800" b="1" smtClean="0">
                <a:latin typeface="Times New Roman" pitchFamily="18" charset="0"/>
                <a:cs typeface="Times New Roman" pitchFamily="18" charset="0"/>
              </a:rPr>
              <a:t>radiation</a:t>
            </a:r>
            <a:r>
              <a:rPr lang="en-US" sz="1800" smtClean="0">
                <a:latin typeface="Times New Roman" pitchFamily="18" charset="0"/>
                <a:cs typeface="Times New Roman" pitchFamily="18" charset="0"/>
              </a:rPr>
              <a:t>.</a:t>
            </a: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 study of heat transfer has many applications in modern technology in areas such as energy production, heat exchangers (which are used in refrigeration, air conditioning, space heating and power generation) , nuclear reactors.</a:t>
            </a:r>
            <a:endParaRPr lang="en-US" sz="1800" i="1" smtClean="0">
              <a:solidFill>
                <a:srgbClr val="CC3300"/>
              </a:solidFill>
              <a:latin typeface="Times New Roman" pitchFamily="18" charset="0"/>
              <a:cs typeface="Times New Roman" pitchFamily="18" charset="0"/>
            </a:endParaRPr>
          </a:p>
        </p:txBody>
      </p:sp>
      <p:grpSp>
        <p:nvGrpSpPr>
          <p:cNvPr id="9221" name="Group 11"/>
          <p:cNvGrpSpPr>
            <a:grpSpLocks/>
          </p:cNvGrpSpPr>
          <p:nvPr/>
        </p:nvGrpSpPr>
        <p:grpSpPr bwMode="auto">
          <a:xfrm>
            <a:off x="639763" y="1335088"/>
            <a:ext cx="8016875" cy="82550"/>
            <a:chOff x="422" y="898"/>
            <a:chExt cx="5050" cy="52"/>
          </a:xfrm>
        </p:grpSpPr>
        <p:sp>
          <p:nvSpPr>
            <p:cNvPr id="9224"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9225"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9226"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9222" name="Picture 11" descr="http://www.geography.hunter.cuny.edu/~tbw/wc.notes/2.heating.earth.surface/images/mechanisms.heat.transfer.jpg"/>
          <p:cNvPicPr>
            <a:picLocks noChangeAspect="1" noChangeArrowheads="1"/>
          </p:cNvPicPr>
          <p:nvPr/>
        </p:nvPicPr>
        <p:blipFill>
          <a:blip r:embed="rId2"/>
          <a:srcRect/>
          <a:stretch>
            <a:fillRect/>
          </a:stretch>
        </p:blipFill>
        <p:spPr bwMode="auto">
          <a:xfrm>
            <a:off x="3984625" y="1981200"/>
            <a:ext cx="4702175" cy="3389313"/>
          </a:xfrm>
          <a:prstGeom prst="rect">
            <a:avLst/>
          </a:prstGeom>
          <a:noFill/>
          <a:ln w="9525">
            <a:noFill/>
            <a:miter lim="800000"/>
            <a:headEnd/>
            <a:tailEnd/>
          </a:ln>
        </p:spPr>
      </p:pic>
      <p:sp>
        <p:nvSpPr>
          <p:cNvPr id="10" name="Rectangle 3"/>
          <p:cNvSpPr txBox="1">
            <a:spLocks noChangeArrowheads="1"/>
          </p:cNvSpPr>
          <p:nvPr/>
        </p:nvSpPr>
        <p:spPr bwMode="auto">
          <a:xfrm>
            <a:off x="4686300" y="5370513"/>
            <a:ext cx="3254375" cy="382587"/>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 2</a:t>
            </a:r>
            <a:r>
              <a:rPr lang="en-US" sz="1600" kern="0" dirty="0">
                <a:latin typeface="Times New Roman" pitchFamily="18" charset="0"/>
                <a:cs typeface="Times New Roman" pitchFamily="18" charset="0"/>
              </a:rPr>
              <a:t>: Modes of Heat Transfer</a:t>
            </a: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6"/>
          <p:cNvSpPr>
            <a:spLocks noGrp="1"/>
          </p:cNvSpPr>
          <p:nvPr>
            <p:ph type="sldNum" sz="quarter" idx="12"/>
          </p:nvPr>
        </p:nvSpPr>
        <p:spPr>
          <a:noFill/>
        </p:spPr>
        <p:txBody>
          <a:bodyPr/>
          <a:lstStyle/>
          <a:p>
            <a:fld id="{C05A43F3-90E6-4392-99E1-923E694F2028}" type="slidenum">
              <a:rPr lang="en-US" smtClean="0"/>
              <a:pPr/>
              <a:t>7</a:t>
            </a:fld>
            <a:endParaRPr lang="en-US" smtClean="0"/>
          </a:p>
        </p:txBody>
      </p:sp>
      <p:sp>
        <p:nvSpPr>
          <p:cNvPr id="10243" name="Rectangle 2"/>
          <p:cNvSpPr>
            <a:spLocks noGrp="1" noChangeArrowheads="1"/>
          </p:cNvSpPr>
          <p:nvPr>
            <p:ph type="title"/>
          </p:nvPr>
        </p:nvSpPr>
        <p:spPr>
          <a:xfrm>
            <a:off x="457200" y="274638"/>
            <a:ext cx="8229600" cy="792162"/>
          </a:xfrm>
        </p:spPr>
        <p:txBody>
          <a:bodyPr/>
          <a:lstStyle/>
          <a:p>
            <a:pPr eaLnBrk="1" hangingPunct="1"/>
            <a:r>
              <a:rPr lang="en-US" b="1" smtClean="0">
                <a:solidFill>
                  <a:srgbClr val="003399"/>
                </a:solidFill>
              </a:rPr>
              <a:t>Boundary Layer</a:t>
            </a:r>
          </a:p>
        </p:txBody>
      </p:sp>
      <p:sp>
        <p:nvSpPr>
          <p:cNvPr id="7172" name="Rectangle 3"/>
          <p:cNvSpPr>
            <a:spLocks noGrp="1" noChangeArrowheads="1"/>
          </p:cNvSpPr>
          <p:nvPr>
            <p:ph type="body" sz="half" idx="1"/>
          </p:nvPr>
        </p:nvSpPr>
        <p:spPr>
          <a:xfrm>
            <a:off x="236538" y="1295400"/>
            <a:ext cx="4000500" cy="4832350"/>
          </a:xfrm>
        </p:spPr>
        <p:txBody>
          <a:bodyPr/>
          <a:lstStyle/>
          <a:p>
            <a:pPr eaLnBrk="1" hangingPunct="1">
              <a:lnSpc>
                <a:spcPct val="80000"/>
              </a:lnSpc>
              <a:buFont typeface="Wingdings" pitchFamily="2" charset="2"/>
              <a:buChar char="Ø"/>
              <a:defRPr/>
            </a:pPr>
            <a:r>
              <a:rPr lang="en-US" sz="1800" dirty="0" smtClean="0">
                <a:latin typeface="Times New Roman" pitchFamily="18" charset="0"/>
                <a:cs typeface="Times New Roman" pitchFamily="18" charset="0"/>
              </a:rPr>
              <a:t>The concept of boundary layer in fluid flow over a surface was introduced by </a:t>
            </a:r>
            <a:r>
              <a:rPr lang="en-US" sz="1800" dirty="0" smtClean="0">
                <a:solidFill>
                  <a:schemeClr val="accent2">
                    <a:lumMod val="75000"/>
                  </a:schemeClr>
                </a:solidFill>
                <a:latin typeface="Times New Roman" pitchFamily="18" charset="0"/>
                <a:cs typeface="Times New Roman" pitchFamily="18" charset="0"/>
              </a:rPr>
              <a:t>Ludwig </a:t>
            </a:r>
            <a:r>
              <a:rPr lang="en-US" sz="1800" dirty="0" err="1" smtClean="0">
                <a:solidFill>
                  <a:schemeClr val="accent2">
                    <a:lumMod val="75000"/>
                  </a:schemeClr>
                </a:solidFill>
                <a:latin typeface="Times New Roman" pitchFamily="18" charset="0"/>
                <a:cs typeface="Times New Roman" pitchFamily="18" charset="0"/>
              </a:rPr>
              <a:t>Prandtl</a:t>
            </a:r>
            <a:r>
              <a:rPr lang="en-US" sz="1800" dirty="0" smtClean="0">
                <a:solidFill>
                  <a:schemeClr val="accent2">
                    <a:lumMod val="75000"/>
                  </a:schemeClr>
                </a:solidFill>
                <a:latin typeface="Times New Roman" pitchFamily="18" charset="0"/>
                <a:cs typeface="Times New Roman" pitchFamily="18" charset="0"/>
              </a:rPr>
              <a:t> </a:t>
            </a:r>
            <a:r>
              <a:rPr lang="en-US" sz="1800" dirty="0" smtClean="0">
                <a:latin typeface="Times New Roman" pitchFamily="18" charset="0"/>
                <a:cs typeface="Times New Roman" pitchFamily="18" charset="0"/>
              </a:rPr>
              <a:t>in 1904.[Anderson, 2005]</a:t>
            </a:r>
          </a:p>
          <a:p>
            <a:pPr eaLnBrk="1" hangingPunct="1">
              <a:lnSpc>
                <a:spcPct val="80000"/>
              </a:lnSpc>
              <a:buFont typeface="Wingdings" pitchFamily="2" charset="2"/>
              <a:buChar char="Ø"/>
              <a:defRPr/>
            </a:pPr>
            <a:r>
              <a:rPr lang="en-US" sz="1800" dirty="0" smtClean="0">
                <a:latin typeface="Times New Roman" pitchFamily="18" charset="0"/>
                <a:cs typeface="Times New Roman" pitchFamily="18" charset="0"/>
              </a:rPr>
              <a:t>Due to friction the fluid immediately adjacent to the surface stick to the surface (no- slip condition) and the fluid velocity is zero.</a:t>
            </a:r>
          </a:p>
          <a:p>
            <a:pPr eaLnBrk="1" hangingPunct="1">
              <a:lnSpc>
                <a:spcPct val="80000"/>
              </a:lnSpc>
              <a:buFont typeface="Wingdings" pitchFamily="2" charset="2"/>
              <a:buChar char="Ø"/>
              <a:defRPr/>
            </a:pPr>
            <a:r>
              <a:rPr lang="en-US" sz="1800" dirty="0" smtClean="0">
                <a:latin typeface="Times New Roman" pitchFamily="18" charset="0"/>
                <a:cs typeface="Times New Roman" pitchFamily="18" charset="0"/>
              </a:rPr>
              <a:t>This thin layer adjacent to the surface of a body or a solid wall in which viscous forces affect the flow is called the </a:t>
            </a:r>
            <a:r>
              <a:rPr lang="en-US" sz="1800" dirty="0" smtClean="0">
                <a:solidFill>
                  <a:schemeClr val="accent2">
                    <a:lumMod val="75000"/>
                  </a:schemeClr>
                </a:solidFill>
                <a:latin typeface="Times New Roman" pitchFamily="18" charset="0"/>
                <a:cs typeface="Times New Roman" pitchFamily="18" charset="0"/>
              </a:rPr>
              <a:t>boundary layer</a:t>
            </a:r>
            <a:r>
              <a:rPr lang="en-US" sz="1800" dirty="0" smtClean="0">
                <a:latin typeface="Times New Roman" pitchFamily="18" charset="0"/>
                <a:cs typeface="Times New Roman" pitchFamily="18" charset="0"/>
              </a:rPr>
              <a:t>.</a:t>
            </a:r>
          </a:p>
          <a:p>
            <a:pPr eaLnBrk="1" hangingPunct="1">
              <a:lnSpc>
                <a:spcPct val="80000"/>
              </a:lnSpc>
              <a:buFont typeface="Wingdings" pitchFamily="2" charset="2"/>
              <a:buChar char="Ø"/>
              <a:defRPr/>
            </a:pPr>
            <a:r>
              <a:rPr lang="en-US" sz="1800" dirty="0" smtClean="0">
                <a:latin typeface="Times New Roman" pitchFamily="18" charset="0"/>
                <a:cs typeface="Times New Roman" pitchFamily="18" charset="0"/>
              </a:rPr>
              <a:t>The distance from the boundary to the height above the surface at which the velocity becomes 99% of the free stream velocity is called </a:t>
            </a:r>
            <a:r>
              <a:rPr lang="en-US" sz="1800" dirty="0" smtClean="0">
                <a:solidFill>
                  <a:schemeClr val="accent2">
                    <a:lumMod val="75000"/>
                  </a:schemeClr>
                </a:solidFill>
                <a:latin typeface="Times New Roman" pitchFamily="18" charset="0"/>
                <a:cs typeface="Times New Roman" pitchFamily="18" charset="0"/>
              </a:rPr>
              <a:t>Boundary Layer Thickness.</a:t>
            </a:r>
          </a:p>
          <a:p>
            <a:pPr eaLnBrk="1" hangingPunct="1">
              <a:lnSpc>
                <a:spcPct val="80000"/>
              </a:lnSpc>
              <a:buFont typeface="Wingdings" pitchFamily="2" charset="2"/>
              <a:buChar char="Ø"/>
              <a:defRPr/>
            </a:pPr>
            <a:r>
              <a:rPr lang="en-US" sz="1800" dirty="0" smtClean="0">
                <a:latin typeface="Times New Roman" pitchFamily="18" charset="0"/>
                <a:cs typeface="Times New Roman" pitchFamily="18" charset="0"/>
              </a:rPr>
              <a:t>There are two types of boundary layers; hydrodynamic(velocity) boundary layer and thermal boundary layer. </a:t>
            </a:r>
          </a:p>
          <a:p>
            <a:pPr eaLnBrk="1" hangingPunct="1">
              <a:lnSpc>
                <a:spcPct val="80000"/>
              </a:lnSpc>
              <a:buFontTx/>
              <a:buNone/>
              <a:defRPr/>
            </a:pPr>
            <a:endParaRPr lang="en-US" sz="1800" dirty="0" smtClean="0">
              <a:solidFill>
                <a:schemeClr val="accent2">
                  <a:lumMod val="75000"/>
                </a:schemeClr>
              </a:solidFill>
              <a:latin typeface="Times New Roman" pitchFamily="18" charset="0"/>
              <a:cs typeface="Times New Roman" pitchFamily="18" charset="0"/>
            </a:endParaRPr>
          </a:p>
          <a:p>
            <a:pPr eaLnBrk="1" hangingPunct="1">
              <a:lnSpc>
                <a:spcPct val="80000"/>
              </a:lnSpc>
              <a:buFontTx/>
              <a:buNone/>
              <a:defRPr/>
            </a:pPr>
            <a:r>
              <a:rPr lang="en-US" sz="1800" dirty="0" smtClean="0"/>
              <a:t/>
            </a:r>
            <a:br>
              <a:rPr lang="en-US" sz="1800" dirty="0" smtClean="0"/>
            </a:br>
            <a:endParaRPr lang="en-US" sz="1800" dirty="0" smtClean="0"/>
          </a:p>
          <a:p>
            <a:pPr eaLnBrk="1" hangingPunct="1">
              <a:lnSpc>
                <a:spcPct val="80000"/>
              </a:lnSpc>
              <a:buFont typeface="Wingdings" pitchFamily="2" charset="2"/>
              <a:buChar char="Ø"/>
              <a:defRPr/>
            </a:pPr>
            <a:endParaRPr lang="en-US" sz="1800" i="1" dirty="0" smtClean="0">
              <a:solidFill>
                <a:srgbClr val="CC3300"/>
              </a:solidFill>
            </a:endParaRPr>
          </a:p>
          <a:p>
            <a:pPr eaLnBrk="1" hangingPunct="1">
              <a:lnSpc>
                <a:spcPct val="80000"/>
              </a:lnSpc>
              <a:buFont typeface="Wingdings" pitchFamily="2" charset="2"/>
              <a:buChar char="Ø"/>
              <a:defRPr/>
            </a:pPr>
            <a:endParaRPr lang="en-US" sz="1800" i="1" dirty="0" smtClean="0">
              <a:solidFill>
                <a:srgbClr val="CC3300"/>
              </a:solidFill>
            </a:endParaRPr>
          </a:p>
        </p:txBody>
      </p:sp>
      <p:grpSp>
        <p:nvGrpSpPr>
          <p:cNvPr id="10245" name="Group 11"/>
          <p:cNvGrpSpPr>
            <a:grpSpLocks/>
          </p:cNvGrpSpPr>
          <p:nvPr/>
        </p:nvGrpSpPr>
        <p:grpSpPr bwMode="auto">
          <a:xfrm>
            <a:off x="639763" y="1066800"/>
            <a:ext cx="8016875" cy="82550"/>
            <a:chOff x="422" y="898"/>
            <a:chExt cx="5050" cy="52"/>
          </a:xfrm>
        </p:grpSpPr>
        <p:sp>
          <p:nvSpPr>
            <p:cNvPr id="10248"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0249"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0250"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10246" name="Picture 4" descr="Prandtl"/>
          <p:cNvPicPr>
            <a:picLocks noChangeAspect="1" noChangeArrowheads="1"/>
          </p:cNvPicPr>
          <p:nvPr/>
        </p:nvPicPr>
        <p:blipFill>
          <a:blip r:embed="rId2"/>
          <a:srcRect/>
          <a:stretch>
            <a:fillRect/>
          </a:stretch>
        </p:blipFill>
        <p:spPr bwMode="auto">
          <a:xfrm>
            <a:off x="4227513" y="1698625"/>
            <a:ext cx="4651375" cy="3502025"/>
          </a:xfrm>
          <a:prstGeom prst="rect">
            <a:avLst/>
          </a:prstGeom>
          <a:noFill/>
          <a:ln w="9525">
            <a:noFill/>
            <a:miter lim="800000"/>
            <a:headEnd/>
            <a:tailEnd/>
          </a:ln>
        </p:spPr>
      </p:pic>
      <p:sp>
        <p:nvSpPr>
          <p:cNvPr id="14" name="Rectangle 3"/>
          <p:cNvSpPr txBox="1">
            <a:spLocks noChangeArrowheads="1"/>
          </p:cNvSpPr>
          <p:nvPr/>
        </p:nvSpPr>
        <p:spPr bwMode="auto">
          <a:xfrm>
            <a:off x="5013325" y="5200650"/>
            <a:ext cx="3643313" cy="495300"/>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Figure3</a:t>
            </a:r>
            <a:r>
              <a:rPr lang="en-US" sz="1600" kern="0" dirty="0">
                <a:latin typeface="Times New Roman" pitchFamily="18" charset="0"/>
                <a:cs typeface="Times New Roman" pitchFamily="18" charset="0"/>
              </a:rPr>
              <a:t>: </a:t>
            </a:r>
            <a:r>
              <a:rPr lang="en-US" sz="1600" kern="0" dirty="0" err="1">
                <a:latin typeface="Times New Roman" pitchFamily="18" charset="0"/>
                <a:cs typeface="Times New Roman" pitchFamily="18" charset="0"/>
              </a:rPr>
              <a:t>Prandtl’s</a:t>
            </a:r>
            <a:r>
              <a:rPr lang="en-US" sz="1600" kern="0" dirty="0">
                <a:latin typeface="Times New Roman" pitchFamily="18" charset="0"/>
                <a:cs typeface="Times New Roman" pitchFamily="18" charset="0"/>
              </a:rPr>
              <a:t> Article, 1875-1953</a:t>
            </a: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CB4AC567-D071-4713-AEDE-0D012B184059}" type="slidenum">
              <a:rPr lang="en-US" smtClean="0"/>
              <a:pPr/>
              <a:t>8</a:t>
            </a:fld>
            <a:endParaRPr lang="en-US" smtClean="0"/>
          </a:p>
        </p:txBody>
      </p:sp>
      <p:sp>
        <p:nvSpPr>
          <p:cNvPr id="11267" name="Rectangle 2"/>
          <p:cNvSpPr>
            <a:spLocks noGrp="1" noChangeArrowheads="1"/>
          </p:cNvSpPr>
          <p:nvPr>
            <p:ph type="title"/>
          </p:nvPr>
        </p:nvSpPr>
        <p:spPr>
          <a:xfrm>
            <a:off x="457200" y="274638"/>
            <a:ext cx="8229600" cy="792162"/>
          </a:xfrm>
        </p:spPr>
        <p:txBody>
          <a:bodyPr/>
          <a:lstStyle/>
          <a:p>
            <a:pPr eaLnBrk="1" hangingPunct="1"/>
            <a:r>
              <a:rPr lang="en-GB" sz="3200" smtClean="0">
                <a:solidFill>
                  <a:srgbClr val="003399"/>
                </a:solidFill>
              </a:rPr>
              <a:t>Boundary Layer and Reynolds Number</a:t>
            </a:r>
            <a:endParaRPr lang="en-US" sz="3200" b="1" smtClean="0">
              <a:solidFill>
                <a:srgbClr val="003399"/>
              </a:solidFill>
            </a:endParaRPr>
          </a:p>
        </p:txBody>
      </p:sp>
      <p:sp>
        <p:nvSpPr>
          <p:cNvPr id="11268" name="Rectangle 3"/>
          <p:cNvSpPr>
            <a:spLocks noGrp="1" noChangeArrowheads="1"/>
          </p:cNvSpPr>
          <p:nvPr>
            <p:ph type="body" sz="half" idx="1"/>
          </p:nvPr>
        </p:nvSpPr>
        <p:spPr>
          <a:xfrm>
            <a:off x="228600" y="1362075"/>
            <a:ext cx="4343400" cy="4352925"/>
          </a:xfrm>
        </p:spPr>
        <p:txBody>
          <a:bodyPr/>
          <a:lstStyle/>
          <a:p>
            <a:pPr>
              <a:buFont typeface="Wingdings" pitchFamily="2" charset="2"/>
              <a:buChar char="Ø"/>
            </a:pPr>
            <a:r>
              <a:rPr lang="en-US" sz="1800" smtClean="0">
                <a:latin typeface="Times New Roman" pitchFamily="18" charset="0"/>
                <a:cs typeface="Times New Roman" pitchFamily="18" charset="0"/>
              </a:rPr>
              <a:t>The thickness of boundary layer is a function of the ratio between inertial forces and viscous forces, ie. the Reynolds number.</a:t>
            </a:r>
          </a:p>
          <a:p>
            <a:pPr>
              <a:buFont typeface="Wingdings" pitchFamily="2" charset="2"/>
              <a:buChar char="Ø"/>
            </a:pPr>
            <a:r>
              <a:rPr lang="en-US" sz="1800" smtClean="0">
                <a:latin typeface="Times New Roman" pitchFamily="18" charset="0"/>
                <a:cs typeface="Times New Roman" pitchFamily="18" charset="0"/>
              </a:rPr>
              <a:t> At low Reynolds number, the flow is laminar, and for high Reynolds number the flow turbulent.</a:t>
            </a:r>
          </a:p>
          <a:p>
            <a:pPr>
              <a:lnSpc>
                <a:spcPct val="80000"/>
              </a:lnSpc>
              <a:buFont typeface="Wingdings" pitchFamily="2" charset="2"/>
              <a:buChar char="Ø"/>
            </a:pPr>
            <a:r>
              <a:rPr lang="en-US" sz="1800" smtClean="0">
                <a:latin typeface="Times New Roman" pitchFamily="18" charset="0"/>
                <a:cs typeface="Times New Roman" pitchFamily="18" charset="0"/>
              </a:rPr>
              <a:t>The concepts of boundary layer in heat transfer plays an important role in the design of most industrial  and engineering systems. </a:t>
            </a:r>
          </a:p>
          <a:p>
            <a:pPr>
              <a:lnSpc>
                <a:spcPct val="80000"/>
              </a:lnSpc>
              <a:buFont typeface="Wingdings" pitchFamily="2" charset="2"/>
              <a:buChar char="Ø"/>
            </a:pPr>
            <a:r>
              <a:rPr lang="en-US" sz="1800" smtClean="0">
                <a:latin typeface="Times New Roman" pitchFamily="18" charset="0"/>
                <a:cs typeface="Times New Roman" pitchFamily="18" charset="0"/>
              </a:rPr>
              <a:t>In aerodynamics, boundary layer is applied in the calculation of friction drag of bodies in a flow, such as friction drag of a ship and the body of an aeroplane.</a:t>
            </a:r>
          </a:p>
          <a:p>
            <a:pPr>
              <a:buFont typeface="Wingdings" pitchFamily="2" charset="2"/>
              <a:buChar char="Ø"/>
            </a:pPr>
            <a:endParaRPr lang="en-US" sz="1800" smtClean="0">
              <a:latin typeface="Times New Roman" pitchFamily="18" charset="0"/>
              <a:cs typeface="Times New Roman" pitchFamily="18" charset="0"/>
            </a:endParaRPr>
          </a:p>
        </p:txBody>
      </p:sp>
      <p:grpSp>
        <p:nvGrpSpPr>
          <p:cNvPr id="11269" name="Group 11"/>
          <p:cNvGrpSpPr>
            <a:grpSpLocks/>
          </p:cNvGrpSpPr>
          <p:nvPr/>
        </p:nvGrpSpPr>
        <p:grpSpPr bwMode="auto">
          <a:xfrm>
            <a:off x="639763" y="1066800"/>
            <a:ext cx="8016875" cy="82550"/>
            <a:chOff x="422" y="898"/>
            <a:chExt cx="5050" cy="52"/>
          </a:xfrm>
        </p:grpSpPr>
        <p:sp>
          <p:nvSpPr>
            <p:cNvPr id="11274"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1275"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1276"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pic>
        <p:nvPicPr>
          <p:cNvPr id="11270" name="Picture 7"/>
          <p:cNvPicPr>
            <a:picLocks noChangeAspect="1" noChangeArrowheads="1"/>
          </p:cNvPicPr>
          <p:nvPr/>
        </p:nvPicPr>
        <p:blipFill>
          <a:blip r:embed="rId2"/>
          <a:srcRect l="21635" t="31624" r="24199" b="9117"/>
          <a:stretch>
            <a:fillRect/>
          </a:stretch>
        </p:blipFill>
        <p:spPr bwMode="auto">
          <a:xfrm>
            <a:off x="4821238" y="4095750"/>
            <a:ext cx="3503612" cy="1847850"/>
          </a:xfrm>
          <a:prstGeom prst="rect">
            <a:avLst/>
          </a:prstGeom>
          <a:noFill/>
          <a:ln w="9525">
            <a:noFill/>
            <a:miter lim="800000"/>
            <a:headEnd/>
            <a:tailEnd/>
          </a:ln>
        </p:spPr>
      </p:pic>
      <p:pic>
        <p:nvPicPr>
          <p:cNvPr id="11271" name="Picture 8" descr="Computer Drawing of the boundary layer on the surface of an object."/>
          <p:cNvPicPr>
            <a:picLocks noChangeAspect="1" noChangeArrowheads="1"/>
          </p:cNvPicPr>
          <p:nvPr/>
        </p:nvPicPr>
        <p:blipFill>
          <a:blip r:embed="rId3"/>
          <a:srcRect l="3854" t="15176" r="2028" b="15630"/>
          <a:stretch>
            <a:fillRect/>
          </a:stretch>
        </p:blipFill>
        <p:spPr bwMode="auto">
          <a:xfrm>
            <a:off x="4572000" y="1149350"/>
            <a:ext cx="4191000" cy="2432050"/>
          </a:xfrm>
          <a:prstGeom prst="rect">
            <a:avLst/>
          </a:prstGeom>
          <a:noFill/>
          <a:ln w="9525">
            <a:noFill/>
            <a:miter lim="800000"/>
            <a:headEnd/>
            <a:tailEnd/>
          </a:ln>
        </p:spPr>
      </p:pic>
      <p:sp>
        <p:nvSpPr>
          <p:cNvPr id="11" name="Rectangle 3"/>
          <p:cNvSpPr txBox="1">
            <a:spLocks noChangeArrowheads="1"/>
          </p:cNvSpPr>
          <p:nvPr/>
        </p:nvSpPr>
        <p:spPr bwMode="auto">
          <a:xfrm>
            <a:off x="5070475" y="3752850"/>
            <a:ext cx="3254375" cy="342900"/>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Figure4</a:t>
            </a:r>
            <a:r>
              <a:rPr lang="en-US" sz="1600" kern="0" dirty="0">
                <a:latin typeface="Times New Roman" pitchFamily="18" charset="0"/>
                <a:cs typeface="Times New Roman" pitchFamily="18" charset="0"/>
              </a:rPr>
              <a:t>: Boundary Layer</a:t>
            </a:r>
          </a:p>
        </p:txBody>
      </p:sp>
      <p:sp>
        <p:nvSpPr>
          <p:cNvPr id="12" name="Rectangle 3"/>
          <p:cNvSpPr txBox="1">
            <a:spLocks noChangeArrowheads="1"/>
          </p:cNvSpPr>
          <p:nvPr/>
        </p:nvSpPr>
        <p:spPr bwMode="auto">
          <a:xfrm>
            <a:off x="5316538" y="6073775"/>
            <a:ext cx="2473325" cy="342900"/>
          </a:xfrm>
          <a:prstGeom prst="rect">
            <a:avLst/>
          </a:prstGeom>
          <a:noFill/>
          <a:ln w="9525">
            <a:noFill/>
            <a:miter lim="800000"/>
            <a:headEnd/>
            <a:tailEnd/>
          </a:ln>
        </p:spPr>
        <p:txBody>
          <a:bodyPr/>
          <a:lstStyle/>
          <a:p>
            <a:pPr marL="342900" indent="-342900">
              <a:lnSpc>
                <a:spcPct val="80000"/>
              </a:lnSpc>
              <a:spcBef>
                <a:spcPct val="20000"/>
              </a:spcBef>
              <a:defRPr/>
            </a:pPr>
            <a:r>
              <a:rPr lang="en-US" sz="1600" b="1" kern="0" dirty="0">
                <a:latin typeface="Times New Roman" pitchFamily="18" charset="0"/>
                <a:cs typeface="Times New Roman" pitchFamily="18" charset="0"/>
              </a:rPr>
              <a:t>Figure5</a:t>
            </a:r>
            <a:r>
              <a:rPr lang="en-US" sz="1600" kern="0" dirty="0">
                <a:latin typeface="Times New Roman" pitchFamily="18" charset="0"/>
                <a:cs typeface="Times New Roman" pitchFamily="18" charset="0"/>
              </a:rPr>
              <a:t>: Friction Drag</a:t>
            </a: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6"/>
          <p:cNvSpPr>
            <a:spLocks noGrp="1"/>
          </p:cNvSpPr>
          <p:nvPr>
            <p:ph type="sldNum" sz="quarter" idx="12"/>
          </p:nvPr>
        </p:nvSpPr>
        <p:spPr>
          <a:noFill/>
        </p:spPr>
        <p:txBody>
          <a:bodyPr/>
          <a:lstStyle/>
          <a:p>
            <a:fld id="{F710294E-A5F8-4735-A0CA-B13A5DB503F8}" type="slidenum">
              <a:rPr lang="en-US" smtClean="0"/>
              <a:pPr/>
              <a:t>9</a:t>
            </a:fld>
            <a:endParaRPr lang="en-US" smtClean="0"/>
          </a:p>
        </p:txBody>
      </p:sp>
      <p:sp>
        <p:nvSpPr>
          <p:cNvPr id="12291" name="Rectangle 2"/>
          <p:cNvSpPr>
            <a:spLocks noGrp="1" noChangeArrowheads="1"/>
          </p:cNvSpPr>
          <p:nvPr>
            <p:ph type="title"/>
          </p:nvPr>
        </p:nvSpPr>
        <p:spPr>
          <a:xfrm>
            <a:off x="457200" y="274638"/>
            <a:ext cx="8229600" cy="639762"/>
          </a:xfrm>
        </p:spPr>
        <p:txBody>
          <a:bodyPr/>
          <a:lstStyle/>
          <a:p>
            <a:pPr eaLnBrk="1" hangingPunct="1"/>
            <a:r>
              <a:rPr lang="en-US" b="1" smtClean="0">
                <a:solidFill>
                  <a:srgbClr val="003399"/>
                </a:solidFill>
              </a:rPr>
              <a:t>Nanofluids</a:t>
            </a:r>
          </a:p>
        </p:txBody>
      </p:sp>
      <p:sp>
        <p:nvSpPr>
          <p:cNvPr id="12292" name="Rectangle 3"/>
          <p:cNvSpPr>
            <a:spLocks noGrp="1" noChangeArrowheads="1"/>
          </p:cNvSpPr>
          <p:nvPr>
            <p:ph type="body" sz="half" idx="1"/>
          </p:nvPr>
        </p:nvSpPr>
        <p:spPr>
          <a:xfrm>
            <a:off x="228600" y="996950"/>
            <a:ext cx="8458200" cy="5403850"/>
          </a:xfrm>
        </p:spPr>
        <p:txBody>
          <a:bodyPr/>
          <a:lstStyle/>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Nanofluids is the resultant of dispersing small amounts of nanometer-sized (10–50 nm) particles and fibers in base fluids to enhance thermal conductivity.</a:t>
            </a:r>
          </a:p>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Heat transfer fluids such as water, minerals oil and ethylene glycol play an important role in many industrial sectors including power generation, air-conditioning, transportation and cooling of microelectronics. But their performance is often limited by their low thermal conductivities. </a:t>
            </a:r>
          </a:p>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The term nanofluids was first used by Choi in 1995.</a:t>
            </a:r>
          </a:p>
          <a:p>
            <a:pPr eaLnBrk="1" hangingPunct="1">
              <a:lnSpc>
                <a:spcPct val="80000"/>
              </a:lnSpc>
              <a:buFont typeface="Wingdings" pitchFamily="2" charset="2"/>
              <a:buChar char="Ø"/>
            </a:pP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ea typeface="Batang" pitchFamily="18" charset="-127"/>
                <a:cs typeface="Times New Roman" pitchFamily="18" charset="0"/>
              </a:rPr>
              <a:t>The suspended metallic or nonmetallic nanoparticles change the transport properties and heat transfer characteristics of the base fluid, hence enhance the heat transfer of the base fluid.</a:t>
            </a:r>
            <a:endParaRPr lang="en-US" sz="1800" smtClean="0">
              <a:latin typeface="Times New Roman" pitchFamily="18" charset="0"/>
              <a:cs typeface="Times New Roman" pitchFamily="18" charset="0"/>
            </a:endParaRPr>
          </a:p>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 typeface="Wingdings" pitchFamily="2" charset="2"/>
              <a:buChar char="Ø"/>
            </a:pPr>
            <a:r>
              <a:rPr lang="en-US" sz="1800" smtClean="0">
                <a:latin typeface="Times New Roman" pitchFamily="18" charset="0"/>
                <a:cs typeface="Times New Roman" pitchFamily="18" charset="0"/>
              </a:rPr>
              <a:t>Nanofluids have enhanced thermophysical properties such as  thermal  conductivity,  thermal  diffusivity,  viscosity  and convective  heat  transfer  coefficients compared  to those  of base fluids.</a:t>
            </a:r>
          </a:p>
          <a:p>
            <a:pPr eaLnBrk="1" hangingPunct="1">
              <a:lnSpc>
                <a:spcPct val="80000"/>
              </a:lnSpc>
              <a:buFontTx/>
              <a:buNone/>
            </a:pPr>
            <a:endParaRPr lang="en-US" sz="1800" smtClean="0">
              <a:latin typeface="Times New Roman" pitchFamily="18" charset="0"/>
              <a:cs typeface="Times New Roman" pitchFamily="18" charset="0"/>
            </a:endParaRPr>
          </a:p>
        </p:txBody>
      </p:sp>
      <p:grpSp>
        <p:nvGrpSpPr>
          <p:cNvPr id="12293" name="Group 11"/>
          <p:cNvGrpSpPr>
            <a:grpSpLocks/>
          </p:cNvGrpSpPr>
          <p:nvPr/>
        </p:nvGrpSpPr>
        <p:grpSpPr bwMode="auto">
          <a:xfrm>
            <a:off x="639763" y="914400"/>
            <a:ext cx="8016875" cy="82550"/>
            <a:chOff x="422" y="898"/>
            <a:chExt cx="5050" cy="52"/>
          </a:xfrm>
        </p:grpSpPr>
        <p:sp>
          <p:nvSpPr>
            <p:cNvPr id="12294" name="Line 12"/>
            <p:cNvSpPr>
              <a:spLocks noChangeShapeType="1"/>
            </p:cNvSpPr>
            <p:nvPr/>
          </p:nvSpPr>
          <p:spPr bwMode="auto">
            <a:xfrm flipV="1">
              <a:off x="422" y="898"/>
              <a:ext cx="5050" cy="0"/>
            </a:xfrm>
            <a:prstGeom prst="line">
              <a:avLst/>
            </a:prstGeom>
            <a:noFill/>
            <a:ln w="38100">
              <a:solidFill>
                <a:srgbClr val="0000FF"/>
              </a:solidFill>
              <a:round/>
              <a:headEnd/>
              <a:tailEnd/>
            </a:ln>
          </p:spPr>
          <p:txBody>
            <a:bodyPr/>
            <a:lstStyle/>
            <a:p>
              <a:endParaRPr lang="en-US"/>
            </a:p>
          </p:txBody>
        </p:sp>
        <p:sp>
          <p:nvSpPr>
            <p:cNvPr id="12295" name="Line 13"/>
            <p:cNvSpPr>
              <a:spLocks noChangeShapeType="1"/>
            </p:cNvSpPr>
            <p:nvPr/>
          </p:nvSpPr>
          <p:spPr bwMode="auto">
            <a:xfrm>
              <a:off x="422" y="926"/>
              <a:ext cx="5050" cy="0"/>
            </a:xfrm>
            <a:prstGeom prst="line">
              <a:avLst/>
            </a:prstGeom>
            <a:noFill/>
            <a:ln w="38100">
              <a:solidFill>
                <a:srgbClr val="FF0000"/>
              </a:solidFill>
              <a:round/>
              <a:headEnd/>
              <a:tailEnd/>
            </a:ln>
          </p:spPr>
          <p:txBody>
            <a:bodyPr/>
            <a:lstStyle/>
            <a:p>
              <a:endParaRPr lang="en-US"/>
            </a:p>
          </p:txBody>
        </p:sp>
        <p:sp>
          <p:nvSpPr>
            <p:cNvPr id="12296" name="Line 14"/>
            <p:cNvSpPr>
              <a:spLocks noChangeShapeType="1"/>
            </p:cNvSpPr>
            <p:nvPr/>
          </p:nvSpPr>
          <p:spPr bwMode="auto">
            <a:xfrm>
              <a:off x="422" y="950"/>
              <a:ext cx="5050" cy="0"/>
            </a:xfrm>
            <a:prstGeom prst="line">
              <a:avLst/>
            </a:prstGeom>
            <a:noFill/>
            <a:ln w="38100">
              <a:solidFill>
                <a:srgbClr val="008000"/>
              </a:solidFill>
              <a:round/>
              <a:headEnd/>
              <a:tailEnd/>
            </a:ln>
          </p:spPr>
          <p:txBody>
            <a:bodyPr/>
            <a:lstStyle/>
            <a:p>
              <a:endParaRPr lang="en-US"/>
            </a:p>
          </p:txBody>
        </p:sp>
      </p:grpSp>
    </p:spTree>
  </p:cSld>
  <p:clrMapOvr>
    <a:masterClrMapping/>
  </p:clrMapOvr>
  <p:transition>
    <p:cut/>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8542</TotalTime>
  <Words>3685</Words>
  <Application>Microsoft Office PowerPoint</Application>
  <PresentationFormat>On-screen Show (4:3)</PresentationFormat>
  <Paragraphs>433</Paragraphs>
  <Slides>39</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7" baseType="lpstr">
      <vt:lpstr>Batang</vt:lpstr>
      <vt:lpstr>ＭＳ Ｐゴシック</vt:lpstr>
      <vt:lpstr>Arial</vt:lpstr>
      <vt:lpstr>Symbol</vt:lpstr>
      <vt:lpstr>Times New Roman</vt:lpstr>
      <vt:lpstr>Wingdings</vt:lpstr>
      <vt:lpstr>Default Design</vt:lpstr>
      <vt:lpstr>Equation</vt:lpstr>
      <vt:lpstr>On Magnetohydrodynamic(MHD) boundary layer flow of  nanofluids past a porous flat plate   </vt:lpstr>
      <vt:lpstr>Presentation Overview</vt:lpstr>
      <vt:lpstr>Abstract</vt:lpstr>
      <vt:lpstr>What is MHD ?</vt:lpstr>
      <vt:lpstr>Table 1: Electrically Conducting Fluids</vt:lpstr>
      <vt:lpstr>Heat Transfer</vt:lpstr>
      <vt:lpstr>Boundary Layer</vt:lpstr>
      <vt:lpstr>Boundary Layer and Reynolds Number</vt:lpstr>
      <vt:lpstr>Nanofluids</vt:lpstr>
      <vt:lpstr>Base Fluids and Nanoparticle</vt:lpstr>
      <vt:lpstr>Nanofluids synthesis</vt:lpstr>
      <vt:lpstr>MHD applications</vt:lpstr>
      <vt:lpstr>MHD Pump</vt:lpstr>
      <vt:lpstr>MHD Flow Meter</vt:lpstr>
      <vt:lpstr>MHD Blood Flow Meter</vt:lpstr>
      <vt:lpstr>Nanofluids Applications</vt:lpstr>
      <vt:lpstr>Nanofluids Applications</vt:lpstr>
      <vt:lpstr>Smart Fluid</vt:lpstr>
      <vt:lpstr>Nuclear Reactor</vt:lpstr>
      <vt:lpstr>Nanofluids Applications</vt:lpstr>
      <vt:lpstr>Nanofluids Applications</vt:lpstr>
      <vt:lpstr>Nanofluids Applications</vt:lpstr>
      <vt:lpstr>Nanofluids Applications</vt:lpstr>
      <vt:lpstr>Nanofluids Applications</vt:lpstr>
      <vt:lpstr>Nanofluids Applications</vt:lpstr>
      <vt:lpstr>Literature Review</vt:lpstr>
      <vt:lpstr>Mathematical Formulation</vt:lpstr>
      <vt:lpstr>Incompressible Nanofluids  MHD Equations</vt:lpstr>
      <vt:lpstr>Where, </vt:lpstr>
      <vt:lpstr>Dimensionless Governing Equations</vt:lpstr>
      <vt:lpstr>Results and Discussions</vt:lpstr>
      <vt:lpstr>Results and Discussions</vt:lpstr>
      <vt:lpstr>Results and Discussions</vt:lpstr>
      <vt:lpstr>Results and Discussions</vt:lpstr>
      <vt:lpstr>Results and Discussions</vt:lpstr>
      <vt:lpstr>Conclusion</vt:lpstr>
      <vt:lpstr>References</vt:lpstr>
      <vt:lpstr>References</vt:lpstr>
      <vt:lpstr>The END  Thank You and God Bless you</vt:lpstr>
    </vt:vector>
  </TitlesOfParts>
  <Company>UCLA Fusion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MHD and its application to fusion blankets</dc:title>
  <dc:creator>sergey</dc:creator>
  <cp:lastModifiedBy>Neema Imbayi</cp:lastModifiedBy>
  <cp:revision>544</cp:revision>
  <dcterms:created xsi:type="dcterms:W3CDTF">2006-11-29T18:26:31Z</dcterms:created>
  <dcterms:modified xsi:type="dcterms:W3CDTF">2015-06-11T12:20:54Z</dcterms:modified>
</cp:coreProperties>
</file>