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58" r:id="rId4"/>
    <p:sldId id="271" r:id="rId5"/>
    <p:sldId id="259" r:id="rId6"/>
    <p:sldId id="262" r:id="rId7"/>
    <p:sldId id="267" r:id="rId8"/>
    <p:sldId id="272" r:id="rId9"/>
    <p:sldId id="270" r:id="rId10"/>
    <p:sldId id="273" r:id="rId11"/>
    <p:sldId id="27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e Ashitiva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65" d="100"/>
          <a:sy n="65" d="100"/>
        </p:scale>
        <p:origin x="629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22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image" Target="../media/image3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5" Type="http://schemas.openxmlformats.org/officeDocument/2006/relationships/image" Target="../media/image1.png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Relationship Id="rId14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1.png"/><Relationship Id="rId4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4671338B-A2D9-4D48-9D4E-CBF56B37ECD2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0AA45D28-36B4-4BDB-BBD1-09CD9E94C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23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11188" y="63087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59EFF-6FA4-4299-99E1-09C0F240D9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D14CC-F98A-4BEC-93AD-FCDAE3A52DDE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7C95-D689-4FD5-9255-DE253CE10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415C9-3B19-48B3-BC6B-08EC9956CD6B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05CBF-1D01-4585-BC10-97E59D4CC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8762B-0A7A-41BC-8A0B-97EE7536A4BE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5941F-E7FD-439A-941C-2B0413683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60005-8BA9-41F9-ACCB-65C377545AF2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9B207-A5D9-4FDC-BE95-B20865ADA4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1E856-CCE1-4693-9A5A-E7959033FB16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CD0DF-DD07-40B7-97D2-13A16168D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D2A42-337F-4F26-97EC-28278B8D2E6A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4CDFF-532B-4178-B78B-829EA3A24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38289-0E6F-4073-979E-AA38D3427DE0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1B5A3-4527-4D4F-88C0-33CC048D8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0D14A-E52F-4B36-A91C-265125DD8211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FFD71-8B0A-4387-A4C4-05F0C13C4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A0D37-589E-46CF-9982-4C398FBB85D4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3E4F3-73EF-4D5C-8E30-5979345CB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DE02-977E-4B86-B699-94F30CAB22BA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4CB87-7E1C-45B5-AD5A-3C06D482C5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27719D62-7A5B-4FD9-8ADD-C603802F8E9D}" type="datetime1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ED Cluster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4B898BC8-1FD1-4891-97D9-2D5C04B45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17.wmf"/><Relationship Id="rId26" Type="http://schemas.openxmlformats.org/officeDocument/2006/relationships/image" Target="../media/image21.wmf"/><Relationship Id="rId3" Type="http://schemas.openxmlformats.org/officeDocument/2006/relationships/oleObject" Target="../embeddings/oleObject17.bin"/><Relationship Id="rId21" Type="http://schemas.openxmlformats.org/officeDocument/2006/relationships/oleObject" Target="../embeddings/oleObject26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24.bin"/><Relationship Id="rId25" Type="http://schemas.openxmlformats.org/officeDocument/2006/relationships/oleObject" Target="../embeddings/oleObject28.bin"/><Relationship Id="rId3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wmf"/><Relationship Id="rId20" Type="http://schemas.openxmlformats.org/officeDocument/2006/relationships/image" Target="../media/image18.wmf"/><Relationship Id="rId29" Type="http://schemas.openxmlformats.org/officeDocument/2006/relationships/oleObject" Target="../embeddings/oleObject30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21.bin"/><Relationship Id="rId24" Type="http://schemas.openxmlformats.org/officeDocument/2006/relationships/image" Target="../media/image20.wmf"/><Relationship Id="rId32" Type="http://schemas.openxmlformats.org/officeDocument/2006/relationships/image" Target="../media/image1.png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23" Type="http://schemas.openxmlformats.org/officeDocument/2006/relationships/oleObject" Target="../embeddings/oleObject27.bin"/><Relationship Id="rId28" Type="http://schemas.openxmlformats.org/officeDocument/2006/relationships/image" Target="../media/image22.wmf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25.bin"/><Relationship Id="rId31" Type="http://schemas.openxmlformats.org/officeDocument/2006/relationships/oleObject" Target="../embeddings/oleObject31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15.wmf"/><Relationship Id="rId22" Type="http://schemas.openxmlformats.org/officeDocument/2006/relationships/image" Target="../media/image19.wmf"/><Relationship Id="rId27" Type="http://schemas.openxmlformats.org/officeDocument/2006/relationships/oleObject" Target="../embeddings/oleObject29.bin"/><Relationship Id="rId30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5.wmf"/><Relationship Id="rId11" Type="http://schemas.openxmlformats.org/officeDocument/2006/relationships/image" Target="../media/image2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1.png"/><Relationship Id="rId4" Type="http://schemas.openxmlformats.org/officeDocument/2006/relationships/image" Target="../media/image24.wmf"/><Relationship Id="rId9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7.bin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.wmf"/><Relationship Id="rId4" Type="http://schemas.openxmlformats.org/officeDocument/2006/relationships/image" Target="../media/image1.png"/><Relationship Id="rId9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10.bin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9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1.png"/><Relationship Id="rId9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ctrTitle"/>
          </p:nvPr>
        </p:nvSpPr>
        <p:spPr>
          <a:xfrm>
            <a:off x="685800" y="692150"/>
            <a:ext cx="7772400" cy="230505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Modeling of the effect of pneumococcal conjugate vaccination on carriage and transmission of </a:t>
            </a:r>
            <a:r>
              <a:rPr lang="en-US" sz="2800" i="1" dirty="0" smtClean="0"/>
              <a:t>Streptococcus </a:t>
            </a:r>
            <a:r>
              <a:rPr lang="en-US" sz="2800" i="1" dirty="0" err="1" smtClean="0"/>
              <a:t>pneumoniae</a:t>
            </a:r>
            <a:r>
              <a:rPr lang="en-US" sz="2800" i="1" dirty="0" smtClean="0"/>
              <a:t> </a:t>
            </a:r>
            <a:r>
              <a:rPr lang="en-US" sz="2800" dirty="0" smtClean="0"/>
              <a:t>in Kenyan children</a:t>
            </a:r>
            <a:endParaRPr lang="en-US" sz="2800" dirty="0" smtClean="0">
              <a:latin typeface="Times New Roman" charset="0"/>
              <a:cs typeface="Times New Roman" charset="0"/>
            </a:endParaRPr>
          </a:p>
        </p:txBody>
      </p:sp>
      <p:sp>
        <p:nvSpPr>
          <p:cNvPr id="1028" name="TextBox 3"/>
          <p:cNvSpPr txBox="1">
            <a:spLocks noChangeArrowheads="1"/>
          </p:cNvSpPr>
          <p:nvPr/>
        </p:nvSpPr>
        <p:spPr bwMode="auto">
          <a:xfrm>
            <a:off x="1752600" y="3141663"/>
            <a:ext cx="5486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+mn-lt"/>
                <a:cs typeface="Times New Roman" charset="0"/>
              </a:rPr>
              <a:t>John </a:t>
            </a:r>
            <a:r>
              <a:rPr lang="en-US" dirty="0" err="1">
                <a:latin typeface="+mn-lt"/>
                <a:cs typeface="Times New Roman" charset="0"/>
              </a:rPr>
              <a:t>Ojal</a:t>
            </a:r>
            <a:endParaRPr lang="en-US" dirty="0">
              <a:latin typeface="+mn-lt"/>
              <a:cs typeface="Times New Roman" charset="0"/>
            </a:endParaRPr>
          </a:p>
          <a:p>
            <a:pPr algn="ctr">
              <a:defRPr/>
            </a:pPr>
            <a:endParaRPr lang="en-US" dirty="0">
              <a:latin typeface="+mn-lt"/>
              <a:cs typeface="Times New Roman" charset="0"/>
            </a:endParaRPr>
          </a:p>
          <a:p>
            <a:pPr algn="ctr">
              <a:defRPr/>
            </a:pPr>
            <a:endParaRPr lang="en-US" dirty="0">
              <a:latin typeface="+mn-lt"/>
              <a:cs typeface="Times New Roman" charset="0"/>
            </a:endParaRPr>
          </a:p>
          <a:p>
            <a:pPr algn="ctr">
              <a:defRPr/>
            </a:pPr>
            <a:endParaRPr lang="en-US" dirty="0">
              <a:latin typeface="+mn-lt"/>
              <a:cs typeface="Times New Roman" charset="0"/>
            </a:endParaRPr>
          </a:p>
          <a:p>
            <a:pPr algn="ctr">
              <a:defRPr/>
            </a:pPr>
            <a:endParaRPr lang="en-US" dirty="0">
              <a:latin typeface="Times New Roman" charset="0"/>
              <a:cs typeface="Times New Roman" charset="0"/>
            </a:endParaRPr>
          </a:p>
        </p:txBody>
      </p:sp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charset="0"/>
            </a:endParaRPr>
          </a:p>
        </p:txBody>
      </p:sp>
      <p:grpSp>
        <p:nvGrpSpPr>
          <p:cNvPr id="1030" name="Group 10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Bitmap Image" r:id="rId3" imgW="3161905" imgH="3038095" progId="PBrush">
                    <p:embed/>
                  </p:oleObj>
                </mc:Choice>
                <mc:Fallback>
                  <p:oleObj name="Bitmap Image" r:id="rId3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3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1" name="TextBox 9"/>
          <p:cNvSpPr txBox="1">
            <a:spLocks noChangeArrowheads="1"/>
          </p:cNvSpPr>
          <p:nvPr/>
        </p:nvSpPr>
        <p:spPr bwMode="auto">
          <a:xfrm>
            <a:off x="1524000" y="5486400"/>
            <a:ext cx="5486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 smtClean="0">
                <a:latin typeface="+mn-lt"/>
                <a:cs typeface="Times New Roman" charset="0"/>
              </a:rPr>
              <a:t>KEMRI-</a:t>
            </a:r>
            <a:r>
              <a:rPr lang="en-US" sz="1200" dirty="0" err="1" smtClean="0">
                <a:latin typeface="+mn-lt"/>
                <a:cs typeface="Times New Roman" charset="0"/>
              </a:rPr>
              <a:t>Wellcome</a:t>
            </a:r>
            <a:r>
              <a:rPr lang="en-US" sz="1200" dirty="0" smtClean="0">
                <a:latin typeface="+mn-lt"/>
                <a:cs typeface="Times New Roman" charset="0"/>
              </a:rPr>
              <a:t> </a:t>
            </a:r>
            <a:r>
              <a:rPr lang="en-US" sz="1200" dirty="0">
                <a:latin typeface="+mn-lt"/>
                <a:cs typeface="Times New Roman" charset="0"/>
              </a:rPr>
              <a:t>Trust Research </a:t>
            </a:r>
            <a:r>
              <a:rPr lang="en-US" sz="1200" dirty="0" err="1">
                <a:latin typeface="+mn-lt"/>
                <a:cs typeface="Times New Roman" charset="0"/>
              </a:rPr>
              <a:t>Programme</a:t>
            </a:r>
            <a:endParaRPr lang="en-US" sz="1200" dirty="0">
              <a:latin typeface="+mn-lt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/>
          <a:lstStyle/>
          <a:p>
            <a:r>
              <a:rPr lang="en-US" sz="2800" dirty="0" smtClean="0"/>
              <a:t>Model equations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 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184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z="700" b="1" dirty="0" smtClean="0"/>
              <a:t>Strathmore University International Mathematics Research Meeting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11560" y="105273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23596" name="Object 44"/>
          <p:cNvGraphicFramePr>
            <a:graphicFrameLocks noChangeAspect="1"/>
          </p:cNvGraphicFramePr>
          <p:nvPr/>
        </p:nvGraphicFramePr>
        <p:xfrm>
          <a:off x="755576" y="620688"/>
          <a:ext cx="675322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9" name="Equation" r:id="rId3" imgW="7950200" imgH="419100" progId="">
                  <p:embed/>
                </p:oleObj>
              </mc:Choice>
              <mc:Fallback>
                <p:oleObj name="Equation" r:id="rId3" imgW="7950200" imgH="419100" progId="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620688"/>
                        <a:ext cx="6753225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95" name="Object 43"/>
          <p:cNvGraphicFramePr>
            <a:graphicFrameLocks noChangeAspect="1"/>
          </p:cNvGraphicFramePr>
          <p:nvPr/>
        </p:nvGraphicFramePr>
        <p:xfrm>
          <a:off x="755576" y="1268760"/>
          <a:ext cx="661987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0" name="Equation" r:id="rId5" imgW="8216900" imgH="419100" progId="">
                  <p:embed/>
                </p:oleObj>
              </mc:Choice>
              <mc:Fallback>
                <p:oleObj name="Equation" r:id="rId5" imgW="8216900" imgH="419100" progId="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268760"/>
                        <a:ext cx="6619875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94" name="Object 42"/>
          <p:cNvGraphicFramePr>
            <a:graphicFrameLocks noChangeAspect="1"/>
          </p:cNvGraphicFramePr>
          <p:nvPr/>
        </p:nvGraphicFramePr>
        <p:xfrm>
          <a:off x="683568" y="908720"/>
          <a:ext cx="66103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1" name="Equation" r:id="rId7" imgW="8636000" imgH="419100" progId="">
                  <p:embed/>
                </p:oleObj>
              </mc:Choice>
              <mc:Fallback>
                <p:oleObj name="Equation" r:id="rId7" imgW="8636000" imgH="419100" progId="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908720"/>
                        <a:ext cx="661035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93" name="Object 41"/>
          <p:cNvGraphicFramePr>
            <a:graphicFrameLocks noChangeAspect="1"/>
          </p:cNvGraphicFramePr>
          <p:nvPr/>
        </p:nvGraphicFramePr>
        <p:xfrm>
          <a:off x="755576" y="1628800"/>
          <a:ext cx="674370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2" name="Equation" r:id="rId9" imgW="8648700" imgH="419100" progId="">
                  <p:embed/>
                </p:oleObj>
              </mc:Choice>
              <mc:Fallback>
                <p:oleObj name="Equation" r:id="rId9" imgW="8648700" imgH="419100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628800"/>
                        <a:ext cx="6743700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92" name="Object 40"/>
          <p:cNvGraphicFramePr>
            <a:graphicFrameLocks noChangeAspect="1"/>
          </p:cNvGraphicFramePr>
          <p:nvPr/>
        </p:nvGraphicFramePr>
        <p:xfrm>
          <a:off x="683568" y="2060848"/>
          <a:ext cx="653415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3" name="Equation" r:id="rId11" imgW="7213600" imgH="419100" progId="">
                  <p:embed/>
                </p:oleObj>
              </mc:Choice>
              <mc:Fallback>
                <p:oleObj name="Equation" r:id="rId11" imgW="7213600" imgH="419100" progId="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060848"/>
                        <a:ext cx="6534150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91" name="Object 39"/>
          <p:cNvGraphicFramePr>
            <a:graphicFrameLocks noChangeAspect="1"/>
          </p:cNvGraphicFramePr>
          <p:nvPr/>
        </p:nvGraphicFramePr>
        <p:xfrm>
          <a:off x="755576" y="2492896"/>
          <a:ext cx="59531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4" name="Equation" r:id="rId13" imgW="6604000" imgH="419100" progId="">
                  <p:embed/>
                </p:oleObj>
              </mc:Choice>
              <mc:Fallback>
                <p:oleObj name="Equation" r:id="rId13" imgW="6604000" imgH="419100" progId="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492896"/>
                        <a:ext cx="595312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90" name="Object 38"/>
          <p:cNvGraphicFramePr>
            <a:graphicFrameLocks noChangeAspect="1"/>
          </p:cNvGraphicFramePr>
          <p:nvPr/>
        </p:nvGraphicFramePr>
        <p:xfrm>
          <a:off x="683568" y="2852936"/>
          <a:ext cx="593407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5" name="Equation" r:id="rId15" imgW="6781800" imgH="419100" progId="">
                  <p:embed/>
                </p:oleObj>
              </mc:Choice>
              <mc:Fallback>
                <p:oleObj name="Equation" r:id="rId15" imgW="6781800" imgH="419100" progId="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852936"/>
                        <a:ext cx="593407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9" name="Object 37"/>
          <p:cNvGraphicFramePr>
            <a:graphicFrameLocks noChangeAspect="1"/>
          </p:cNvGraphicFramePr>
          <p:nvPr/>
        </p:nvGraphicFramePr>
        <p:xfrm>
          <a:off x="683568" y="3284984"/>
          <a:ext cx="66865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6" name="Equation" r:id="rId17" imgW="8318500" imgH="444500" progId="">
                  <p:embed/>
                </p:oleObj>
              </mc:Choice>
              <mc:Fallback>
                <p:oleObj name="Equation" r:id="rId17" imgW="8318500" imgH="444500" progId="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284984"/>
                        <a:ext cx="668655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8" name="Object 36"/>
          <p:cNvGraphicFramePr>
            <a:graphicFrameLocks noChangeAspect="1"/>
          </p:cNvGraphicFramePr>
          <p:nvPr/>
        </p:nvGraphicFramePr>
        <p:xfrm>
          <a:off x="683568" y="3717032"/>
          <a:ext cx="67151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7" name="Equation" r:id="rId19" imgW="9347200" imgH="444500" progId="">
                  <p:embed/>
                </p:oleObj>
              </mc:Choice>
              <mc:Fallback>
                <p:oleObj name="Equation" r:id="rId19" imgW="9347200" imgH="444500" progId="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717032"/>
                        <a:ext cx="6715125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7" name="Object 35"/>
          <p:cNvGraphicFramePr>
            <a:graphicFrameLocks noChangeAspect="1"/>
          </p:cNvGraphicFramePr>
          <p:nvPr/>
        </p:nvGraphicFramePr>
        <p:xfrm>
          <a:off x="683568" y="4077072"/>
          <a:ext cx="669607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8" name="Equation" r:id="rId21" imgW="9410700" imgH="444500" progId="">
                  <p:embed/>
                </p:oleObj>
              </mc:Choice>
              <mc:Fallback>
                <p:oleObj name="Equation" r:id="rId21" imgW="9410700" imgH="444500" progId="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077072"/>
                        <a:ext cx="669607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6" name="Object 34"/>
          <p:cNvGraphicFramePr>
            <a:graphicFrameLocks noChangeAspect="1"/>
          </p:cNvGraphicFramePr>
          <p:nvPr/>
        </p:nvGraphicFramePr>
        <p:xfrm>
          <a:off x="755576" y="4581128"/>
          <a:ext cx="652462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9" name="Equation" r:id="rId23" imgW="9512300" imgH="444500" progId="">
                  <p:embed/>
                </p:oleObj>
              </mc:Choice>
              <mc:Fallback>
                <p:oleObj name="Equation" r:id="rId23" imgW="9512300" imgH="444500" progId="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581128"/>
                        <a:ext cx="6524625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5" name="Object 33"/>
          <p:cNvGraphicFramePr>
            <a:graphicFrameLocks noChangeAspect="1"/>
          </p:cNvGraphicFramePr>
          <p:nvPr/>
        </p:nvGraphicFramePr>
        <p:xfrm>
          <a:off x="683568" y="5013176"/>
          <a:ext cx="652462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0" name="Equation" r:id="rId25" imgW="7302500" imgH="444500" progId="">
                  <p:embed/>
                </p:oleObj>
              </mc:Choice>
              <mc:Fallback>
                <p:oleObj name="Equation" r:id="rId25" imgW="7302500" imgH="444500" progId="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5013176"/>
                        <a:ext cx="6524625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4" name="Object 32"/>
          <p:cNvGraphicFramePr>
            <a:graphicFrameLocks noChangeAspect="1"/>
          </p:cNvGraphicFramePr>
          <p:nvPr/>
        </p:nvGraphicFramePr>
        <p:xfrm>
          <a:off x="755576" y="5517232"/>
          <a:ext cx="65341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1" name="Equation" r:id="rId27" imgW="7442200" imgH="444500" progId="">
                  <p:embed/>
                </p:oleObj>
              </mc:Choice>
              <mc:Fallback>
                <p:oleObj name="Equation" r:id="rId27" imgW="7442200" imgH="444500" progId="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517232"/>
                        <a:ext cx="65341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3" name="Object 31"/>
          <p:cNvGraphicFramePr>
            <a:graphicFrameLocks noChangeAspect="1"/>
          </p:cNvGraphicFramePr>
          <p:nvPr/>
        </p:nvGraphicFramePr>
        <p:xfrm>
          <a:off x="683568" y="5877272"/>
          <a:ext cx="65627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2" name="Equation" r:id="rId29" imgW="7505700" imgH="444500" progId="">
                  <p:embed/>
                </p:oleObj>
              </mc:Choice>
              <mc:Fallback>
                <p:oleObj name="Equation" r:id="rId29" imgW="7505700" imgH="444500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5877272"/>
                        <a:ext cx="6562725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97" name="Rectangle 4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52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13" name="Bitmap Image" r:id="rId31" imgW="3161905" imgH="3038095" progId="PBrush">
                    <p:embed/>
                  </p:oleObj>
                </mc:Choice>
                <mc:Fallback>
                  <p:oleObj name="Bitmap Image" r:id="rId31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3" name="Picture 3"/>
            <p:cNvPicPr>
              <a:picLocks noChangeAspect="1"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800" dirty="0" smtClean="0"/>
              <a:t>Force of infection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5983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z="700" b="1" dirty="0" smtClean="0"/>
              <a:t>Strathmore University International Mathematics Research Meeting</a:t>
            </a:r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2051720" y="1772816"/>
          <a:ext cx="52863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Equation" r:id="rId3" imgW="5283200" imgH="381000" progId="">
                  <p:embed/>
                </p:oleObj>
              </mc:Choice>
              <mc:Fallback>
                <p:oleObj name="Equation" r:id="rId3" imgW="5283200" imgH="3810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1772816"/>
                        <a:ext cx="52863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051720" y="2420888"/>
          <a:ext cx="52768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Equation" r:id="rId5" imgW="5270500" imgH="381000" progId="">
                  <p:embed/>
                </p:oleObj>
              </mc:Choice>
              <mc:Fallback>
                <p:oleObj name="Equation" r:id="rId5" imgW="5270500" imgH="3810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2420888"/>
                        <a:ext cx="527685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2051720" y="3212976"/>
          <a:ext cx="52673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6" name="Equation" r:id="rId7" imgW="5270500" imgH="381000" progId="">
                  <p:embed/>
                </p:oleObj>
              </mc:Choice>
              <mc:Fallback>
                <p:oleObj name="Equation" r:id="rId7" imgW="5270500" imgH="38100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212976"/>
                        <a:ext cx="526732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12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87" name="Bitmap Image" r:id="rId9" imgW="3161905" imgH="3038095" progId="PBrush">
                    <p:embed/>
                  </p:oleObj>
                </mc:Choice>
                <mc:Fallback>
                  <p:oleObj name="Bitmap Image" r:id="rId9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en-US" smtClean="0"/>
              <a:t>Background</a:t>
            </a:r>
          </a:p>
        </p:txBody>
      </p:sp>
      <p:sp>
        <p:nvSpPr>
          <p:cNvPr id="3076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Conjugate pneumococcal vaccines have been shown to protect very young vaccinated children and older unvaccinated children.</a:t>
            </a:r>
          </a:p>
          <a:p>
            <a:pPr eaLnBrk="1" hangingPunct="1"/>
            <a:r>
              <a:rPr lang="en-US" dirty="0" smtClean="0"/>
              <a:t>A pneumococcal conjugate vaccine (PCV) has</a:t>
            </a:r>
            <a:br>
              <a:rPr lang="en-US" dirty="0" smtClean="0"/>
            </a:br>
            <a:r>
              <a:rPr lang="en-US" dirty="0" smtClean="0"/>
              <a:t>recently been introduced into the Kenyan immunization schedule.</a:t>
            </a:r>
          </a:p>
          <a:p>
            <a:pPr eaLnBrk="1" hangingPunct="1"/>
            <a:r>
              <a:rPr lang="en-US" dirty="0" smtClean="0"/>
              <a:t>However, we do not know the long term population effects of these vaccines in a setting like Kenya</a:t>
            </a:r>
          </a:p>
        </p:txBody>
      </p:sp>
      <p:grpSp>
        <p:nvGrpSpPr>
          <p:cNvPr id="3077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3074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5" name="Bitmap Image" r:id="rId3" imgW="3161905" imgH="3038095" progId="PBrush">
                    <p:embed/>
                  </p:oleObj>
                </mc:Choice>
                <mc:Fallback>
                  <p:oleObj name="Bitmap Image" r:id="rId3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07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z="700" b="1" dirty="0" smtClean="0"/>
              <a:t>Strathmore University International Mathematics Research Meeting</a:t>
            </a:r>
          </a:p>
          <a:p>
            <a:pPr>
              <a:defRPr/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en-US" smtClean="0"/>
              <a:t>Objective</a:t>
            </a: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	The study aims to model the impact of PCV on</a:t>
            </a:r>
            <a:br>
              <a:rPr lang="en-US" dirty="0" smtClean="0"/>
            </a:br>
            <a:r>
              <a:rPr lang="en-US" dirty="0" smtClean="0"/>
              <a:t>pneumococcal transmission and disease using mathematical </a:t>
            </a:r>
            <a:r>
              <a:rPr lang="en-US" dirty="0" err="1" smtClean="0"/>
              <a:t>modelling</a:t>
            </a:r>
            <a:r>
              <a:rPr lang="en-US" dirty="0" smtClean="0"/>
              <a:t> frameworks.</a:t>
            </a:r>
          </a:p>
        </p:txBody>
      </p:sp>
      <p:grpSp>
        <p:nvGrpSpPr>
          <p:cNvPr id="4101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4098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9" name="Bitmap Image" r:id="rId3" imgW="3161905" imgH="3038095" progId="PBrush">
                    <p:embed/>
                  </p:oleObj>
                </mc:Choice>
                <mc:Fallback>
                  <p:oleObj name="Bitmap Image" r:id="rId3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10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30932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z="700" b="1" dirty="0" smtClean="0"/>
              <a:t>Strathmore University International Mathematics Research Meeting</a:t>
            </a:r>
          </a:p>
          <a:p>
            <a:pPr>
              <a:defRPr/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7584" y="1916832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700" b="1" dirty="0" smtClean="0"/>
              <a:t>Strathmore University International Mathematics Research Meeting</a:t>
            </a:r>
            <a:endParaRPr lang="en-US" sz="700" b="1" dirty="0"/>
          </a:p>
        </p:txBody>
      </p:sp>
      <p:grpSp>
        <p:nvGrpSpPr>
          <p:cNvPr id="12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13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1" name="Bitmap Image" r:id="rId3" imgW="3161905" imgH="3038095" progId="PBrush">
                    <p:embed/>
                  </p:oleObj>
                </mc:Choice>
                <mc:Fallback>
                  <p:oleObj name="Bitmap Image" r:id="rId3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29" descr="C:\Users\Jojal\Documents\WTproject\output\Kenya’s PCV10 model structure_v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980728"/>
            <a:ext cx="8784976" cy="4392488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2339752" y="1484784"/>
            <a:ext cx="432048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72000" y="1772816"/>
            <a:ext cx="3960440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483768" y="4797152"/>
            <a:ext cx="424847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693372" y="537321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Unvaccinated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372200" y="5445224"/>
            <a:ext cx="1308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Vaccinated</a:t>
            </a:r>
            <a:endParaRPr lang="en-US" dirty="0"/>
          </a:p>
        </p:txBody>
      </p:sp>
      <p:sp>
        <p:nvSpPr>
          <p:cNvPr id="26" name="Down Arrow 25"/>
          <p:cNvSpPr/>
          <p:nvPr/>
        </p:nvSpPr>
        <p:spPr>
          <a:xfrm rot="7678318">
            <a:off x="1656688" y="2212829"/>
            <a:ext cx="315018" cy="978408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 rot="5400000">
            <a:off x="1606179" y="3991571"/>
            <a:ext cx="315018" cy="720080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 rot="14019218">
            <a:off x="3063016" y="2204467"/>
            <a:ext cx="315018" cy="978408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0" name="Down Arrow 29"/>
          <p:cNvSpPr/>
          <p:nvPr/>
        </p:nvSpPr>
        <p:spPr>
          <a:xfrm>
            <a:off x="3779912" y="2636912"/>
            <a:ext cx="315018" cy="978408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899592" y="2708920"/>
            <a:ext cx="315018" cy="978408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2339752" y="3501008"/>
            <a:ext cx="315018" cy="618368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 rot="16200000">
            <a:off x="1627331" y="1837165"/>
            <a:ext cx="315018" cy="618368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 rot="16200000">
            <a:off x="3067491" y="4069413"/>
            <a:ext cx="315018" cy="618368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>
            <a:off x="899592" y="4581128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2339752" y="4581128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3779912" y="4581128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>
            <a:off x="6372200" y="4581128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4932040" y="4581128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Down Arrow 44"/>
          <p:cNvSpPr/>
          <p:nvPr/>
        </p:nvSpPr>
        <p:spPr>
          <a:xfrm rot="16200000">
            <a:off x="6718747" y="3082453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wn Arrow 45"/>
          <p:cNvSpPr/>
          <p:nvPr/>
        </p:nvSpPr>
        <p:spPr>
          <a:xfrm rot="10800000">
            <a:off x="7740352" y="1628800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own Arrow 46"/>
          <p:cNvSpPr/>
          <p:nvPr/>
        </p:nvSpPr>
        <p:spPr>
          <a:xfrm>
            <a:off x="7740352" y="4581128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own Arrow 47"/>
          <p:cNvSpPr/>
          <p:nvPr/>
        </p:nvSpPr>
        <p:spPr>
          <a:xfrm rot="16200000">
            <a:off x="1966219" y="3154461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Down Arrow 48"/>
          <p:cNvSpPr/>
          <p:nvPr/>
        </p:nvSpPr>
        <p:spPr>
          <a:xfrm rot="16200000">
            <a:off x="2758307" y="3154461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Down Arrow 49"/>
          <p:cNvSpPr/>
          <p:nvPr/>
        </p:nvSpPr>
        <p:spPr>
          <a:xfrm rot="10800000">
            <a:off x="3779912" y="1628800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Down Arrow 50"/>
          <p:cNvSpPr/>
          <p:nvPr/>
        </p:nvSpPr>
        <p:spPr>
          <a:xfrm rot="10800000">
            <a:off x="4932040" y="1628800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own Arrow 51"/>
          <p:cNvSpPr/>
          <p:nvPr/>
        </p:nvSpPr>
        <p:spPr>
          <a:xfrm rot="10800000">
            <a:off x="6372200" y="1628800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own Arrow 52"/>
          <p:cNvSpPr/>
          <p:nvPr/>
        </p:nvSpPr>
        <p:spPr>
          <a:xfrm rot="10800000">
            <a:off x="899592" y="1628800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 rot="10800000">
            <a:off x="2339752" y="1628800"/>
            <a:ext cx="315018" cy="288032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 rot="5400000">
            <a:off x="3046339" y="1786309"/>
            <a:ext cx="315018" cy="720080"/>
          </a:xfrm>
          <a:prstGeom prst="downArrow">
            <a:avLst>
              <a:gd name="adj1" fmla="val 50000"/>
              <a:gd name="adj2" fmla="val 57399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410" name="Object 44"/>
          <p:cNvGraphicFramePr>
            <a:graphicFrameLocks noChangeAspect="1"/>
          </p:cNvGraphicFramePr>
          <p:nvPr/>
        </p:nvGraphicFramePr>
        <p:xfrm>
          <a:off x="539552" y="5877272"/>
          <a:ext cx="827897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Equation" r:id="rId7" imgW="7950200" imgH="419100" progId="">
                  <p:embed/>
                </p:oleObj>
              </mc:Choice>
              <mc:Fallback>
                <p:oleObj name="Equation" r:id="rId7" imgW="7950200" imgH="419100" progId="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877272"/>
                        <a:ext cx="8278974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4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  <p:bldP spid="20" grpId="1" animBg="1"/>
      <p:bldP spid="23" grpId="1" animBg="1"/>
      <p:bldP spid="24" grpId="0"/>
      <p:bldP spid="25" grpId="0"/>
      <p:bldP spid="26" grpId="0" animBg="1"/>
      <p:bldP spid="26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42" grpId="0" animBg="1"/>
      <p:bldP spid="4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dirty="0" smtClean="0"/>
              <a:t>Methods: Model calibration</a:t>
            </a:r>
          </a:p>
        </p:txBody>
      </p:sp>
      <p:sp>
        <p:nvSpPr>
          <p:cNvPr id="7172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r>
              <a:rPr lang="en-GB" dirty="0" smtClean="0"/>
              <a:t>The model will be fitted to pre-vaccination carriage prevalence data to estimate some parameters.</a:t>
            </a:r>
            <a:endParaRPr lang="en-US" dirty="0" smtClean="0"/>
          </a:p>
          <a:p>
            <a:r>
              <a:rPr lang="en-GB" dirty="0" smtClean="0"/>
              <a:t>The waning rate of vaccine induced protection against carriage and the vaccine efficacy against carriage will act as control parameters</a:t>
            </a:r>
          </a:p>
          <a:p>
            <a:r>
              <a:rPr lang="en-GB" dirty="0" smtClean="0"/>
              <a:t>Clearance rates to be obtained from studies investigating the nasopharyngeal carriage and clearance rates among Kenyan study subjects</a:t>
            </a:r>
            <a:endParaRPr lang="en-US" dirty="0" smtClean="0"/>
          </a:p>
        </p:txBody>
      </p:sp>
      <p:grpSp>
        <p:nvGrpSpPr>
          <p:cNvPr id="7173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7170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1" name="Bitmap Image" r:id="rId3" imgW="3161905" imgH="3038095" progId="PBrush">
                    <p:embed/>
                  </p:oleObj>
                </mc:Choice>
                <mc:Fallback>
                  <p:oleObj name="Bitmap Image" r:id="rId3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17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3848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z="700" b="1" dirty="0" smtClean="0"/>
              <a:t>Strathmore University International Mathematics Research Meeting</a:t>
            </a:r>
          </a:p>
          <a:p>
            <a:pPr>
              <a:defRPr/>
            </a:pPr>
            <a:endParaRPr lang="en-US" i="1" dirty="0" smtClean="0"/>
          </a:p>
          <a:p>
            <a:pPr>
              <a:defRPr/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en-US" dirty="0" smtClean="0"/>
              <a:t>Methods: Likelihood</a:t>
            </a:r>
          </a:p>
        </p:txBody>
      </p:sp>
      <p:sp>
        <p:nvSpPr>
          <p:cNvPr id="8199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eaLnBrk="1" hangingPunct="1"/>
            <a:r>
              <a:rPr lang="en-GB" dirty="0" smtClean="0"/>
              <a:t>Denote the number of individuals in the </a:t>
            </a:r>
            <a:r>
              <a:rPr lang="en-GB" i="1" dirty="0" err="1" smtClean="0"/>
              <a:t>i</a:t>
            </a:r>
            <a:r>
              <a:rPr lang="en-GB" dirty="0" err="1" smtClean="0"/>
              <a:t>th</a:t>
            </a:r>
            <a:r>
              <a:rPr lang="en-GB" dirty="0" smtClean="0"/>
              <a:t> age group and </a:t>
            </a:r>
            <a:r>
              <a:rPr lang="en-GB" i="1" dirty="0" err="1" smtClean="0"/>
              <a:t>j</a:t>
            </a:r>
            <a:r>
              <a:rPr lang="en-GB" dirty="0" err="1" smtClean="0"/>
              <a:t>th</a:t>
            </a:r>
            <a:r>
              <a:rPr lang="en-GB" dirty="0" smtClean="0"/>
              <a:t> pre-vaccination carriage status in the empirical calibration data by</a:t>
            </a:r>
          </a:p>
          <a:p>
            <a:pPr eaLnBrk="1" hangingPunct="1">
              <a:buNone/>
            </a:pPr>
            <a:r>
              <a:rPr lang="en-GB" dirty="0" smtClean="0"/>
              <a:t>	 </a:t>
            </a:r>
          </a:p>
          <a:p>
            <a:pPr eaLnBrk="1" hangingPunct="1">
              <a:buNone/>
            </a:pPr>
            <a:endParaRPr lang="en-GB" dirty="0" smtClean="0"/>
          </a:p>
          <a:p>
            <a:pPr eaLnBrk="1" hangingPunct="1"/>
            <a:r>
              <a:rPr lang="en-GB" dirty="0" smtClean="0"/>
              <a:t>Denote the vectors containing the model output of the serotype distribution in the </a:t>
            </a:r>
            <a:r>
              <a:rPr lang="en-GB" i="1" dirty="0" err="1" smtClean="0"/>
              <a:t>i</a:t>
            </a:r>
            <a:r>
              <a:rPr lang="en-GB" dirty="0" err="1" smtClean="0"/>
              <a:t>th</a:t>
            </a:r>
            <a:r>
              <a:rPr lang="en-GB" dirty="0" smtClean="0"/>
              <a:t> age group by 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GB" dirty="0" smtClean="0"/>
              <a:t>	</a:t>
            </a:r>
          </a:p>
          <a:p>
            <a:pPr eaLnBrk="1" hangingPunct="1"/>
            <a:endParaRPr lang="en-US" dirty="0" smtClean="0"/>
          </a:p>
        </p:txBody>
      </p:sp>
      <p:grpSp>
        <p:nvGrpSpPr>
          <p:cNvPr id="8200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8197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0" name="Bitmap Image" r:id="rId3" imgW="3161905" imgH="3038095" progId="PBrush">
                    <p:embed/>
                  </p:oleObj>
                </mc:Choice>
                <mc:Fallback>
                  <p:oleObj name="Bitmap Image" r:id="rId3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20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z="700" b="1" dirty="0" smtClean="0"/>
              <a:t>Strathmore University International Mathematics Research Meeting</a:t>
            </a:r>
          </a:p>
          <a:p>
            <a:pPr>
              <a:defRPr/>
            </a:pPr>
            <a:endParaRPr lang="en-US" i="1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275856" y="4941168"/>
          <a:ext cx="379123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Equation" r:id="rId6" imgW="1485720" imgH="253800" progId="">
                  <p:embed/>
                </p:oleObj>
              </mc:Choice>
              <mc:Fallback>
                <p:oleObj name="Equation" r:id="rId6" imgW="1485720" imgH="2538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4941168"/>
                        <a:ext cx="3791232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187624" y="2780928"/>
          <a:ext cx="5904656" cy="67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Equation" r:id="rId8" imgW="2120760" imgH="241200" progId="">
                  <p:embed/>
                </p:oleObj>
              </mc:Choice>
              <mc:Fallback>
                <p:oleObj name="Equation" r:id="rId8" imgW="2120760" imgH="2412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780928"/>
                        <a:ext cx="5904656" cy="671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en-US" dirty="0" smtClean="0"/>
              <a:t>Methods: Likelihood</a:t>
            </a:r>
          </a:p>
        </p:txBody>
      </p:sp>
      <p:sp>
        <p:nvSpPr>
          <p:cNvPr id="9222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327650"/>
          </a:xfrm>
        </p:spPr>
        <p:txBody>
          <a:bodyPr/>
          <a:lstStyle/>
          <a:p>
            <a:pPr eaLnBrk="1" hangingPunct="1"/>
            <a:r>
              <a:rPr lang="en-GB" dirty="0" smtClean="0"/>
              <a:t>The counts,     , in the </a:t>
            </a:r>
            <a:r>
              <a:rPr lang="en-GB" i="1" dirty="0" err="1" smtClean="0"/>
              <a:t>i</a:t>
            </a:r>
            <a:r>
              <a:rPr lang="en-GB" dirty="0" err="1" smtClean="0"/>
              <a:t>th</a:t>
            </a:r>
            <a:r>
              <a:rPr lang="en-GB" dirty="0" smtClean="0"/>
              <a:t> age group will follow a multinomial distribution with the log-likelihood function given by: </a:t>
            </a:r>
          </a:p>
          <a:p>
            <a:pPr eaLnBrk="1" hangingPunct="1">
              <a:buFont typeface="Arial" charset="0"/>
              <a:buNone/>
            </a:pPr>
            <a:endParaRPr lang="en-GB" dirty="0" smtClean="0"/>
          </a:p>
          <a:p>
            <a:pPr eaLnBrk="1" hangingPunct="1">
              <a:buFont typeface="Arial" charset="0"/>
              <a:buNone/>
            </a:pPr>
            <a:endParaRPr lang="en-GB" dirty="0" smtClean="0"/>
          </a:p>
          <a:p>
            <a:pPr eaLnBrk="1" hangingPunct="1"/>
            <a:r>
              <a:rPr lang="en-GB" dirty="0" smtClean="0"/>
              <a:t>The combined log-likelihood for all the age groups is then given by: </a:t>
            </a:r>
          </a:p>
          <a:p>
            <a:pPr eaLnBrk="1" hangingPunct="1">
              <a:buNone/>
            </a:pPr>
            <a:r>
              <a:rPr lang="en-GB" dirty="0" smtClean="0"/>
              <a:t>		</a:t>
            </a:r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GB" dirty="0" smtClean="0"/>
          </a:p>
          <a:p>
            <a:pPr eaLnBrk="1" hangingPunct="1">
              <a:buFont typeface="Arial" charset="0"/>
              <a:buNone/>
            </a:pPr>
            <a:r>
              <a:rPr lang="en-GB" dirty="0" smtClean="0"/>
              <a:t>	</a:t>
            </a:r>
            <a:endParaRPr lang="en-US" dirty="0" smtClean="0"/>
          </a:p>
        </p:txBody>
      </p:sp>
      <p:grpSp>
        <p:nvGrpSpPr>
          <p:cNvPr id="9223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9220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4" name="Bitmap Image" r:id="rId3" imgW="3161905" imgH="3038095" progId="PBrush">
                    <p:embed/>
                  </p:oleObj>
                </mc:Choice>
                <mc:Fallback>
                  <p:oleObj name="Bitmap Image" r:id="rId3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922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z="700" b="1" dirty="0" smtClean="0"/>
              <a:t>Strathmore University International Mathematics Research Meeting</a:t>
            </a:r>
          </a:p>
          <a:p>
            <a:pPr>
              <a:defRPr/>
            </a:pPr>
            <a:endParaRPr lang="en-US" i="1" dirty="0" smtClean="0"/>
          </a:p>
          <a:p>
            <a:pPr>
              <a:defRPr/>
            </a:pPr>
            <a:endParaRPr lang="en-US" i="1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771800" y="908720"/>
          <a:ext cx="529580" cy="718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6" imgW="177480" imgH="241200" progId="">
                  <p:embed/>
                </p:oleObj>
              </mc:Choice>
              <mc:Fallback>
                <p:oleObj name="Equation" r:id="rId6" imgW="177480" imgH="24120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908720"/>
                        <a:ext cx="529580" cy="7187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043608" y="2492896"/>
          <a:ext cx="5904656" cy="1028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quation" r:id="rId8" imgW="2552400" imgH="444240" progId="">
                  <p:embed/>
                </p:oleObj>
              </mc:Choice>
              <mc:Fallback>
                <p:oleObj name="Equation" r:id="rId8" imgW="2552400" imgH="4442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492896"/>
                        <a:ext cx="5904656" cy="10281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259632" y="5013176"/>
          <a:ext cx="2880320" cy="916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10" imgW="1396800" imgH="444240" progId="">
                  <p:embed/>
                </p:oleObj>
              </mc:Choice>
              <mc:Fallback>
                <p:oleObj name="Equation" r:id="rId10" imgW="1396800" imgH="4442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013176"/>
                        <a:ext cx="2880320" cy="9164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US" dirty="0" smtClean="0"/>
              <a:t>Methods: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r>
              <a:rPr lang="en-GB" dirty="0" smtClean="0"/>
              <a:t>Given any set of parameters the model generates the steady-state serotype distribution.</a:t>
            </a:r>
          </a:p>
          <a:p>
            <a:r>
              <a:rPr lang="en-GB" dirty="0" smtClean="0"/>
              <a:t>The likelihood for any given set of parameters is can then be computed using equation </a:t>
            </a:r>
            <a:r>
              <a:rPr lang="en-GB" b="1" dirty="0" smtClean="0"/>
              <a:t>5. </a:t>
            </a:r>
          </a:p>
          <a:p>
            <a:r>
              <a:rPr lang="en-GB" dirty="0" smtClean="0"/>
              <a:t>The likelihoods are used within a Metropolis-Hastings MCMC algorithm to estimate the best set of parameters that fit the observed data.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184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z="700" b="1" dirty="0" smtClean="0"/>
              <a:t>Strathmore University International Mathematics Research Meeting</a:t>
            </a:r>
          </a:p>
          <a:p>
            <a:pPr>
              <a:defRPr/>
            </a:pPr>
            <a:endParaRPr lang="en-US" dirty="0"/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6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06" name="Bitmap Image" r:id="rId3" imgW="3161905" imgH="3038095" progId="PBrush">
                    <p:embed/>
                  </p:oleObj>
                </mc:Choice>
                <mc:Fallback>
                  <p:oleObj name="Bitmap Image" r:id="rId3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8" name="Group 6"/>
          <p:cNvGrpSpPr>
            <a:grpSpLocks/>
          </p:cNvGrpSpPr>
          <p:nvPr/>
        </p:nvGrpSpPr>
        <p:grpSpPr bwMode="auto">
          <a:xfrm>
            <a:off x="7162800" y="6248400"/>
            <a:ext cx="1844675" cy="500063"/>
            <a:chOff x="6781800" y="6172200"/>
            <a:chExt cx="1997683" cy="576649"/>
          </a:xfrm>
        </p:grpSpPr>
        <p:graphicFrame>
          <p:nvGraphicFramePr>
            <p:cNvPr id="11267" name="Object 2"/>
            <p:cNvGraphicFramePr>
              <a:graphicFrameLocks noChangeAspect="1"/>
            </p:cNvGraphicFramePr>
            <p:nvPr/>
          </p:nvGraphicFramePr>
          <p:xfrm>
            <a:off x="6781800" y="6172200"/>
            <a:ext cx="598206" cy="576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8" name="Bitmap Image" r:id="rId3" imgW="3161905" imgH="3038095" progId="PBrush">
                    <p:embed/>
                  </p:oleObj>
                </mc:Choice>
                <mc:Fallback>
                  <p:oleObj name="Bitmap Image" r:id="rId3" imgW="3161905" imgH="3038095" progId="PBrush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6172200"/>
                          <a:ext cx="598206" cy="5766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70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91400" y="6400800"/>
              <a:ext cx="1388083" cy="33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z="700" b="1" dirty="0" smtClean="0"/>
              <a:t>Strathmore University International Mathematics Research Meeting</a:t>
            </a:r>
          </a:p>
          <a:p>
            <a:pPr>
              <a:defRPr/>
            </a:pPr>
            <a:endParaRPr lang="en-US" i="1" dirty="0"/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2332038" y="2565400"/>
          <a:ext cx="4706937" cy="125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Equation" r:id="rId6" imgW="761760" imgH="203040" progId="">
                  <p:embed/>
                </p:oleObj>
              </mc:Choice>
              <mc:Fallback>
                <p:oleObj name="Equation" r:id="rId6" imgW="761760" imgH="20304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2038" y="2565400"/>
                        <a:ext cx="4706937" cy="1254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2289</TotalTime>
  <Words>291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Office Theme</vt:lpstr>
      <vt:lpstr>Bitmap Image</vt:lpstr>
      <vt:lpstr>Equation</vt:lpstr>
      <vt:lpstr>Modeling of the effect of pneumococcal conjugate vaccination on carriage and transmission of Streptococcus pneumoniae in Kenyan children</vt:lpstr>
      <vt:lpstr>Background</vt:lpstr>
      <vt:lpstr>Objective</vt:lpstr>
      <vt:lpstr>PowerPoint Presentation</vt:lpstr>
      <vt:lpstr>Methods: Model calibration</vt:lpstr>
      <vt:lpstr>Methods: Likelihood</vt:lpstr>
      <vt:lpstr>Methods: Likelihood</vt:lpstr>
      <vt:lpstr>Methods: Estimation</vt:lpstr>
      <vt:lpstr>PowerPoint Presentation</vt:lpstr>
      <vt:lpstr>Model equations </vt:lpstr>
      <vt:lpstr>Force of infection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aashitiva</dc:creator>
  <cp:lastModifiedBy>Raymond Chepkwony</cp:lastModifiedBy>
  <cp:revision>196</cp:revision>
  <dcterms:created xsi:type="dcterms:W3CDTF">2011-05-27T10:58:18Z</dcterms:created>
  <dcterms:modified xsi:type="dcterms:W3CDTF">2015-06-11T12:34:27Z</dcterms:modified>
</cp:coreProperties>
</file>