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72" r:id="rId2"/>
    <p:sldId id="273" r:id="rId3"/>
    <p:sldId id="257" r:id="rId4"/>
    <p:sldId id="261" r:id="rId5"/>
    <p:sldId id="259" r:id="rId6"/>
    <p:sldId id="262" r:id="rId7"/>
    <p:sldId id="258" r:id="rId8"/>
    <p:sldId id="260" r:id="rId9"/>
    <p:sldId id="263" r:id="rId10"/>
    <p:sldId id="264" r:id="rId11"/>
    <p:sldId id="271" r:id="rId12"/>
    <p:sldId id="268" r:id="rId13"/>
    <p:sldId id="267" r:id="rId14"/>
    <p:sldId id="269" r:id="rId15"/>
    <p:sldId id="266" r:id="rId16"/>
    <p:sldId id="274" r:id="rId17"/>
    <p:sldId id="275"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0DD0EC-51B5-4AE4-A867-21D5CCA50602}"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1228604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0DD0EC-51B5-4AE4-A867-21D5CCA50602}"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281259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0DD0EC-51B5-4AE4-A867-21D5CCA50602}"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2595893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0DD0EC-51B5-4AE4-A867-21D5CCA50602}"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2588845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0DD0EC-51B5-4AE4-A867-21D5CCA50602}"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510578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00DD0EC-51B5-4AE4-A867-21D5CCA50602}" type="datetimeFigureOut">
              <a:rPr lang="en-US" smtClean="0"/>
              <a:pPr/>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2250227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0DD0EC-51B5-4AE4-A867-21D5CCA50602}" type="datetimeFigureOut">
              <a:rPr lang="en-US" smtClean="0"/>
              <a:pPr/>
              <a:t>6/11/2015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2757336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0DD0EC-51B5-4AE4-A867-21D5CCA50602}" type="datetimeFigureOut">
              <a:rPr lang="en-US" smtClean="0"/>
              <a:pPr/>
              <a:t>6/11/2015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2618900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0DD0EC-51B5-4AE4-A867-21D5CCA50602}" type="datetimeFigureOut">
              <a:rPr lang="en-US" smtClean="0"/>
              <a:pPr/>
              <a:t>6/11/2015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1026080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0DD0EC-51B5-4AE4-A867-21D5CCA50602}" type="datetimeFigureOut">
              <a:rPr lang="en-US" smtClean="0"/>
              <a:pPr/>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2291657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0DD0EC-51B5-4AE4-A867-21D5CCA50602}" type="datetimeFigureOut">
              <a:rPr lang="en-US" smtClean="0"/>
              <a:pPr/>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D913B1-9DB5-4FDD-836A-CC6CF34802FF}" type="slidenum">
              <a:rPr lang="en-US" smtClean="0"/>
              <a:pPr/>
              <a:t>‹#›</a:t>
            </a:fld>
            <a:endParaRPr lang="en-US"/>
          </a:p>
        </p:txBody>
      </p:sp>
    </p:spTree>
    <p:extLst>
      <p:ext uri="{BB962C8B-B14F-4D97-AF65-F5344CB8AC3E}">
        <p14:creationId xmlns:p14="http://schemas.microsoft.com/office/powerpoint/2010/main" val="1649040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0DD0EC-51B5-4AE4-A867-21D5CCA50602}" type="datetimeFigureOut">
              <a:rPr lang="en-US" smtClean="0"/>
              <a:pPr/>
              <a:t>6/11/2015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D913B1-9DB5-4FDD-836A-CC6CF34802FF}" type="slidenum">
              <a:rPr lang="en-US" smtClean="0"/>
              <a:pPr/>
              <a:t>‹#›</a:t>
            </a:fld>
            <a:endParaRPr lang="en-US"/>
          </a:p>
        </p:txBody>
      </p:sp>
    </p:spTree>
    <p:extLst>
      <p:ext uri="{BB962C8B-B14F-4D97-AF65-F5344CB8AC3E}">
        <p14:creationId xmlns:p14="http://schemas.microsoft.com/office/powerpoint/2010/main" val="40046638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plato.stanford.edu/entries/convent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plato.stanford.edu/entries/conventio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pPr marL="0" indent="0" algn="ctr">
              <a:buNone/>
            </a:pPr>
            <a:r>
              <a:rPr lang="en-US" dirty="0" smtClean="0"/>
              <a:t>	Strathmore </a:t>
            </a:r>
            <a:r>
              <a:rPr lang="en-US" dirty="0"/>
              <a:t>University International </a:t>
            </a:r>
            <a:r>
              <a:rPr lang="en-US" dirty="0" smtClean="0"/>
              <a:t>	Research meeting </a:t>
            </a:r>
          </a:p>
          <a:p>
            <a:pPr marL="0" indent="0" algn="ctr">
              <a:buNone/>
            </a:pPr>
            <a:r>
              <a:rPr lang="en-US" dirty="0" smtClean="0"/>
              <a:t>	23-27 July, 2012</a:t>
            </a:r>
          </a:p>
          <a:p>
            <a:pPr marL="0" indent="0" algn="ctr">
              <a:buNone/>
            </a:pPr>
            <a:r>
              <a:rPr lang="en-US" dirty="0" smtClean="0"/>
              <a:t>Nairobi</a:t>
            </a:r>
            <a:endParaRPr lang="en-US" dirty="0"/>
          </a:p>
          <a:p>
            <a:pPr marL="0" indent="0" algn="ctr">
              <a:buNone/>
            </a:pPr>
            <a:endParaRPr lang="en-US" dirty="0" smtClean="0"/>
          </a:p>
          <a:p>
            <a:pPr marL="0" indent="0" algn="ctr">
              <a:buNone/>
            </a:pPr>
            <a:endParaRPr lang="en-US" dirty="0"/>
          </a:p>
          <a:p>
            <a:pPr marL="0" indent="0" algn="ctr">
              <a:buNone/>
            </a:pPr>
            <a:r>
              <a:rPr lang="en-US" dirty="0" smtClean="0"/>
              <a:t>Enhancing mathematics research in </a:t>
            </a:r>
            <a:r>
              <a:rPr lang="en-US" dirty="0" err="1" smtClean="0"/>
              <a:t>african</a:t>
            </a:r>
            <a:r>
              <a:rPr lang="en-US" dirty="0" smtClean="0"/>
              <a:t> Universities through international collaboration</a:t>
            </a:r>
            <a:endParaRPr lang="en-US" dirty="0"/>
          </a:p>
        </p:txBody>
      </p:sp>
    </p:spTree>
    <p:extLst>
      <p:ext uri="{BB962C8B-B14F-4D97-AF65-F5344CB8AC3E}">
        <p14:creationId xmlns:p14="http://schemas.microsoft.com/office/powerpoint/2010/main" val="1056505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 value principle ignored</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938338"/>
            <a:ext cx="4190999" cy="3776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66935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 value ignored continued…</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7678" y="1933574"/>
            <a:ext cx="4876800"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59653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image ( Mental picture )</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a:t>
            </a:r>
            <a:r>
              <a:rPr lang="en-US" dirty="0"/>
              <a:t>total cognitive </a:t>
            </a:r>
            <a:r>
              <a:rPr lang="en-US" dirty="0" smtClean="0"/>
              <a:t>structure that </a:t>
            </a:r>
            <a:r>
              <a:rPr lang="en-US" dirty="0"/>
              <a:t>is associated with the concept, which includes all the mental pictures </a:t>
            </a:r>
            <a:r>
              <a:rPr lang="en-US" dirty="0" smtClean="0"/>
              <a:t>and associated </a:t>
            </a:r>
            <a:r>
              <a:rPr lang="en-US" dirty="0"/>
              <a:t>properties and processes. It is built up over the years through</a:t>
            </a:r>
          </a:p>
          <a:p>
            <a:pPr marL="0" indent="0">
              <a:buNone/>
            </a:pPr>
            <a:r>
              <a:rPr lang="en-US" dirty="0" smtClean="0"/>
              <a:t>    experiences </a:t>
            </a:r>
            <a:r>
              <a:rPr lang="en-US" dirty="0"/>
              <a:t>of all kinds, changing as </a:t>
            </a:r>
            <a:r>
              <a:rPr lang="en-US" dirty="0" smtClean="0"/>
              <a:t>the individual </a:t>
            </a:r>
            <a:r>
              <a:rPr lang="en-US" dirty="0"/>
              <a:t>meets new stimuli </a:t>
            </a:r>
            <a:r>
              <a:rPr lang="en-US" dirty="0" smtClean="0"/>
              <a:t>and matures.</a:t>
            </a:r>
            <a:endParaRPr lang="en-US" dirty="0"/>
          </a:p>
          <a:p>
            <a:pPr marL="0" indent="0">
              <a:buNone/>
            </a:pPr>
            <a:r>
              <a:rPr lang="en-US" dirty="0" smtClean="0"/>
              <a:t>David Tall and </a:t>
            </a:r>
            <a:r>
              <a:rPr lang="en-US" dirty="0" err="1" smtClean="0"/>
              <a:t>Shlomo</a:t>
            </a:r>
            <a:r>
              <a:rPr lang="en-US" dirty="0" smtClean="0"/>
              <a:t> </a:t>
            </a:r>
            <a:r>
              <a:rPr lang="en-US" dirty="0" err="1" smtClean="0"/>
              <a:t>Vinner</a:t>
            </a:r>
            <a:r>
              <a:rPr lang="en-US" dirty="0" smtClean="0"/>
              <a:t> -</a:t>
            </a:r>
            <a:r>
              <a:rPr lang="en-US" i="1" dirty="0" smtClean="0"/>
              <a:t>Educational </a:t>
            </a:r>
            <a:r>
              <a:rPr lang="en-US" i="1" dirty="0"/>
              <a:t>Studies in Mathematics </a:t>
            </a:r>
            <a:r>
              <a:rPr lang="en-US" dirty="0"/>
              <a:t>12 (1981) 151-169.</a:t>
            </a:r>
          </a:p>
        </p:txBody>
      </p:sp>
    </p:spTree>
    <p:extLst>
      <p:ext uri="{BB962C8B-B14F-4D97-AF65-F5344CB8AC3E}">
        <p14:creationId xmlns:p14="http://schemas.microsoft.com/office/powerpoint/2010/main" val="36950784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285999"/>
            <a:ext cx="3505200" cy="286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addition</a:t>
            </a:r>
            <a:endParaRPr lang="en-US" dirty="0"/>
          </a:p>
        </p:txBody>
      </p:sp>
      <p:sp>
        <p:nvSpPr>
          <p:cNvPr id="5" name="Content Placeholder 4"/>
          <p:cNvSpPr>
            <a:spLocks noGrp="1"/>
          </p:cNvSpPr>
          <p:nvPr>
            <p:ph idx="1"/>
          </p:nvPr>
        </p:nvSpPr>
        <p:spPr/>
        <p:txBody>
          <a:bodyPr/>
          <a:lstStyle/>
          <a:p>
            <a:pPr marL="0" indent="0">
              <a:buNone/>
            </a:pP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6973" y="1711657"/>
            <a:ext cx="1190625" cy="1524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76487" y="3235658"/>
            <a:ext cx="1190625" cy="909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34000" y="2666999"/>
            <a:ext cx="1143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399" y="3581400"/>
            <a:ext cx="990601" cy="835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53741" y="5369257"/>
            <a:ext cx="109154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32736" y="5078745"/>
            <a:ext cx="419098" cy="581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06001" y="3200401"/>
            <a:ext cx="66675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35882" y="4230024"/>
            <a:ext cx="140017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83167" y="4821570"/>
            <a:ext cx="615001" cy="1095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45949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 (convention)</a:t>
            </a:r>
            <a:endParaRPr lang="en-US" dirty="0"/>
          </a:p>
        </p:txBody>
      </p:sp>
      <p:sp>
        <p:nvSpPr>
          <p:cNvPr id="3" name="Content Placeholder 2"/>
          <p:cNvSpPr>
            <a:spLocks noGrp="1"/>
          </p:cNvSpPr>
          <p:nvPr>
            <p:ph idx="1"/>
          </p:nvPr>
        </p:nvSpPr>
        <p:spPr>
          <a:xfrm>
            <a:off x="457200" y="1600200"/>
            <a:ext cx="8382000" cy="4724400"/>
          </a:xfrm>
        </p:spPr>
        <p:txBody>
          <a:bodyPr/>
          <a:lstStyle/>
          <a:p>
            <a:pPr marL="0" indent="0">
              <a:buNone/>
            </a:pPr>
            <a:endParaRPr lang="en-US" dirty="0" smtClean="0"/>
          </a:p>
          <a:p>
            <a:endParaRPr lang="en-US"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3138" y="1666875"/>
            <a:ext cx="4657725"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83515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Division convention</a:t>
            </a:r>
            <a:endParaRPr lang="en-US" dirty="0"/>
          </a:p>
        </p:txBody>
      </p:sp>
      <p:sp>
        <p:nvSpPr>
          <p:cNvPr id="3" name="Content Placeholder 2"/>
          <p:cNvSpPr>
            <a:spLocks noGrp="1"/>
          </p:cNvSpPr>
          <p:nvPr>
            <p:ph idx="1"/>
          </p:nvPr>
        </p:nvSpPr>
        <p:spPr/>
        <p:txBody>
          <a:bodyPr/>
          <a:lstStyle/>
          <a:p>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13512"/>
            <a:ext cx="8153400" cy="511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15287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r>
              <a:rPr lang="en-US" dirty="0" smtClean="0"/>
              <a:t>The 2011 </a:t>
            </a:r>
            <a:r>
              <a:rPr lang="en-US" dirty="0" err="1" smtClean="0"/>
              <a:t>Uwezo</a:t>
            </a:r>
            <a:r>
              <a:rPr lang="en-US" dirty="0" smtClean="0"/>
              <a:t> Tanzanian </a:t>
            </a:r>
            <a:r>
              <a:rPr lang="en-US" dirty="0" err="1"/>
              <a:t>U</a:t>
            </a:r>
            <a:r>
              <a:rPr lang="en-US" dirty="0" err="1" smtClean="0"/>
              <a:t>wezo</a:t>
            </a:r>
            <a:r>
              <a:rPr lang="en-US" dirty="0" smtClean="0"/>
              <a:t> National report  concluded that : only three out of ten </a:t>
            </a:r>
            <a:r>
              <a:rPr lang="en-US" dirty="0" err="1" smtClean="0"/>
              <a:t>stardard</a:t>
            </a:r>
            <a:r>
              <a:rPr lang="en-US" dirty="0" smtClean="0"/>
              <a:t> three pupils could add, subtract and multiply.</a:t>
            </a:r>
          </a:p>
          <a:p>
            <a:r>
              <a:rPr lang="en-US" dirty="0" smtClean="0"/>
              <a:t>The report recommends more time be spent on basics of foundational mathematics</a:t>
            </a:r>
            <a:endParaRPr lang="en-US" dirty="0"/>
          </a:p>
        </p:txBody>
      </p:sp>
    </p:spTree>
    <p:extLst>
      <p:ext uri="{BB962C8B-B14F-4D97-AF65-F5344CB8AC3E}">
        <p14:creationId xmlns:p14="http://schemas.microsoft.com/office/powerpoint/2010/main" val="33251213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 </a:t>
            </a:r>
            <a:endParaRPr lang="en-US" dirty="0"/>
          </a:p>
        </p:txBody>
      </p:sp>
      <p:sp>
        <p:nvSpPr>
          <p:cNvPr id="3" name="Content Placeholder 2"/>
          <p:cNvSpPr>
            <a:spLocks noGrp="1"/>
          </p:cNvSpPr>
          <p:nvPr>
            <p:ph idx="1"/>
          </p:nvPr>
        </p:nvSpPr>
        <p:spPr/>
        <p:txBody>
          <a:bodyPr/>
          <a:lstStyle/>
          <a:p>
            <a:r>
              <a:rPr lang="en-US" dirty="0" smtClean="0"/>
              <a:t>The content of this presentation first appeared in the Journal of Mathematics Teaching 227-  </a:t>
            </a:r>
            <a:r>
              <a:rPr lang="en-US" dirty="0"/>
              <a:t> </a:t>
            </a:r>
            <a:r>
              <a:rPr lang="en-US" dirty="0" smtClean="0"/>
              <a:t>a Journal of the Association of Teachers of Mathematics -titled Conventionalization </a:t>
            </a:r>
            <a:r>
              <a:rPr lang="en-US" dirty="0"/>
              <a:t>of Numerals in </a:t>
            </a:r>
            <a:r>
              <a:rPr lang="en-US" dirty="0" smtClean="0"/>
              <a:t>Tanzania by Peter </a:t>
            </a:r>
            <a:r>
              <a:rPr lang="en-US" dirty="0" err="1" smtClean="0"/>
              <a:t>Kajoro</a:t>
            </a:r>
            <a:r>
              <a:rPr lang="en-US" smtClean="0"/>
              <a:t>.</a:t>
            </a:r>
            <a:endParaRPr lang="en-US" dirty="0"/>
          </a:p>
        </p:txBody>
      </p:sp>
    </p:spTree>
    <p:extLst>
      <p:ext uri="{BB962C8B-B14F-4D97-AF65-F5344CB8AC3E}">
        <p14:creationId xmlns:p14="http://schemas.microsoft.com/office/powerpoint/2010/main" val="36294481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Thank you</a:t>
            </a:r>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65748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t>
            </a:r>
            <a:r>
              <a:rPr lang="en-US" dirty="0" smtClean="0">
                <a:effectLst/>
              </a:rPr>
              <a:t>Conventionalization</a:t>
            </a:r>
            <a:r>
              <a:rPr lang="en-US" dirty="0">
                <a:effectLst/>
              </a:rPr>
              <a:t>’ of numerals in </a:t>
            </a:r>
            <a:r>
              <a:rPr lang="en-US" dirty="0" smtClean="0">
                <a:effectLst/>
              </a:rPr>
              <a:t>the Tanzanian </a:t>
            </a:r>
            <a:r>
              <a:rPr lang="en-US" dirty="0">
                <a:effectLst/>
              </a:rPr>
              <a:t>mathematics Classroom</a:t>
            </a:r>
            <a:r>
              <a:rPr lang="en-US" dirty="0" smtClean="0">
                <a:effectLst/>
              </a:rPr>
              <a:t>:</a:t>
            </a:r>
            <a:endParaRPr lang="en-US" dirty="0">
              <a:effectLst/>
            </a:endParaRPr>
          </a:p>
        </p:txBody>
      </p:sp>
      <p:sp>
        <p:nvSpPr>
          <p:cNvPr id="3" name="Subtitle 2"/>
          <p:cNvSpPr>
            <a:spLocks noGrp="1"/>
          </p:cNvSpPr>
          <p:nvPr>
            <p:ph type="subTitle" idx="1"/>
          </p:nvPr>
        </p:nvSpPr>
        <p:spPr/>
        <p:txBody>
          <a:bodyPr>
            <a:noAutofit/>
          </a:bodyPr>
          <a:lstStyle/>
          <a:p>
            <a:r>
              <a:rPr lang="en-US" sz="2800" dirty="0"/>
              <a:t>Effect on relational understanding of arithmetic </a:t>
            </a:r>
            <a:r>
              <a:rPr lang="en-US" sz="2800" dirty="0" smtClean="0"/>
              <a:t>operations</a:t>
            </a:r>
          </a:p>
          <a:p>
            <a:endParaRPr lang="en-US" sz="2800" dirty="0"/>
          </a:p>
          <a:p>
            <a:r>
              <a:rPr lang="en-US" sz="2800" dirty="0" smtClean="0"/>
              <a:t>By Peter </a:t>
            </a:r>
            <a:r>
              <a:rPr lang="en-US" sz="2800" dirty="0" err="1" smtClean="0"/>
              <a:t>Kajoro</a:t>
            </a:r>
            <a:endParaRPr lang="en-US" sz="2800" dirty="0" smtClean="0"/>
          </a:p>
          <a:p>
            <a:r>
              <a:rPr lang="en-US" sz="2800" dirty="0" smtClean="0"/>
              <a:t>The Aga Khan University, Institute for Educational Development, East Africa</a:t>
            </a:r>
            <a:endParaRPr lang="en-US" sz="2800" dirty="0"/>
          </a:p>
        </p:txBody>
      </p:sp>
    </p:spTree>
    <p:extLst>
      <p:ext uri="{BB962C8B-B14F-4D97-AF65-F5344CB8AC3E}">
        <p14:creationId xmlns:p14="http://schemas.microsoft.com/office/powerpoint/2010/main" val="3765899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Convention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Variously defined;</a:t>
            </a:r>
          </a:p>
          <a:p>
            <a:r>
              <a:rPr lang="en-US" dirty="0"/>
              <a:t>Will adopt David Lewis's celebrated analysis </a:t>
            </a:r>
            <a:r>
              <a:rPr lang="en-US" dirty="0" smtClean="0"/>
              <a:t>in </a:t>
            </a:r>
            <a:r>
              <a:rPr lang="en-US" i="1" dirty="0" smtClean="0"/>
              <a:t>Convention</a:t>
            </a:r>
            <a:r>
              <a:rPr lang="en-US" dirty="0" smtClean="0"/>
              <a:t> </a:t>
            </a:r>
            <a:r>
              <a:rPr lang="en-US" dirty="0"/>
              <a:t>(1969). </a:t>
            </a:r>
            <a:r>
              <a:rPr lang="en-US" dirty="0">
                <a:solidFill>
                  <a:srgbClr val="FF0000"/>
                </a:solidFill>
              </a:rPr>
              <a:t>A social convention is a regularity widely observed by some group of agents</a:t>
            </a:r>
            <a:r>
              <a:rPr lang="en-US" dirty="0"/>
              <a:t>. But not every regularity is a convention. We all eat, sleep, and breathe, yet these are not conventions. In contrast, the fact that everyone in the United States drives on the right side of the road rather than the left is a convention. We also abide by conventions of etiquette, dress, eating, and so on</a:t>
            </a:r>
            <a:r>
              <a:rPr lang="en-US" dirty="0" smtClean="0"/>
              <a:t>.</a:t>
            </a:r>
          </a:p>
          <a:p>
            <a:pPr marL="0" indent="0">
              <a:buNone/>
            </a:pPr>
            <a:r>
              <a:rPr lang="en-US" dirty="0" smtClean="0"/>
              <a:t>taken </a:t>
            </a:r>
            <a:r>
              <a:rPr lang="en-US" dirty="0"/>
              <a:t>verbatim from </a:t>
            </a:r>
            <a:r>
              <a:rPr lang="en-US" dirty="0" smtClean="0"/>
              <a:t>Stanford </a:t>
            </a:r>
            <a:r>
              <a:rPr lang="en-US" dirty="0"/>
              <a:t>Encyclopedia of </a:t>
            </a:r>
            <a:r>
              <a:rPr lang="en-US" dirty="0" smtClean="0"/>
              <a:t>philosophy  retrieved </a:t>
            </a:r>
            <a:r>
              <a:rPr lang="en-US" dirty="0" smtClean="0">
                <a:hlinkClick r:id="rId2"/>
              </a:rPr>
              <a:t>http</a:t>
            </a:r>
            <a:r>
              <a:rPr lang="en-US" dirty="0">
                <a:hlinkClick r:id="rId2"/>
              </a:rPr>
              <a:t>://plato.stanford.edu/entries/convention</a:t>
            </a:r>
            <a:r>
              <a:rPr lang="en-US" dirty="0" smtClean="0">
                <a:hlinkClick r:id="rId2"/>
              </a:rPr>
              <a:t>/</a:t>
            </a:r>
            <a:r>
              <a:rPr lang="en-US" dirty="0" smtClean="0"/>
              <a:t> on the 10</a:t>
            </a:r>
            <a:r>
              <a:rPr lang="en-US" baseline="30000" dirty="0" smtClean="0"/>
              <a:t>th</a:t>
            </a:r>
            <a:r>
              <a:rPr lang="en-US" dirty="0" smtClean="0"/>
              <a:t> July, 2012</a:t>
            </a:r>
            <a:endParaRPr lang="en-US" dirty="0"/>
          </a:p>
        </p:txBody>
      </p:sp>
    </p:spTree>
    <p:extLst>
      <p:ext uri="{BB962C8B-B14F-4D97-AF65-F5344CB8AC3E}">
        <p14:creationId xmlns:p14="http://schemas.microsoft.com/office/powerpoint/2010/main" val="3287134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 definition continued….</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Social Conventions are not necessarily adopted through “agreements”  in the sense of convening a meeting and passing a resolution!</a:t>
            </a:r>
            <a:endParaRPr lang="en-US" dirty="0"/>
          </a:p>
        </p:txBody>
      </p:sp>
    </p:spTree>
    <p:extLst>
      <p:ext uri="{BB962C8B-B14F-4D97-AF65-F5344CB8AC3E}">
        <p14:creationId xmlns:p14="http://schemas.microsoft.com/office/powerpoint/2010/main" val="3421741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continued…</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David Hume, </a:t>
            </a:r>
            <a:r>
              <a:rPr lang="en-US" dirty="0"/>
              <a:t>in the </a:t>
            </a:r>
            <a:r>
              <a:rPr lang="en-US" i="1" dirty="0" smtClean="0"/>
              <a:t>Enquiry Concerning </a:t>
            </a:r>
            <a:r>
              <a:rPr lang="en-US" i="1" dirty="0"/>
              <a:t>Human Understanding</a:t>
            </a:r>
            <a:r>
              <a:rPr lang="en-US" dirty="0"/>
              <a:t>, a convention is</a:t>
            </a:r>
          </a:p>
          <a:p>
            <a:r>
              <a:rPr lang="en-US" dirty="0">
                <a:solidFill>
                  <a:srgbClr val="FF0000"/>
                </a:solidFill>
              </a:rPr>
              <a:t>a sense of common interest; which sense each man feels in his own breast, which he remarks in his fellows, and which carries him, in concurrence with others into a general plan or system of actions, which tends to public utility (p. </a:t>
            </a:r>
            <a:r>
              <a:rPr lang="en-US" dirty="0" smtClean="0">
                <a:solidFill>
                  <a:srgbClr val="FF0000"/>
                </a:solidFill>
              </a:rPr>
              <a:t>257)</a:t>
            </a:r>
          </a:p>
          <a:p>
            <a:r>
              <a:rPr lang="en-US" dirty="0"/>
              <a:t>taken verbatim from </a:t>
            </a:r>
            <a:r>
              <a:rPr lang="en-US" dirty="0" err="1"/>
              <a:t>stanford</a:t>
            </a:r>
            <a:r>
              <a:rPr lang="en-US" dirty="0"/>
              <a:t> Encyclopedia of </a:t>
            </a:r>
            <a:r>
              <a:rPr lang="en-US" dirty="0" err="1"/>
              <a:t>phylosophy</a:t>
            </a:r>
            <a:r>
              <a:rPr lang="en-US" dirty="0"/>
              <a:t>  retrieved </a:t>
            </a:r>
            <a:r>
              <a:rPr lang="en-US" dirty="0">
                <a:hlinkClick r:id="rId2"/>
              </a:rPr>
              <a:t>http://plato.stanford.edu/entries/convention/</a:t>
            </a:r>
            <a:r>
              <a:rPr lang="en-US" dirty="0"/>
              <a:t> on the 10</a:t>
            </a:r>
            <a:r>
              <a:rPr lang="en-US" baseline="30000" dirty="0"/>
              <a:t>th</a:t>
            </a:r>
            <a:r>
              <a:rPr lang="en-US" dirty="0"/>
              <a:t> July, 2012</a:t>
            </a:r>
          </a:p>
          <a:p>
            <a:endParaRPr lang="en-US" dirty="0">
              <a:solidFill>
                <a:srgbClr val="FF0000"/>
              </a:solidFill>
            </a:endParaRPr>
          </a:p>
        </p:txBody>
      </p:sp>
    </p:spTree>
    <p:extLst>
      <p:ext uri="{BB962C8B-B14F-4D97-AF65-F5344CB8AC3E}">
        <p14:creationId xmlns:p14="http://schemas.microsoft.com/office/powerpoint/2010/main" val="3971685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Conventionalization of …. (definition...)</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The process or act of ‘inadvertently’  making something become a convention.</a:t>
            </a:r>
            <a:endParaRPr lang="en-US" dirty="0"/>
          </a:p>
        </p:txBody>
      </p:sp>
    </p:spTree>
    <p:extLst>
      <p:ext uri="{BB962C8B-B14F-4D97-AF65-F5344CB8AC3E}">
        <p14:creationId xmlns:p14="http://schemas.microsoft.com/office/powerpoint/2010/main" val="2018714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of agents</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endParaRPr lang="en-US" dirty="0"/>
          </a:p>
          <a:p>
            <a:r>
              <a:rPr lang="en-US" dirty="0" smtClean="0"/>
              <a:t>Citizens of a nation; </a:t>
            </a:r>
          </a:p>
          <a:p>
            <a:r>
              <a:rPr lang="en-US" dirty="0" smtClean="0"/>
              <a:t>Villagers;</a:t>
            </a:r>
          </a:p>
          <a:p>
            <a:r>
              <a:rPr lang="en-US" dirty="0" smtClean="0"/>
              <a:t>Lawyers;</a:t>
            </a:r>
          </a:p>
          <a:p>
            <a:r>
              <a:rPr lang="en-US" dirty="0" smtClean="0"/>
              <a:t>Teachers in a particular school;</a:t>
            </a:r>
          </a:p>
          <a:p>
            <a:r>
              <a:rPr lang="en-US" dirty="0" smtClean="0"/>
              <a:t>Mathematicians; OR</a:t>
            </a:r>
          </a:p>
          <a:p>
            <a:r>
              <a:rPr lang="en-US" dirty="0" smtClean="0"/>
              <a:t>Mathematics teachers</a:t>
            </a:r>
            <a:endParaRPr lang="en-US" dirty="0"/>
          </a:p>
        </p:txBody>
      </p:sp>
    </p:spTree>
    <p:extLst>
      <p:ext uri="{BB962C8B-B14F-4D97-AF65-F5344CB8AC3E}">
        <p14:creationId xmlns:p14="http://schemas.microsoft.com/office/powerpoint/2010/main" val="2347758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p:cTn id="47"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requirements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Mathematics teaching should aim at “developing and promoting self-confidence and an inquiry mind” through the use of an investigative approach</a:t>
            </a:r>
          </a:p>
          <a:p>
            <a:pPr marL="137160" indent="0">
              <a:buNone/>
            </a:pPr>
            <a:endParaRPr lang="en-US" dirty="0" smtClean="0"/>
          </a:p>
          <a:p>
            <a:pPr marL="137160" indent="0">
              <a:buNone/>
            </a:pPr>
            <a:endParaRPr lang="en-US" dirty="0"/>
          </a:p>
          <a:p>
            <a:pPr marL="137160" indent="0">
              <a:buNone/>
            </a:pPr>
            <a:endParaRPr lang="en-US" dirty="0" smtClean="0"/>
          </a:p>
          <a:p>
            <a:pPr marL="137160" indent="0">
              <a:buNone/>
            </a:pPr>
            <a:endParaRPr lang="en-US" dirty="0"/>
          </a:p>
          <a:p>
            <a:pPr marL="137160" indent="0">
              <a:buNone/>
            </a:pPr>
            <a:r>
              <a:rPr lang="en-US" dirty="0" smtClean="0"/>
              <a:t>(Ministry of education and vocational training (2005))</a:t>
            </a:r>
            <a:endParaRPr lang="en-US" dirty="0"/>
          </a:p>
        </p:txBody>
      </p:sp>
    </p:spTree>
    <p:extLst>
      <p:ext uri="{BB962C8B-B14F-4D97-AF65-F5344CB8AC3E}">
        <p14:creationId xmlns:p14="http://schemas.microsoft.com/office/powerpoint/2010/main" val="2847114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Teaching reality in the </a:t>
            </a:r>
            <a:r>
              <a:rPr lang="en-US" dirty="0" err="1" smtClean="0"/>
              <a:t>maths</a:t>
            </a:r>
            <a:r>
              <a:rPr lang="en-US" dirty="0" smtClean="0"/>
              <a:t> classroom ( teaching of numerals)</a:t>
            </a:r>
            <a:endParaRPr lang="en-US" dirty="0"/>
          </a:p>
        </p:txBody>
      </p:sp>
      <p:sp>
        <p:nvSpPr>
          <p:cNvPr id="3" name="Content Placeholder 2"/>
          <p:cNvSpPr>
            <a:spLocks noGrp="1"/>
          </p:cNvSpPr>
          <p:nvPr>
            <p:ph idx="1"/>
          </p:nvPr>
        </p:nvSpPr>
        <p:spPr/>
        <p:txBody>
          <a:bodyPr/>
          <a:lstStyle/>
          <a:p>
            <a:r>
              <a:rPr lang="en-US" dirty="0" smtClean="0"/>
              <a:t>My experience, derived from CEPs phase two observations, point to the fact that numerals for ten, eleven, twelve, thirteen, fourteen etc. are presented as 10,  11, 12, 13, 14  like they were conventions!!!</a:t>
            </a:r>
          </a:p>
          <a:p>
            <a:r>
              <a:rPr lang="en-US" dirty="0" smtClean="0"/>
              <a:t>Numerals for numbers equal to and greater than ten are conventionalized. </a:t>
            </a:r>
            <a:endParaRPr lang="en-US" dirty="0"/>
          </a:p>
        </p:txBody>
      </p:sp>
    </p:spTree>
    <p:extLst>
      <p:ext uri="{BB962C8B-B14F-4D97-AF65-F5344CB8AC3E}">
        <p14:creationId xmlns:p14="http://schemas.microsoft.com/office/powerpoint/2010/main" val="32675220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815</TotalTime>
  <Words>565</Words>
  <Application>Microsoft Office PowerPoint</Application>
  <PresentationFormat>On-screen Show (4:3)</PresentationFormat>
  <Paragraphs>61</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PowerPoint Presentation</vt:lpstr>
      <vt:lpstr>‘Conventionalization’ of numerals in the Tanzanian mathematics Classroom:</vt:lpstr>
      <vt:lpstr>Definition of Convention</vt:lpstr>
      <vt:lpstr>Convention: definition continued….</vt:lpstr>
      <vt:lpstr>Definition continued…</vt:lpstr>
      <vt:lpstr>Conventionalization of …. (definition...)</vt:lpstr>
      <vt:lpstr>Group of agents</vt:lpstr>
      <vt:lpstr>Curriculum requirements</vt:lpstr>
      <vt:lpstr>Teaching reality in the maths classroom ( teaching of numerals)</vt:lpstr>
      <vt:lpstr>Place value principle ignored</vt:lpstr>
      <vt:lpstr>Place value ignored continued…</vt:lpstr>
      <vt:lpstr>Concept image ( Mental picture )</vt:lpstr>
      <vt:lpstr>addition</vt:lpstr>
      <vt:lpstr>Addition (convention)</vt:lpstr>
      <vt:lpstr>Division convention</vt:lpstr>
      <vt:lpstr>Conclusion </vt:lpstr>
      <vt:lpstr>Acknowledgement </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CONVETIONALISATION OF ……</dc:title>
  <dc:creator>Peter</dc:creator>
  <cp:lastModifiedBy>Neema Imbayi</cp:lastModifiedBy>
  <cp:revision>49</cp:revision>
  <dcterms:created xsi:type="dcterms:W3CDTF">2012-07-09T21:05:09Z</dcterms:created>
  <dcterms:modified xsi:type="dcterms:W3CDTF">2015-06-11T10:44:07Z</dcterms:modified>
</cp:coreProperties>
</file>