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9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3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AAB00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1" autoAdjust="0"/>
    <p:restoredTop sz="94660"/>
  </p:normalViewPr>
  <p:slideViewPr>
    <p:cSldViewPr>
      <p:cViewPr varScale="1">
        <p:scale>
          <a:sx n="65" d="100"/>
          <a:sy n="65" d="100"/>
        </p:scale>
        <p:origin x="110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74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BC529-8A55-4432-B28D-E511243068BE}" type="datetimeFigureOut">
              <a:rPr lang="en-US" smtClean="0"/>
              <a:pPr/>
              <a:t>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D083E-E1EA-4009-B49C-46BB743EC4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130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BCD2F-6FCE-41AC-88E5-F9D0F5BA03A5}" type="datetimeFigureOut">
              <a:rPr lang="en-US" smtClean="0"/>
              <a:pPr/>
              <a:t>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BD58-FD96-4E10-A465-F4C173749F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921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0BD58-FD96-4E10-A465-F4C173749FF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23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 template art2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</a:t>
            </a:r>
            <a:endParaRPr lang="en-GB" dirty="0"/>
          </a:p>
        </p:txBody>
      </p:sp>
      <p:pic>
        <p:nvPicPr>
          <p:cNvPr id="10" name="Picture 9" descr="S_U_UNI_COLR_REV_VT_SM 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98904" y="4786322"/>
            <a:ext cx="1630814" cy="2029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F96C-4598-426B-9356-7DE42FC45CE9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1D7D-894C-4C98-A08D-B872B73E95E8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F74-8AA7-4F48-90D7-CD88CCA522E0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56E6-0C0C-4FE2-8B93-AACD7B19AE78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smtClean="0"/>
              <a:t>Report for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 template art2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</a:t>
            </a:r>
            <a:endParaRPr lang="en-GB" dirty="0"/>
          </a:p>
        </p:txBody>
      </p:sp>
      <p:pic>
        <p:nvPicPr>
          <p:cNvPr id="10" name="Picture 9" descr="S_U_UNI_COLR_REV_VT_SM 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98904" y="4786322"/>
            <a:ext cx="1630814" cy="2029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D705-A0EB-4FFC-88CC-92D04D3D7AA1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D705-A0EB-4FFC-88CC-92D04D3D7AA1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 template art2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00306"/>
            <a:ext cx="6278579" cy="1719254"/>
          </a:xfrm>
        </p:spPr>
        <p:txBody>
          <a:bodyPr anchor="ctr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8" name="Picture 7" descr="S_U_UNI_WDMK_REV_HZ_UL 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29322" y="6267804"/>
            <a:ext cx="3000396" cy="554998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572132" y="6356350"/>
            <a:ext cx="357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EAAB00"/>
                </a:solidFill>
              </a:rPr>
              <a:t>|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EAAB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S_U_UNI_COLR_REV_VT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1426460"/>
            <a:ext cx="3370572" cy="314554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85720" y="594570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Ole </a:t>
            </a:r>
            <a:r>
              <a:rPr lang="en-US" sz="1100" dirty="0" err="1" smtClean="0">
                <a:solidFill>
                  <a:schemeClr val="bg1"/>
                </a:solidFill>
              </a:rPr>
              <a:t>Sangale</a:t>
            </a:r>
            <a:r>
              <a:rPr lang="en-US" sz="1100" dirty="0" smtClean="0">
                <a:solidFill>
                  <a:schemeClr val="bg1"/>
                </a:solidFill>
              </a:rPr>
              <a:t> Road, </a:t>
            </a:r>
            <a:r>
              <a:rPr lang="en-US" sz="1100" dirty="0" err="1" smtClean="0">
                <a:solidFill>
                  <a:schemeClr val="bg1"/>
                </a:solidFill>
              </a:rPr>
              <a:t>Madaraka</a:t>
            </a:r>
            <a:r>
              <a:rPr lang="en-US" sz="1100" dirty="0" smtClean="0">
                <a:solidFill>
                  <a:schemeClr val="bg1"/>
                </a:solidFill>
              </a:rPr>
              <a:t> Estate. PO Box 59857-00200, Nairobi, Kenya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Tel +254 (0)20 606155, 606268, 606380 Fax +254 (0)20 607498 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Mobile +254 (0)722 25 428, (0)733 618 135 Email info@strathmore.edu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www.strathmore.edu 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A10C-A370-4578-BD37-DE8C77EC472E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D705-A0EB-4FFC-88CC-92D04D3D7AA1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3715-8655-4552-94B8-B7881BF434C5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4CC2-20E8-4CD6-B9D8-FAE7DF9C443B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B954-32EB-4C85-806F-CCC01850300A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F96C-4598-426B-9356-7DE42FC45CE9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1D7D-894C-4C98-A08D-B872B73E95E8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F74-8AA7-4F48-90D7-CD88CCA522E0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56E6-0C0C-4FE2-8B93-AACD7B19AE78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smtClean="0"/>
              <a:t>Report for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D705-A0EB-4FFC-88CC-92D04D3D7AA1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 template art2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00306"/>
            <a:ext cx="6278579" cy="1719254"/>
          </a:xfrm>
        </p:spPr>
        <p:txBody>
          <a:bodyPr anchor="ctr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8" name="Picture 7" descr="S_U_UNI_WDMK_REV_HZ_UL 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29322" y="6267804"/>
            <a:ext cx="3000396" cy="554998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572132" y="6356350"/>
            <a:ext cx="357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EAAB00"/>
                </a:solidFill>
              </a:rPr>
              <a:t>|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EAAB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S_U_UNI_COLR_REV_VT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1426460"/>
            <a:ext cx="3370572" cy="314554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85720" y="594570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Ole </a:t>
            </a:r>
            <a:r>
              <a:rPr lang="en-US" sz="1100" dirty="0" err="1" smtClean="0">
                <a:solidFill>
                  <a:schemeClr val="bg1"/>
                </a:solidFill>
              </a:rPr>
              <a:t>Sangale</a:t>
            </a:r>
            <a:r>
              <a:rPr lang="en-US" sz="1100" dirty="0" smtClean="0">
                <a:solidFill>
                  <a:schemeClr val="bg1"/>
                </a:solidFill>
              </a:rPr>
              <a:t> Road, </a:t>
            </a:r>
            <a:r>
              <a:rPr lang="en-US" sz="1100" dirty="0" err="1" smtClean="0">
                <a:solidFill>
                  <a:schemeClr val="bg1"/>
                </a:solidFill>
              </a:rPr>
              <a:t>Madaraka</a:t>
            </a:r>
            <a:r>
              <a:rPr lang="en-US" sz="1100" dirty="0" smtClean="0">
                <a:solidFill>
                  <a:schemeClr val="bg1"/>
                </a:solidFill>
              </a:rPr>
              <a:t> Estate. PO Box 59857-00200, Nairobi, Kenya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Tel +254 (0)20 606155, 606268, 606380 Fax +254 (0)20 607498 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Mobile +254 (0)722 25 428, (0)733 618 135 Email info@strathmore.edu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www.strathmore.edu 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A10C-A370-4578-BD37-DE8C77EC472E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3715-8655-4552-94B8-B7881BF434C5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4CC2-20E8-4CD6-B9D8-FAE7DF9C443B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B954-32EB-4C85-806F-CCC01850300A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15082"/>
            <a:ext cx="9144000" cy="642918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958"/>
            <a:ext cx="971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fld id="{C3EFE78F-0521-4824-B0B7-3D7F52B9065A}" type="datetime1">
              <a:rPr lang="en-US" smtClean="0"/>
              <a:pPr/>
              <a:t>6/10/2015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1604" y="63579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0" y="6357958"/>
            <a:ext cx="857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fld id="{2692870E-5B56-4C58-A740-E9D0503C64B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S_U_UNI_WDMK_REV_HZ_UL logo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929322" y="6267804"/>
            <a:ext cx="3000396" cy="554998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5572132" y="6356350"/>
            <a:ext cx="357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EAAB00"/>
                </a:solidFill>
              </a:rPr>
              <a:t>|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EAAB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3478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0000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rgbClr val="000000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rgbClr val="000000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V="1">
            <a:off x="0" y="0"/>
            <a:ext cx="9144000" cy="6215082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958"/>
            <a:ext cx="971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003478"/>
                </a:solidFill>
                <a:latin typeface="Trebuchet MS" pitchFamily="34" charset="0"/>
              </a:defRPr>
            </a:lvl1pPr>
          </a:lstStyle>
          <a:p>
            <a:fld id="{C3EFE78F-0521-4824-B0B7-3D7F52B9065A}" type="datetime1">
              <a:rPr lang="en-US" smtClean="0"/>
              <a:pPr/>
              <a:t>6/10/2015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1604" y="63579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003478"/>
                </a:solidFill>
                <a:latin typeface="Trebuchet MS" pitchFamily="34" charset="0"/>
              </a:defRPr>
            </a:lvl1pPr>
          </a:lstStyle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0" y="6357958"/>
            <a:ext cx="857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03478"/>
                </a:solidFill>
                <a:latin typeface="Trebuchet MS" pitchFamily="34" charset="0"/>
              </a:defRPr>
            </a:lvl1pPr>
          </a:lstStyle>
          <a:p>
            <a:fld id="{2692870E-5B56-4C58-A740-E9D0503C64B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5572132" y="6356350"/>
            <a:ext cx="357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EAAB00"/>
                </a:solidFill>
              </a:rPr>
              <a:t>|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EAAB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12" name="Picture 11" descr="blue UL logo-01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929200" y="6267600"/>
            <a:ext cx="2998800" cy="5565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unts.gp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ttingAmount.gpi" TargetMode="External"/><Relationship Id="rId5" Type="http://schemas.openxmlformats.org/officeDocument/2006/relationships/hyperlink" Target="fitting.gpi" TargetMode="External"/><Relationship Id="rId4" Type="http://schemas.openxmlformats.org/officeDocument/2006/relationships/hyperlink" Target="prepare.gp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Katumani%20Data%20new.gsh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Katumani.xls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57232"/>
            <a:ext cx="9001156" cy="1470025"/>
          </a:xfrm>
        </p:spPr>
        <p:txBody>
          <a:bodyPr/>
          <a:lstStyle/>
          <a:p>
            <a:pPr algn="ctr"/>
            <a:r>
              <a:rPr lang="en-US" b="1" dirty="0"/>
              <a:t>Markov chain modeling of rainfall data with </a:t>
            </a:r>
            <a:r>
              <a:rPr lang="en-US" b="1" dirty="0" smtClean="0"/>
              <a:t>GenStat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00306"/>
            <a:ext cx="9144000" cy="352098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by </a:t>
            </a:r>
          </a:p>
          <a:p>
            <a:pPr algn="ctr"/>
            <a:r>
              <a:rPr lang="en-US" dirty="0" smtClean="0"/>
              <a:t>Jacob </a:t>
            </a:r>
            <a:r>
              <a:rPr lang="en-US" dirty="0" err="1" smtClean="0"/>
              <a:t>Otieno</a:t>
            </a:r>
            <a:r>
              <a:rPr lang="en-US" dirty="0" smtClean="0"/>
              <a:t> </a:t>
            </a:r>
            <a:r>
              <a:rPr lang="en-US" dirty="0" err="1" smtClean="0"/>
              <a:t>Ong’ala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2600" dirty="0" smtClean="0"/>
              <a:t>Strathmore University, Nairobi (Kenya) 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AASC2012, </a:t>
            </a:r>
          </a:p>
          <a:p>
            <a:pPr algn="ctr"/>
            <a:r>
              <a:rPr lang="en-US" dirty="0" err="1" smtClean="0"/>
              <a:t>Crowne</a:t>
            </a:r>
            <a:r>
              <a:rPr lang="en-US" dirty="0" smtClean="0"/>
              <a:t> Plaza - Queenstown (New Zealand)</a:t>
            </a:r>
          </a:p>
          <a:p>
            <a:pPr algn="ctr"/>
            <a:endParaRPr lang="en-US" dirty="0" smtClean="0"/>
          </a:p>
          <a:p>
            <a:pPr algn="ctr"/>
            <a:r>
              <a:rPr lang="en-US" sz="1700" dirty="0" smtClean="0"/>
              <a:t>7</a:t>
            </a:r>
            <a:r>
              <a:rPr lang="en-US" sz="1700" baseline="30000" dirty="0" smtClean="0"/>
              <a:t>th</a:t>
            </a:r>
            <a:r>
              <a:rPr lang="en-US" sz="1700" dirty="0" smtClean="0"/>
              <a:t> Dec 2012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Order of the </a:t>
            </a:r>
            <a:r>
              <a:rPr lang="en-US" b="1" dirty="0" err="1" smtClean="0">
                <a:solidFill>
                  <a:srgbClr val="000000"/>
                </a:solidFill>
              </a:rPr>
              <a:t>Mc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2064"/>
            <a:ext cx="83529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More parameters are generated due to the order of the chain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2 parameters are generated for order 0; </a:t>
            </a:r>
            <a:r>
              <a:rPr lang="en-US" dirty="0" err="1" smtClean="0"/>
              <a:t>P_w</a:t>
            </a:r>
            <a:r>
              <a:rPr lang="en-US" dirty="0" smtClean="0"/>
              <a:t> &amp; </a:t>
            </a:r>
            <a:r>
              <a:rPr lang="en-US" dirty="0" err="1" smtClean="0"/>
              <a:t>P_d</a:t>
            </a:r>
            <a:endParaRPr lang="en-US" dirty="0"/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4 </a:t>
            </a:r>
            <a:r>
              <a:rPr lang="en-US" dirty="0"/>
              <a:t>parameters are generated for order </a:t>
            </a:r>
            <a:r>
              <a:rPr lang="en-US" dirty="0" smtClean="0"/>
              <a:t>1; </a:t>
            </a:r>
            <a:r>
              <a:rPr lang="en-US" dirty="0" err="1" smtClean="0"/>
              <a:t>P_ww</a:t>
            </a:r>
            <a:r>
              <a:rPr lang="en-US" dirty="0" smtClean="0"/>
              <a:t> , </a:t>
            </a:r>
            <a:r>
              <a:rPr lang="en-US" dirty="0" err="1" smtClean="0"/>
              <a:t>P_wd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err="1" smtClean="0"/>
              <a:t>P_dw</a:t>
            </a:r>
            <a:r>
              <a:rPr lang="en-US" dirty="0" smtClean="0"/>
              <a:t> &amp;</a:t>
            </a:r>
            <a:r>
              <a:rPr lang="en-US" dirty="0"/>
              <a:t> </a:t>
            </a:r>
            <a:r>
              <a:rPr lang="en-US" dirty="0" err="1" smtClean="0"/>
              <a:t>P_dd</a:t>
            </a:r>
            <a:endParaRPr lang="en-US" dirty="0"/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8 </a:t>
            </a:r>
            <a:r>
              <a:rPr lang="en-US" dirty="0"/>
              <a:t>parameters are generated for order </a:t>
            </a:r>
            <a:r>
              <a:rPr lang="en-US" dirty="0" smtClean="0"/>
              <a:t>2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high order MC </a:t>
            </a:r>
            <a:r>
              <a:rPr lang="en-US" dirty="0" smtClean="0"/>
              <a:t>)and so on. 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Working with up to order 1 is still accommodated, but beyond order 1 is quit tedious 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By memory less property,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P_dwd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=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P_dww</a:t>
            </a:r>
            <a:r>
              <a:rPr lang="en-US" dirty="0">
                <a:latin typeface="Arial" pitchFamily="34" charset="0"/>
                <a:cs typeface="Arial" pitchFamily="34" charset="0"/>
              </a:rPr>
              <a:t> =&gt; ‘</a:t>
            </a:r>
            <a:r>
              <a:rPr lang="en-US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P_dw</a:t>
            </a:r>
            <a:r>
              <a:rPr lang="en-US" dirty="0">
                <a:latin typeface="Arial" pitchFamily="34" charset="0"/>
                <a:cs typeface="Arial" pitchFamily="34" charset="0"/>
              </a:rPr>
              <a:t>’</a:t>
            </a:r>
          </a:p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Hence eight parameters are reduced to two and so on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dirty="0"/>
          </a:p>
          <a:p>
            <a:pPr marL="178868" indent="-118704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0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Order of the MC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Subtitle 2"/>
          <p:cNvSpPr>
            <a:spLocks/>
          </p:cNvSpPr>
          <p:nvPr/>
        </p:nvSpPr>
        <p:spPr bwMode="auto">
          <a:xfrm>
            <a:off x="457200" y="9906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n-GB" sz="30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en-GB" sz="20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en-GB" sz="2000" dirty="0"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71600" y="1340768"/>
            <a:ext cx="7200800" cy="3987155"/>
            <a:chOff x="971550" y="863026"/>
            <a:chExt cx="7581900" cy="5833049"/>
          </a:xfrm>
        </p:grpSpPr>
        <p:sp>
          <p:nvSpPr>
            <p:cNvPr id="16" name="Freeform 15"/>
            <p:cNvSpPr/>
            <p:nvPr/>
          </p:nvSpPr>
          <p:spPr>
            <a:xfrm>
              <a:off x="1524000" y="962025"/>
              <a:ext cx="7029450" cy="3533775"/>
            </a:xfrm>
            <a:custGeom>
              <a:avLst/>
              <a:gdLst>
                <a:gd name="connsiteX0" fmla="*/ 0 w 7581900"/>
                <a:gd name="connsiteY0" fmla="*/ 2143125 h 5108575"/>
                <a:gd name="connsiteX1" fmla="*/ 704850 w 7581900"/>
                <a:gd name="connsiteY1" fmla="*/ 1247775 h 5108575"/>
                <a:gd name="connsiteX2" fmla="*/ 1657350 w 7581900"/>
                <a:gd name="connsiteY2" fmla="*/ 828675 h 5108575"/>
                <a:gd name="connsiteX3" fmla="*/ 2628900 w 7581900"/>
                <a:gd name="connsiteY3" fmla="*/ 1781175 h 5108575"/>
                <a:gd name="connsiteX4" fmla="*/ 3486150 w 7581900"/>
                <a:gd name="connsiteY4" fmla="*/ 3590925 h 5108575"/>
                <a:gd name="connsiteX5" fmla="*/ 4210050 w 7581900"/>
                <a:gd name="connsiteY5" fmla="*/ 4657725 h 5108575"/>
                <a:gd name="connsiteX6" fmla="*/ 5829300 w 7581900"/>
                <a:gd name="connsiteY6" fmla="*/ 885825 h 5108575"/>
                <a:gd name="connsiteX7" fmla="*/ 6115050 w 7581900"/>
                <a:gd name="connsiteY7" fmla="*/ 390525 h 5108575"/>
                <a:gd name="connsiteX8" fmla="*/ 6724650 w 7581900"/>
                <a:gd name="connsiteY8" fmla="*/ 371475 h 5108575"/>
                <a:gd name="connsiteX9" fmla="*/ 7581900 w 7581900"/>
                <a:gd name="connsiteY9" fmla="*/ 2619375 h 510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81900" h="5108575">
                  <a:moveTo>
                    <a:pt x="0" y="2143125"/>
                  </a:moveTo>
                  <a:cubicBezTo>
                    <a:pt x="214312" y="1804987"/>
                    <a:pt x="428625" y="1466850"/>
                    <a:pt x="704850" y="1247775"/>
                  </a:cubicBezTo>
                  <a:cubicBezTo>
                    <a:pt x="981075" y="1028700"/>
                    <a:pt x="1336675" y="739775"/>
                    <a:pt x="1657350" y="828675"/>
                  </a:cubicBezTo>
                  <a:cubicBezTo>
                    <a:pt x="1978025" y="917575"/>
                    <a:pt x="2324100" y="1320800"/>
                    <a:pt x="2628900" y="1781175"/>
                  </a:cubicBezTo>
                  <a:cubicBezTo>
                    <a:pt x="2933700" y="2241550"/>
                    <a:pt x="3222625" y="3111500"/>
                    <a:pt x="3486150" y="3590925"/>
                  </a:cubicBezTo>
                  <a:cubicBezTo>
                    <a:pt x="3749675" y="4070350"/>
                    <a:pt x="3819525" y="5108575"/>
                    <a:pt x="4210050" y="4657725"/>
                  </a:cubicBezTo>
                  <a:cubicBezTo>
                    <a:pt x="4600575" y="4206875"/>
                    <a:pt x="5511800" y="1597025"/>
                    <a:pt x="5829300" y="885825"/>
                  </a:cubicBezTo>
                  <a:cubicBezTo>
                    <a:pt x="6146800" y="174625"/>
                    <a:pt x="5965825" y="476250"/>
                    <a:pt x="6115050" y="390525"/>
                  </a:cubicBezTo>
                  <a:cubicBezTo>
                    <a:pt x="6264275" y="304800"/>
                    <a:pt x="6480175" y="0"/>
                    <a:pt x="6724650" y="371475"/>
                  </a:cubicBezTo>
                  <a:cubicBezTo>
                    <a:pt x="6969125" y="742950"/>
                    <a:pt x="7275512" y="1681162"/>
                    <a:pt x="7581900" y="2619375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219200" y="863026"/>
              <a:ext cx="7029450" cy="3543680"/>
            </a:xfrm>
            <a:custGeom>
              <a:avLst/>
              <a:gdLst>
                <a:gd name="connsiteX0" fmla="*/ 0 w 7581900"/>
                <a:gd name="connsiteY0" fmla="*/ 2143125 h 5108575"/>
                <a:gd name="connsiteX1" fmla="*/ 704850 w 7581900"/>
                <a:gd name="connsiteY1" fmla="*/ 1247775 h 5108575"/>
                <a:gd name="connsiteX2" fmla="*/ 1657350 w 7581900"/>
                <a:gd name="connsiteY2" fmla="*/ 828675 h 5108575"/>
                <a:gd name="connsiteX3" fmla="*/ 2628900 w 7581900"/>
                <a:gd name="connsiteY3" fmla="*/ 1781175 h 5108575"/>
                <a:gd name="connsiteX4" fmla="*/ 3486150 w 7581900"/>
                <a:gd name="connsiteY4" fmla="*/ 3590925 h 5108575"/>
                <a:gd name="connsiteX5" fmla="*/ 4210050 w 7581900"/>
                <a:gd name="connsiteY5" fmla="*/ 4657725 h 5108575"/>
                <a:gd name="connsiteX6" fmla="*/ 5829300 w 7581900"/>
                <a:gd name="connsiteY6" fmla="*/ 885825 h 5108575"/>
                <a:gd name="connsiteX7" fmla="*/ 6115050 w 7581900"/>
                <a:gd name="connsiteY7" fmla="*/ 390525 h 5108575"/>
                <a:gd name="connsiteX8" fmla="*/ 6724650 w 7581900"/>
                <a:gd name="connsiteY8" fmla="*/ 371475 h 5108575"/>
                <a:gd name="connsiteX9" fmla="*/ 7581900 w 7581900"/>
                <a:gd name="connsiteY9" fmla="*/ 2619375 h 5108575"/>
                <a:gd name="connsiteX0" fmla="*/ 0 w 7581900"/>
                <a:gd name="connsiteY0" fmla="*/ 2473599 h 5439049"/>
                <a:gd name="connsiteX1" fmla="*/ 704850 w 7581900"/>
                <a:gd name="connsiteY1" fmla="*/ 1578249 h 5439049"/>
                <a:gd name="connsiteX2" fmla="*/ 1657350 w 7581900"/>
                <a:gd name="connsiteY2" fmla="*/ 1159149 h 5439049"/>
                <a:gd name="connsiteX3" fmla="*/ 2628900 w 7581900"/>
                <a:gd name="connsiteY3" fmla="*/ 2111649 h 5439049"/>
                <a:gd name="connsiteX4" fmla="*/ 3486150 w 7581900"/>
                <a:gd name="connsiteY4" fmla="*/ 3921399 h 5439049"/>
                <a:gd name="connsiteX5" fmla="*/ 4210050 w 7581900"/>
                <a:gd name="connsiteY5" fmla="*/ 4988199 h 5439049"/>
                <a:gd name="connsiteX6" fmla="*/ 5829300 w 7581900"/>
                <a:gd name="connsiteY6" fmla="*/ 1216299 h 5439049"/>
                <a:gd name="connsiteX7" fmla="*/ 6115050 w 7581900"/>
                <a:gd name="connsiteY7" fmla="*/ 720999 h 5439049"/>
                <a:gd name="connsiteX8" fmla="*/ 7135593 w 7581900"/>
                <a:gd name="connsiteY8" fmla="*/ 371475 h 5439049"/>
                <a:gd name="connsiteX9" fmla="*/ 7581900 w 7581900"/>
                <a:gd name="connsiteY9" fmla="*/ 2949849 h 5439049"/>
                <a:gd name="connsiteX0" fmla="*/ 0 w 7581900"/>
                <a:gd name="connsiteY0" fmla="*/ 2473599 h 5273812"/>
                <a:gd name="connsiteX1" fmla="*/ 704850 w 7581900"/>
                <a:gd name="connsiteY1" fmla="*/ 1578249 h 5273812"/>
                <a:gd name="connsiteX2" fmla="*/ 1657350 w 7581900"/>
                <a:gd name="connsiteY2" fmla="*/ 1159149 h 5273812"/>
                <a:gd name="connsiteX3" fmla="*/ 2628900 w 7581900"/>
                <a:gd name="connsiteY3" fmla="*/ 2111649 h 5273812"/>
                <a:gd name="connsiteX4" fmla="*/ 3486150 w 7581900"/>
                <a:gd name="connsiteY4" fmla="*/ 3921399 h 5273812"/>
                <a:gd name="connsiteX5" fmla="*/ 4210050 w 7581900"/>
                <a:gd name="connsiteY5" fmla="*/ 4988199 h 5273812"/>
                <a:gd name="connsiteX6" fmla="*/ 5829300 w 7581900"/>
                <a:gd name="connsiteY6" fmla="*/ 2207720 h 5273812"/>
                <a:gd name="connsiteX7" fmla="*/ 6115050 w 7581900"/>
                <a:gd name="connsiteY7" fmla="*/ 720999 h 5273812"/>
                <a:gd name="connsiteX8" fmla="*/ 7135593 w 7581900"/>
                <a:gd name="connsiteY8" fmla="*/ 371475 h 5273812"/>
                <a:gd name="connsiteX9" fmla="*/ 7581900 w 7581900"/>
                <a:gd name="connsiteY9" fmla="*/ 2949849 h 5273812"/>
                <a:gd name="connsiteX0" fmla="*/ 0 w 7581900"/>
                <a:gd name="connsiteY0" fmla="*/ 2473599 h 5273812"/>
                <a:gd name="connsiteX1" fmla="*/ 704850 w 7581900"/>
                <a:gd name="connsiteY1" fmla="*/ 1578249 h 5273812"/>
                <a:gd name="connsiteX2" fmla="*/ 1657350 w 7581900"/>
                <a:gd name="connsiteY2" fmla="*/ 1159149 h 5273812"/>
                <a:gd name="connsiteX3" fmla="*/ 2628900 w 7581900"/>
                <a:gd name="connsiteY3" fmla="*/ 2111649 h 5273812"/>
                <a:gd name="connsiteX4" fmla="*/ 3486150 w 7581900"/>
                <a:gd name="connsiteY4" fmla="*/ 3921399 h 5273812"/>
                <a:gd name="connsiteX5" fmla="*/ 4210050 w 7581900"/>
                <a:gd name="connsiteY5" fmla="*/ 4988199 h 5273812"/>
                <a:gd name="connsiteX6" fmla="*/ 5829300 w 7581900"/>
                <a:gd name="connsiteY6" fmla="*/ 2207720 h 5273812"/>
                <a:gd name="connsiteX7" fmla="*/ 5876486 w 7581900"/>
                <a:gd name="connsiteY7" fmla="*/ 2175620 h 5273812"/>
                <a:gd name="connsiteX8" fmla="*/ 6115050 w 7581900"/>
                <a:gd name="connsiteY8" fmla="*/ 720999 h 5273812"/>
                <a:gd name="connsiteX9" fmla="*/ 7135593 w 7581900"/>
                <a:gd name="connsiteY9" fmla="*/ 371475 h 5273812"/>
                <a:gd name="connsiteX10" fmla="*/ 7581900 w 7581900"/>
                <a:gd name="connsiteY10" fmla="*/ 2949849 h 5273812"/>
                <a:gd name="connsiteX0" fmla="*/ 0 w 7581900"/>
                <a:gd name="connsiteY0" fmla="*/ 2473599 h 5273812"/>
                <a:gd name="connsiteX1" fmla="*/ 704850 w 7581900"/>
                <a:gd name="connsiteY1" fmla="*/ 1578249 h 5273812"/>
                <a:gd name="connsiteX2" fmla="*/ 1657350 w 7581900"/>
                <a:gd name="connsiteY2" fmla="*/ 1159149 h 5273812"/>
                <a:gd name="connsiteX3" fmla="*/ 2628900 w 7581900"/>
                <a:gd name="connsiteY3" fmla="*/ 2111649 h 5273812"/>
                <a:gd name="connsiteX4" fmla="*/ 3486150 w 7581900"/>
                <a:gd name="connsiteY4" fmla="*/ 3921399 h 5273812"/>
                <a:gd name="connsiteX5" fmla="*/ 4210050 w 7581900"/>
                <a:gd name="connsiteY5" fmla="*/ 4988199 h 5273812"/>
                <a:gd name="connsiteX6" fmla="*/ 5829300 w 7581900"/>
                <a:gd name="connsiteY6" fmla="*/ 2207720 h 5273812"/>
                <a:gd name="connsiteX7" fmla="*/ 5876486 w 7581900"/>
                <a:gd name="connsiteY7" fmla="*/ 2175620 h 5273812"/>
                <a:gd name="connsiteX8" fmla="*/ 5855939 w 7581900"/>
                <a:gd name="connsiteY8" fmla="*/ 2148080 h 5273812"/>
                <a:gd name="connsiteX9" fmla="*/ 6115050 w 7581900"/>
                <a:gd name="connsiteY9" fmla="*/ 720999 h 5273812"/>
                <a:gd name="connsiteX10" fmla="*/ 7135593 w 7581900"/>
                <a:gd name="connsiteY10" fmla="*/ 371475 h 5273812"/>
                <a:gd name="connsiteX11" fmla="*/ 7581900 w 7581900"/>
                <a:gd name="connsiteY11" fmla="*/ 2949849 h 5273812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6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7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7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7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7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5855939 w 7581900"/>
                <a:gd name="connsiteY8" fmla="*/ 2222347 h 5348079"/>
                <a:gd name="connsiteX9" fmla="*/ 6115050 w 7581900"/>
                <a:gd name="connsiteY9" fmla="*/ 795267 h 5348079"/>
                <a:gd name="connsiteX10" fmla="*/ 6451807 w 7581900"/>
                <a:gd name="connsiteY10" fmla="*/ 349662 h 5348079"/>
                <a:gd name="connsiteX11" fmla="*/ 7135593 w 7581900"/>
                <a:gd name="connsiteY11" fmla="*/ 445742 h 5348079"/>
                <a:gd name="connsiteX12" fmla="*/ 7581900 w 7581900"/>
                <a:gd name="connsiteY12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6115050 w 7581900"/>
                <a:gd name="connsiteY8" fmla="*/ 795267 h 5348079"/>
                <a:gd name="connsiteX9" fmla="*/ 6451807 w 7581900"/>
                <a:gd name="connsiteY9" fmla="*/ 349662 h 5348079"/>
                <a:gd name="connsiteX10" fmla="*/ 7135593 w 7581900"/>
                <a:gd name="connsiteY10" fmla="*/ 445742 h 5348079"/>
                <a:gd name="connsiteX11" fmla="*/ 7581900 w 7581900"/>
                <a:gd name="connsiteY11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5876486 w 7581900"/>
                <a:gd name="connsiteY7" fmla="*/ 2249887 h 5348079"/>
                <a:gd name="connsiteX8" fmla="*/ 6115050 w 7581900"/>
                <a:gd name="connsiteY8" fmla="*/ 795267 h 5348079"/>
                <a:gd name="connsiteX9" fmla="*/ 6451807 w 7581900"/>
                <a:gd name="connsiteY9" fmla="*/ 349662 h 5348079"/>
                <a:gd name="connsiteX10" fmla="*/ 7135593 w 7581900"/>
                <a:gd name="connsiteY10" fmla="*/ 445742 h 5348079"/>
                <a:gd name="connsiteX11" fmla="*/ 7581900 w 7581900"/>
                <a:gd name="connsiteY11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6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6115050 w 7581900"/>
                <a:gd name="connsiteY7" fmla="*/ 795267 h 5348079"/>
                <a:gd name="connsiteX8" fmla="*/ 6451807 w 7581900"/>
                <a:gd name="connsiteY8" fmla="*/ 349662 h 5348079"/>
                <a:gd name="connsiteX9" fmla="*/ 7135593 w 7581900"/>
                <a:gd name="connsiteY9" fmla="*/ 445742 h 5348079"/>
                <a:gd name="connsiteX10" fmla="*/ 7581900 w 7581900"/>
                <a:gd name="connsiteY10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7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6115050 w 7581900"/>
                <a:gd name="connsiteY7" fmla="*/ 795267 h 5348079"/>
                <a:gd name="connsiteX8" fmla="*/ 6451807 w 7581900"/>
                <a:gd name="connsiteY8" fmla="*/ 349662 h 5348079"/>
                <a:gd name="connsiteX9" fmla="*/ 7135593 w 7581900"/>
                <a:gd name="connsiteY9" fmla="*/ 445742 h 5348079"/>
                <a:gd name="connsiteX10" fmla="*/ 7581900 w 7581900"/>
                <a:gd name="connsiteY10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2628900 w 7581900"/>
                <a:gd name="connsiteY3" fmla="*/ 2185917 h 5348079"/>
                <a:gd name="connsiteX4" fmla="*/ 3486150 w 7581900"/>
                <a:gd name="connsiteY4" fmla="*/ 3995666 h 5348079"/>
                <a:gd name="connsiteX5" fmla="*/ 4210050 w 7581900"/>
                <a:gd name="connsiteY5" fmla="*/ 5062466 h 5348079"/>
                <a:gd name="connsiteX6" fmla="*/ 5829300 w 7581900"/>
                <a:gd name="connsiteY6" fmla="*/ 2281987 h 5348079"/>
                <a:gd name="connsiteX7" fmla="*/ 6115050 w 7581900"/>
                <a:gd name="connsiteY7" fmla="*/ 795267 h 5348079"/>
                <a:gd name="connsiteX8" fmla="*/ 6451807 w 7581900"/>
                <a:gd name="connsiteY8" fmla="*/ 349662 h 5348079"/>
                <a:gd name="connsiteX9" fmla="*/ 7135593 w 7581900"/>
                <a:gd name="connsiteY9" fmla="*/ 445742 h 5348079"/>
                <a:gd name="connsiteX10" fmla="*/ 7581900 w 7581900"/>
                <a:gd name="connsiteY10" fmla="*/ 3024116 h 5348079"/>
                <a:gd name="connsiteX0" fmla="*/ 0 w 7581900"/>
                <a:gd name="connsiteY0" fmla="*/ 2547866 h 5348079"/>
                <a:gd name="connsiteX1" fmla="*/ 704850 w 7581900"/>
                <a:gd name="connsiteY1" fmla="*/ 1652516 h 5348079"/>
                <a:gd name="connsiteX2" fmla="*/ 1657350 w 7581900"/>
                <a:gd name="connsiteY2" fmla="*/ 1233416 h 5348079"/>
                <a:gd name="connsiteX3" fmla="*/ 3486150 w 7581900"/>
                <a:gd name="connsiteY3" fmla="*/ 3995666 h 5348079"/>
                <a:gd name="connsiteX4" fmla="*/ 4210050 w 7581900"/>
                <a:gd name="connsiteY4" fmla="*/ 5062466 h 5348079"/>
                <a:gd name="connsiteX5" fmla="*/ 5829300 w 7581900"/>
                <a:gd name="connsiteY5" fmla="*/ 2281987 h 5348079"/>
                <a:gd name="connsiteX6" fmla="*/ 6115050 w 7581900"/>
                <a:gd name="connsiteY6" fmla="*/ 795267 h 5348079"/>
                <a:gd name="connsiteX7" fmla="*/ 6451807 w 7581900"/>
                <a:gd name="connsiteY7" fmla="*/ 349662 h 5348079"/>
                <a:gd name="connsiteX8" fmla="*/ 7135593 w 7581900"/>
                <a:gd name="connsiteY8" fmla="*/ 445742 h 5348079"/>
                <a:gd name="connsiteX9" fmla="*/ 7581900 w 7581900"/>
                <a:gd name="connsiteY9" fmla="*/ 3024116 h 5348079"/>
                <a:gd name="connsiteX0" fmla="*/ 0 w 7581900"/>
                <a:gd name="connsiteY0" fmla="*/ 2547866 h 5233054"/>
                <a:gd name="connsiteX1" fmla="*/ 704850 w 7581900"/>
                <a:gd name="connsiteY1" fmla="*/ 1652516 h 5233054"/>
                <a:gd name="connsiteX2" fmla="*/ 1657350 w 7581900"/>
                <a:gd name="connsiteY2" fmla="*/ 1233416 h 5233054"/>
                <a:gd name="connsiteX3" fmla="*/ 3486150 w 7581900"/>
                <a:gd name="connsiteY3" fmla="*/ 3995666 h 5233054"/>
                <a:gd name="connsiteX4" fmla="*/ 3164262 w 7581900"/>
                <a:gd name="connsiteY4" fmla="*/ 1258465 h 5233054"/>
                <a:gd name="connsiteX5" fmla="*/ 4210050 w 7581900"/>
                <a:gd name="connsiteY5" fmla="*/ 5062466 h 5233054"/>
                <a:gd name="connsiteX6" fmla="*/ 5829300 w 7581900"/>
                <a:gd name="connsiteY6" fmla="*/ 2281987 h 5233054"/>
                <a:gd name="connsiteX7" fmla="*/ 6115050 w 7581900"/>
                <a:gd name="connsiteY7" fmla="*/ 795267 h 5233054"/>
                <a:gd name="connsiteX8" fmla="*/ 6451807 w 7581900"/>
                <a:gd name="connsiteY8" fmla="*/ 349662 h 5233054"/>
                <a:gd name="connsiteX9" fmla="*/ 7135593 w 7581900"/>
                <a:gd name="connsiteY9" fmla="*/ 445742 h 5233054"/>
                <a:gd name="connsiteX10" fmla="*/ 7581900 w 7581900"/>
                <a:gd name="connsiteY10" fmla="*/ 3024116 h 5233054"/>
                <a:gd name="connsiteX0" fmla="*/ 0 w 7581900"/>
                <a:gd name="connsiteY0" fmla="*/ 2547866 h 5233053"/>
                <a:gd name="connsiteX1" fmla="*/ 704850 w 7581900"/>
                <a:gd name="connsiteY1" fmla="*/ 1652516 h 5233053"/>
                <a:gd name="connsiteX2" fmla="*/ 1657350 w 7581900"/>
                <a:gd name="connsiteY2" fmla="*/ 1233416 h 5233053"/>
                <a:gd name="connsiteX3" fmla="*/ 3486150 w 7581900"/>
                <a:gd name="connsiteY3" fmla="*/ 3995666 h 5233053"/>
                <a:gd name="connsiteX4" fmla="*/ 3164262 w 7581900"/>
                <a:gd name="connsiteY4" fmla="*/ 1258465 h 5233053"/>
                <a:gd name="connsiteX5" fmla="*/ 4210050 w 7581900"/>
                <a:gd name="connsiteY5" fmla="*/ 5062466 h 5233053"/>
                <a:gd name="connsiteX6" fmla="*/ 5829300 w 7581900"/>
                <a:gd name="connsiteY6" fmla="*/ 2281987 h 5233053"/>
                <a:gd name="connsiteX7" fmla="*/ 6115050 w 7581900"/>
                <a:gd name="connsiteY7" fmla="*/ 795267 h 5233053"/>
                <a:gd name="connsiteX8" fmla="*/ 6451807 w 7581900"/>
                <a:gd name="connsiteY8" fmla="*/ 349662 h 5233053"/>
                <a:gd name="connsiteX9" fmla="*/ 7135593 w 7581900"/>
                <a:gd name="connsiteY9" fmla="*/ 445742 h 5233053"/>
                <a:gd name="connsiteX10" fmla="*/ 7581900 w 7581900"/>
                <a:gd name="connsiteY10" fmla="*/ 3024116 h 5233053"/>
                <a:gd name="connsiteX0" fmla="*/ 0 w 7581900"/>
                <a:gd name="connsiteY0" fmla="*/ 2547866 h 5233053"/>
                <a:gd name="connsiteX1" fmla="*/ 704850 w 7581900"/>
                <a:gd name="connsiteY1" fmla="*/ 1652516 h 5233053"/>
                <a:gd name="connsiteX2" fmla="*/ 1657350 w 7581900"/>
                <a:gd name="connsiteY2" fmla="*/ 1233416 h 5233053"/>
                <a:gd name="connsiteX3" fmla="*/ 3164262 w 7581900"/>
                <a:gd name="connsiteY3" fmla="*/ 1258465 h 5233053"/>
                <a:gd name="connsiteX4" fmla="*/ 4210050 w 7581900"/>
                <a:gd name="connsiteY4" fmla="*/ 5062466 h 5233053"/>
                <a:gd name="connsiteX5" fmla="*/ 5829300 w 7581900"/>
                <a:gd name="connsiteY5" fmla="*/ 2281987 h 5233053"/>
                <a:gd name="connsiteX6" fmla="*/ 6115050 w 7581900"/>
                <a:gd name="connsiteY6" fmla="*/ 795267 h 5233053"/>
                <a:gd name="connsiteX7" fmla="*/ 6451807 w 7581900"/>
                <a:gd name="connsiteY7" fmla="*/ 349662 h 5233053"/>
                <a:gd name="connsiteX8" fmla="*/ 7135593 w 7581900"/>
                <a:gd name="connsiteY8" fmla="*/ 445742 h 5233053"/>
                <a:gd name="connsiteX9" fmla="*/ 7581900 w 7581900"/>
                <a:gd name="connsiteY9" fmla="*/ 3024116 h 5233053"/>
                <a:gd name="connsiteX0" fmla="*/ 0 w 7581900"/>
                <a:gd name="connsiteY0" fmla="*/ 2547866 h 5122895"/>
                <a:gd name="connsiteX1" fmla="*/ 704850 w 7581900"/>
                <a:gd name="connsiteY1" fmla="*/ 1652516 h 5122895"/>
                <a:gd name="connsiteX2" fmla="*/ 1657350 w 7581900"/>
                <a:gd name="connsiteY2" fmla="*/ 1233416 h 5122895"/>
                <a:gd name="connsiteX3" fmla="*/ 2917696 w 7581900"/>
                <a:gd name="connsiteY3" fmla="*/ 1919413 h 5122895"/>
                <a:gd name="connsiteX4" fmla="*/ 4210050 w 7581900"/>
                <a:gd name="connsiteY4" fmla="*/ 5062466 h 5122895"/>
                <a:gd name="connsiteX5" fmla="*/ 5829300 w 7581900"/>
                <a:gd name="connsiteY5" fmla="*/ 2281987 h 5122895"/>
                <a:gd name="connsiteX6" fmla="*/ 6115050 w 7581900"/>
                <a:gd name="connsiteY6" fmla="*/ 795267 h 5122895"/>
                <a:gd name="connsiteX7" fmla="*/ 6451807 w 7581900"/>
                <a:gd name="connsiteY7" fmla="*/ 349662 h 5122895"/>
                <a:gd name="connsiteX8" fmla="*/ 7135593 w 7581900"/>
                <a:gd name="connsiteY8" fmla="*/ 445742 h 5122895"/>
                <a:gd name="connsiteX9" fmla="*/ 7581900 w 7581900"/>
                <a:gd name="connsiteY9" fmla="*/ 3024116 h 5122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81900" h="5122895">
                  <a:moveTo>
                    <a:pt x="0" y="2547866"/>
                  </a:moveTo>
                  <a:cubicBezTo>
                    <a:pt x="214312" y="2209728"/>
                    <a:pt x="428625" y="1871591"/>
                    <a:pt x="704850" y="1652516"/>
                  </a:cubicBezTo>
                  <a:cubicBezTo>
                    <a:pt x="981075" y="1433441"/>
                    <a:pt x="1288542" y="1188933"/>
                    <a:pt x="1657350" y="1233416"/>
                  </a:cubicBezTo>
                  <a:cubicBezTo>
                    <a:pt x="2026158" y="1277899"/>
                    <a:pt x="2492246" y="1281238"/>
                    <a:pt x="2917696" y="1919413"/>
                  </a:cubicBezTo>
                  <a:cubicBezTo>
                    <a:pt x="3343146" y="2557588"/>
                    <a:pt x="3724783" y="5002037"/>
                    <a:pt x="4210050" y="5062466"/>
                  </a:cubicBezTo>
                  <a:cubicBezTo>
                    <a:pt x="4695317" y="5122895"/>
                    <a:pt x="5511800" y="2993187"/>
                    <a:pt x="5829300" y="2281987"/>
                  </a:cubicBezTo>
                  <a:cubicBezTo>
                    <a:pt x="6146800" y="1570787"/>
                    <a:pt x="6011299" y="1117321"/>
                    <a:pt x="6115050" y="795267"/>
                  </a:cubicBezTo>
                  <a:cubicBezTo>
                    <a:pt x="6218801" y="473213"/>
                    <a:pt x="6281717" y="407916"/>
                    <a:pt x="6451807" y="349662"/>
                  </a:cubicBezTo>
                  <a:cubicBezTo>
                    <a:pt x="6621898" y="291408"/>
                    <a:pt x="6947244" y="0"/>
                    <a:pt x="7135593" y="445742"/>
                  </a:cubicBezTo>
                  <a:cubicBezTo>
                    <a:pt x="7323942" y="891484"/>
                    <a:pt x="7275512" y="2085903"/>
                    <a:pt x="7581900" y="3024116"/>
                  </a:cubicBezTo>
                </a:path>
              </a:pathLst>
            </a:cu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990600" y="3514725"/>
              <a:ext cx="6934200" cy="2892425"/>
            </a:xfrm>
            <a:custGeom>
              <a:avLst/>
              <a:gdLst>
                <a:gd name="connsiteX0" fmla="*/ 0 w 6362700"/>
                <a:gd name="connsiteY0" fmla="*/ 1000125 h 2892425"/>
                <a:gd name="connsiteX1" fmla="*/ 1066800 w 6362700"/>
                <a:gd name="connsiteY1" fmla="*/ 47625 h 2892425"/>
                <a:gd name="connsiteX2" fmla="*/ 2686050 w 6362700"/>
                <a:gd name="connsiteY2" fmla="*/ 1285875 h 2892425"/>
                <a:gd name="connsiteX3" fmla="*/ 3181350 w 6362700"/>
                <a:gd name="connsiteY3" fmla="*/ 2409825 h 2892425"/>
                <a:gd name="connsiteX4" fmla="*/ 3733800 w 6362700"/>
                <a:gd name="connsiteY4" fmla="*/ 2543175 h 2892425"/>
                <a:gd name="connsiteX5" fmla="*/ 5562600 w 6362700"/>
                <a:gd name="connsiteY5" fmla="*/ 314325 h 2892425"/>
                <a:gd name="connsiteX6" fmla="*/ 6362700 w 6362700"/>
                <a:gd name="connsiteY6" fmla="*/ 2505075 h 2892425"/>
                <a:gd name="connsiteX7" fmla="*/ 6362700 w 6362700"/>
                <a:gd name="connsiteY7" fmla="*/ 2505075 h 2892425"/>
                <a:gd name="connsiteX8" fmla="*/ 6343650 w 6362700"/>
                <a:gd name="connsiteY8" fmla="*/ 2486025 h 2892425"/>
                <a:gd name="connsiteX9" fmla="*/ 6362700 w 6362700"/>
                <a:gd name="connsiteY9" fmla="*/ 2486025 h 289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2700" h="2892425">
                  <a:moveTo>
                    <a:pt x="0" y="1000125"/>
                  </a:moveTo>
                  <a:cubicBezTo>
                    <a:pt x="309562" y="500062"/>
                    <a:pt x="619125" y="0"/>
                    <a:pt x="1066800" y="47625"/>
                  </a:cubicBezTo>
                  <a:cubicBezTo>
                    <a:pt x="1514475" y="95250"/>
                    <a:pt x="2333625" y="892175"/>
                    <a:pt x="2686050" y="1285875"/>
                  </a:cubicBezTo>
                  <a:cubicBezTo>
                    <a:pt x="3038475" y="1679575"/>
                    <a:pt x="3006725" y="2200275"/>
                    <a:pt x="3181350" y="2409825"/>
                  </a:cubicBezTo>
                  <a:cubicBezTo>
                    <a:pt x="3355975" y="2619375"/>
                    <a:pt x="3336925" y="2892425"/>
                    <a:pt x="3733800" y="2543175"/>
                  </a:cubicBezTo>
                  <a:cubicBezTo>
                    <a:pt x="4130675" y="2193925"/>
                    <a:pt x="5124450" y="320675"/>
                    <a:pt x="5562600" y="314325"/>
                  </a:cubicBezTo>
                  <a:cubicBezTo>
                    <a:pt x="6000750" y="307975"/>
                    <a:pt x="6362700" y="2505075"/>
                    <a:pt x="6362700" y="2505075"/>
                  </a:cubicBezTo>
                  <a:lnTo>
                    <a:pt x="6362700" y="2505075"/>
                  </a:lnTo>
                  <a:cubicBezTo>
                    <a:pt x="6359525" y="2501900"/>
                    <a:pt x="6343650" y="2489200"/>
                    <a:pt x="6343650" y="2486025"/>
                  </a:cubicBezTo>
                  <a:cubicBezTo>
                    <a:pt x="6343650" y="2482850"/>
                    <a:pt x="6353175" y="2484437"/>
                    <a:pt x="6362700" y="248602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971550" y="4425950"/>
              <a:ext cx="6705600" cy="2270125"/>
            </a:xfrm>
            <a:custGeom>
              <a:avLst/>
              <a:gdLst>
                <a:gd name="connsiteX0" fmla="*/ 0 w 6705600"/>
                <a:gd name="connsiteY0" fmla="*/ 1536700 h 2270125"/>
                <a:gd name="connsiteX1" fmla="*/ 914400 w 6705600"/>
                <a:gd name="connsiteY1" fmla="*/ 736600 h 2270125"/>
                <a:gd name="connsiteX2" fmla="*/ 2019300 w 6705600"/>
                <a:gd name="connsiteY2" fmla="*/ 1555750 h 2270125"/>
                <a:gd name="connsiteX3" fmla="*/ 2971800 w 6705600"/>
                <a:gd name="connsiteY3" fmla="*/ 2070100 h 2270125"/>
                <a:gd name="connsiteX4" fmla="*/ 4076700 w 6705600"/>
                <a:gd name="connsiteY4" fmla="*/ 2051050 h 2270125"/>
                <a:gd name="connsiteX5" fmla="*/ 5410200 w 6705600"/>
                <a:gd name="connsiteY5" fmla="*/ 755650 h 2270125"/>
                <a:gd name="connsiteX6" fmla="*/ 6057900 w 6705600"/>
                <a:gd name="connsiteY6" fmla="*/ 203200 h 2270125"/>
                <a:gd name="connsiteX7" fmla="*/ 6705600 w 6705600"/>
                <a:gd name="connsiteY7" fmla="*/ 1974850 h 227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5600" h="2270125">
                  <a:moveTo>
                    <a:pt x="0" y="1536700"/>
                  </a:moveTo>
                  <a:cubicBezTo>
                    <a:pt x="288925" y="1135062"/>
                    <a:pt x="577850" y="733425"/>
                    <a:pt x="914400" y="736600"/>
                  </a:cubicBezTo>
                  <a:cubicBezTo>
                    <a:pt x="1250950" y="739775"/>
                    <a:pt x="1676400" y="1333500"/>
                    <a:pt x="2019300" y="1555750"/>
                  </a:cubicBezTo>
                  <a:cubicBezTo>
                    <a:pt x="2362200" y="1778000"/>
                    <a:pt x="2628900" y="1987550"/>
                    <a:pt x="2971800" y="2070100"/>
                  </a:cubicBezTo>
                  <a:cubicBezTo>
                    <a:pt x="3314700" y="2152650"/>
                    <a:pt x="3670300" y="2270125"/>
                    <a:pt x="4076700" y="2051050"/>
                  </a:cubicBezTo>
                  <a:cubicBezTo>
                    <a:pt x="4483100" y="1831975"/>
                    <a:pt x="5080000" y="1063625"/>
                    <a:pt x="5410200" y="755650"/>
                  </a:cubicBezTo>
                  <a:cubicBezTo>
                    <a:pt x="5740400" y="447675"/>
                    <a:pt x="5842000" y="0"/>
                    <a:pt x="6057900" y="203200"/>
                  </a:cubicBezTo>
                  <a:cubicBezTo>
                    <a:pt x="6273800" y="406400"/>
                    <a:pt x="6489700" y="1190625"/>
                    <a:pt x="6705600" y="197485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944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Order of the </a:t>
            </a:r>
            <a:r>
              <a:rPr lang="en-US" b="1" dirty="0" err="1" smtClean="0">
                <a:solidFill>
                  <a:srgbClr val="000000"/>
                </a:solidFill>
              </a:rPr>
              <a:t>Mc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2064"/>
            <a:ext cx="83529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More parameters are generated due to the order of the chain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2 parameters are generated for order 0; </a:t>
            </a:r>
            <a:r>
              <a:rPr lang="en-US" dirty="0" err="1" smtClean="0"/>
              <a:t>P_w</a:t>
            </a:r>
            <a:r>
              <a:rPr lang="en-US" dirty="0" smtClean="0"/>
              <a:t> &amp; </a:t>
            </a:r>
            <a:r>
              <a:rPr lang="en-US" dirty="0" err="1" smtClean="0"/>
              <a:t>P_d</a:t>
            </a:r>
            <a:endParaRPr lang="en-US" dirty="0"/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4 </a:t>
            </a:r>
            <a:r>
              <a:rPr lang="en-US" dirty="0"/>
              <a:t>parameters are generated for order </a:t>
            </a:r>
            <a:r>
              <a:rPr lang="en-US" dirty="0" smtClean="0"/>
              <a:t>1; </a:t>
            </a:r>
            <a:r>
              <a:rPr lang="en-US" dirty="0" err="1" smtClean="0"/>
              <a:t>P_ww</a:t>
            </a:r>
            <a:r>
              <a:rPr lang="en-US" dirty="0" smtClean="0"/>
              <a:t> , </a:t>
            </a:r>
            <a:r>
              <a:rPr lang="en-US" dirty="0" err="1" smtClean="0"/>
              <a:t>P_wd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err="1" smtClean="0"/>
              <a:t>P_dw</a:t>
            </a:r>
            <a:r>
              <a:rPr lang="en-US" dirty="0" smtClean="0"/>
              <a:t> &amp;</a:t>
            </a:r>
            <a:r>
              <a:rPr lang="en-US" dirty="0"/>
              <a:t> </a:t>
            </a:r>
            <a:r>
              <a:rPr lang="en-US" dirty="0" err="1" smtClean="0"/>
              <a:t>P_dd</a:t>
            </a:r>
            <a:endParaRPr lang="en-US" dirty="0"/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8 </a:t>
            </a:r>
            <a:r>
              <a:rPr lang="en-US" dirty="0"/>
              <a:t>parameters are generated for order </a:t>
            </a:r>
            <a:r>
              <a:rPr lang="en-US" dirty="0" smtClean="0"/>
              <a:t>2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high order MC </a:t>
            </a:r>
            <a:r>
              <a:rPr lang="en-US" dirty="0" smtClean="0"/>
              <a:t>)and so on. 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Working with up to order 1 is still accommodated, but beyond order 1 is quit tedious 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By memory less property,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P_dwd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=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P_dww</a:t>
            </a:r>
            <a:r>
              <a:rPr lang="en-US" dirty="0">
                <a:latin typeface="Arial" pitchFamily="34" charset="0"/>
                <a:cs typeface="Arial" pitchFamily="34" charset="0"/>
              </a:rPr>
              <a:t> =&gt; ‘</a:t>
            </a:r>
            <a:r>
              <a:rPr lang="en-US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P_dw</a:t>
            </a:r>
            <a:r>
              <a:rPr lang="en-US" dirty="0">
                <a:latin typeface="Arial" pitchFamily="34" charset="0"/>
                <a:cs typeface="Arial" pitchFamily="34" charset="0"/>
              </a:rPr>
              <a:t>’</a:t>
            </a:r>
          </a:p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Hence eight parameters are reduced to two and so on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dirty="0"/>
          </a:p>
          <a:p>
            <a:pPr marL="178868" indent="-118704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3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Modeling rainfall amount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2064"/>
            <a:ext cx="432048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8868" indent="-118704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Looking at the box plot again after separating the data into rain and no rain, The data is still skewed to the right and bounded on one side (Rain&gt;0) and does not take the value zero </a:t>
            </a:r>
          </a:p>
          <a:p>
            <a:pPr marL="178868" indent="-118704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50% of the data are slightly beyond 0. </a:t>
            </a:r>
          </a:p>
          <a:p>
            <a:pPr marL="178868" indent="-118704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amounts is therefore modeled for rainy day which is hypothesized to take a </a:t>
            </a:r>
            <a:r>
              <a:rPr lang="en-US" dirty="0">
                <a:latin typeface="Arial" pitchFamily="34" charset="0"/>
                <a:cs typeface="Arial" pitchFamily="34" charset="0"/>
              </a:rPr>
              <a:t>gamma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distribution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10702" t="7447" b="4610"/>
          <a:stretch>
            <a:fillRect/>
          </a:stretch>
        </p:blipFill>
        <p:spPr bwMode="auto">
          <a:xfrm>
            <a:off x="4716016" y="1143000"/>
            <a:ext cx="4427984" cy="431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8679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Our dream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34076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173038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Implement Specialized routine for Markov modelling in GenStat. 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867" y="1955428"/>
            <a:ext cx="8096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9467" y="4165228"/>
            <a:ext cx="845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miley Face 10"/>
          <p:cNvSpPr/>
          <p:nvPr/>
        </p:nvSpPr>
        <p:spPr>
          <a:xfrm>
            <a:off x="5938267" y="4165228"/>
            <a:ext cx="1219200" cy="1219200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5400000">
            <a:off x="3652267" y="2869828"/>
            <a:ext cx="1219200" cy="1219200"/>
          </a:xfrm>
          <a:prstGeom prst="rightArrow">
            <a:avLst>
              <a:gd name="adj1" fmla="val 16418"/>
              <a:gd name="adj2" fmla="val 34328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6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Work done so far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51520" y="1412776"/>
            <a:ext cx="84582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3" action="ppaction://hlinkfile"/>
              </a:rPr>
              <a:t>Counts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4" action="ppaction://hlinkfile"/>
              </a:rPr>
              <a:t>Probabilities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5" action="ppaction://hlinkfile"/>
              </a:rPr>
              <a:t>Fitting probabilities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6" action="ppaction://hlinkfile"/>
              </a:rPr>
              <a:t>Fitting amounts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2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Work done so far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85800" y="1219201"/>
            <a:ext cx="8458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The result of this work can now be demonstrated</a:t>
            </a: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We analyze the rainfall data from Katumani, Kenya using the new dialogs</a:t>
            </a: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Lets take a look at the data</a:t>
            </a:r>
          </a:p>
          <a:p>
            <a:pPr marL="290513" indent="-290513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Organize the data and demonstrate analysis </a:t>
            </a:r>
            <a:r>
              <a:rPr lang="en-US" sz="2400" dirty="0" smtClean="0">
                <a:latin typeface="Arial" pitchFamily="34" charset="0"/>
                <a:cs typeface="Arial" pitchFamily="34" charset="0"/>
                <a:hlinkClick r:id="rId3" action="ppaction://hlinkfile"/>
              </a:rPr>
              <a:t>here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8737">
              <a:lnSpc>
                <a:spcPct val="150000"/>
              </a:lnSpc>
              <a:defRPr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miley Face 8">
            <a:hlinkClick r:id="rId4" action="ppaction://hlinkfile"/>
          </p:cNvPr>
          <p:cNvSpPr/>
          <p:nvPr/>
        </p:nvSpPr>
        <p:spPr>
          <a:xfrm>
            <a:off x="4914900" y="2996952"/>
            <a:ext cx="381000" cy="3810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Further work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07504" y="1124744"/>
            <a:ext cx="86106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Implementing routines  for </a:t>
            </a:r>
          </a:p>
          <a:p>
            <a:pPr marL="1481138" indent="-508000">
              <a:buFont typeface="+mj-lt"/>
              <a:buAutoNum type="arabicPeriod"/>
              <a:tabLst>
                <a:tab pos="973138" algn="l"/>
              </a:tabLst>
            </a:pPr>
            <a:r>
              <a:rPr lang="en-US" sz="2400" dirty="0" smtClean="0"/>
              <a:t>Climatic events</a:t>
            </a:r>
            <a:endParaRPr lang="en-US" sz="2400" dirty="0"/>
          </a:p>
          <a:p>
            <a:pPr marL="1481138" indent="-508000">
              <a:buFont typeface="+mj-lt"/>
              <a:buAutoNum type="arabicPeriod"/>
              <a:tabLst>
                <a:tab pos="973138" algn="l"/>
              </a:tabLst>
            </a:pPr>
            <a:r>
              <a:rPr lang="en-US" sz="2400" dirty="0" smtClean="0"/>
              <a:t>Crop performance index analysis,</a:t>
            </a:r>
          </a:p>
          <a:p>
            <a:pPr marL="1481138" indent="-508000">
              <a:buFont typeface="+mj-lt"/>
              <a:buAutoNum type="arabicPeriod"/>
              <a:tabLst>
                <a:tab pos="973138" algn="l"/>
              </a:tabLst>
            </a:pPr>
            <a:r>
              <a:rPr lang="en-US" sz="2400" dirty="0" smtClean="0"/>
              <a:t>Summaries of climatic data</a:t>
            </a:r>
          </a:p>
          <a:p>
            <a:pPr marL="174625" indent="-115888">
              <a:buFont typeface="Arial" pitchFamily="34" charset="0"/>
              <a:buChar char="•"/>
              <a:tabLst>
                <a:tab pos="973138" algn="l"/>
              </a:tabLst>
            </a:pPr>
            <a:r>
              <a:rPr lang="en-US" sz="2400" dirty="0" smtClean="0"/>
              <a:t>Collaborating with other researchers who also do  similar work </a:t>
            </a:r>
          </a:p>
          <a:p>
            <a:pPr marL="1481138" indent="-508000">
              <a:buAutoNum type="arabicPeriod"/>
              <a:tabLst>
                <a:tab pos="973138" algn="l"/>
              </a:tabLst>
            </a:pPr>
            <a:r>
              <a:rPr lang="en-US" sz="2400" dirty="0" smtClean="0"/>
              <a:t>Crop modeling</a:t>
            </a:r>
          </a:p>
          <a:p>
            <a:pPr marL="1481138" indent="-508000">
              <a:buAutoNum type="arabicPeriod"/>
              <a:tabLst>
                <a:tab pos="973138" algn="l"/>
              </a:tabLst>
            </a:pPr>
            <a:r>
              <a:rPr lang="en-US" sz="2400" dirty="0" smtClean="0"/>
              <a:t>Simulation </a:t>
            </a:r>
          </a:p>
          <a:p>
            <a:pPr marL="1481138" indent="-508000">
              <a:buAutoNum type="arabicPeriod"/>
              <a:tabLst>
                <a:tab pos="973138" algn="l"/>
              </a:tabLst>
            </a:pPr>
            <a:r>
              <a:rPr lang="en-US" sz="2400" dirty="0" smtClean="0"/>
              <a:t>Implementation of climatic menu in other statistical packages.</a:t>
            </a:r>
          </a:p>
          <a:p>
            <a:pPr marL="573087" indent="-514350">
              <a:buAutoNum type="arabicPeriod"/>
              <a:tabLst>
                <a:tab pos="973138" algn="l"/>
              </a:tabLst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2025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Detailed Reading and references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85800" y="1219201"/>
            <a:ext cx="845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737">
              <a:lnSpc>
                <a:spcPct val="150000"/>
              </a:lnSpc>
              <a:defRPr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dirty="0" smtClean="0"/>
              <a:t>thesis</a:t>
            </a:r>
          </a:p>
          <a:p>
            <a:r>
              <a:rPr lang="en-US" dirty="0" smtClean="0"/>
              <a:t>Publisher: Lambert Academic Publishing</a:t>
            </a:r>
          </a:p>
          <a:p>
            <a:r>
              <a:rPr lang="en-US" dirty="0" smtClean="0"/>
              <a:t> ISBN </a:t>
            </a:r>
            <a:r>
              <a:rPr lang="en-US" dirty="0"/>
              <a:t>: 978-3-8454-0575-9 </a:t>
            </a:r>
            <a:br>
              <a:rPr lang="en-US" dirty="0"/>
            </a:br>
            <a:r>
              <a:rPr lang="en-US" dirty="0"/>
              <a:t>Title : </a:t>
            </a:r>
            <a:r>
              <a:rPr lang="en-US" dirty="0" smtClean="0"/>
              <a:t>Simplifying </a:t>
            </a:r>
            <a:r>
              <a:rPr lang="en-US" dirty="0"/>
              <a:t>the </a:t>
            </a:r>
            <a:r>
              <a:rPr lang="en-US" dirty="0" smtClean="0"/>
              <a:t>Markov </a:t>
            </a:r>
            <a:r>
              <a:rPr lang="en-US" dirty="0"/>
              <a:t>chain analysis of rainfall data using </a:t>
            </a:r>
            <a:r>
              <a:rPr lang="en-US" dirty="0" smtClean="0"/>
              <a:t>GenStat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b="1" dirty="0" smtClean="0"/>
              <a:t>Get it online: </a:t>
            </a:r>
            <a:endParaRPr lang="en-US" b="1" dirty="0"/>
          </a:p>
          <a:p>
            <a:r>
              <a:rPr lang="en-US" dirty="0"/>
              <a:t>https://www.morebooks.de/store/gb/book/simplifying-the-markov-chain-analysis-of-rainfall-data-using-genstat/isbn/978-3-8454-0575-9</a:t>
            </a:r>
          </a:p>
        </p:txBody>
      </p:sp>
    </p:spTree>
    <p:extLst>
      <p:ext uri="{BB962C8B-B14F-4D97-AF65-F5344CB8AC3E}">
        <p14:creationId xmlns:p14="http://schemas.microsoft.com/office/powerpoint/2010/main" val="165118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Motivation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Analysis of rainfall data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Markov Chain modeling of rainfall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demonstration.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AASC 2012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Motivation 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86044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Climatic data is one of the most important data that is used for decision making in Agriculture, Health's, Tourism, Industrial sector etc.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Resources spent in the gathering of these data should have positive correlation to the results due to the data.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In Kenya (developing countries), a lot of resources have been spent in establishing met stations.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Today Kenya has established </a:t>
            </a:r>
            <a:r>
              <a:rPr lang="en-US" dirty="0" err="1" smtClean="0"/>
              <a:t>atleast</a:t>
            </a:r>
            <a:r>
              <a:rPr lang="en-US" dirty="0" smtClean="0"/>
              <a:t> a met station in each district and in addition other research institutions has the same. The same story in other  developing countries.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Surprisingly, the data generated is still underutilized. The value of the input does not correlate with output.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The questions to address: Methods of collection, data management, methods of analysis, usage of the results. 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A lot of research still needs to be done on these areas (</a:t>
            </a:r>
            <a:r>
              <a:rPr lang="en-US" dirty="0" smtClean="0">
                <a:solidFill>
                  <a:srgbClr val="FF0000"/>
                </a:solidFill>
              </a:rPr>
              <a:t>potential researchers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97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Rainfall Data management and analysis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860444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Rainfall data is potential in giving insight to many decision makings.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It is quite challenging onto how it is managed and analyzed:  Some of the reasons behind this are: non-normal distributions of rainfall, lack of right procedures for analyzing them etc.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Some of the common methods that have been used in Kenya for analyzing rainfall data are: descriptive analysis &amp; trends which may not give much information for prediction.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However a number of research work </a:t>
            </a:r>
            <a:r>
              <a:rPr lang="en-US" dirty="0"/>
              <a:t>have been done sowing </a:t>
            </a:r>
            <a:r>
              <a:rPr lang="en-US" dirty="0" smtClean="0"/>
              <a:t>better and advanced ways </a:t>
            </a:r>
            <a:r>
              <a:rPr lang="en-US" dirty="0"/>
              <a:t>of analyzing rainfall data (</a:t>
            </a:r>
            <a:r>
              <a:rPr lang="en-GB" dirty="0"/>
              <a:t>Gabriel , &amp; Neumann. (1961), </a:t>
            </a:r>
            <a:r>
              <a:rPr lang="en-GB" dirty="0" err="1"/>
              <a:t>Buchdahl</a:t>
            </a:r>
            <a:r>
              <a:rPr lang="en-GB" dirty="0"/>
              <a:t>, J. (1999), Gallagher &amp; Stern  (2004) etc.</a:t>
            </a:r>
            <a:r>
              <a:rPr lang="en-US" dirty="0" smtClean="0"/>
              <a:t>)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Most researchers have not embraced the used of these advanced methods of analysis due to their complexity and unavailability of procedures for use.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/>
              <a:t>Today </a:t>
            </a:r>
            <a:r>
              <a:rPr lang="en-US" dirty="0" err="1" smtClean="0"/>
              <a:t>Instat</a:t>
            </a:r>
            <a:r>
              <a:rPr lang="en-US" dirty="0" smtClean="0"/>
              <a:t> statistical package has incorporated some of the advanced approaches though it has difficulty in handling the GLM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02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Some common mistakes in rainfall analysis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49685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15888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Descriptive Analysis of rainfall</a:t>
            </a:r>
          </a:p>
          <a:p>
            <a:r>
              <a:rPr lang="en-US" dirty="0"/>
              <a:t>	Mean 		</a:t>
            </a:r>
            <a:r>
              <a:rPr lang="en-US" dirty="0" smtClean="0"/>
              <a:t>=</a:t>
            </a:r>
            <a:r>
              <a:rPr lang="en-US" dirty="0"/>
              <a:t>	 1.898</a:t>
            </a:r>
          </a:p>
          <a:p>
            <a:r>
              <a:rPr lang="en-US" dirty="0"/>
              <a:t>	Median 		=	 0</a:t>
            </a:r>
          </a:p>
          <a:p>
            <a:r>
              <a:rPr lang="en-US" dirty="0"/>
              <a:t>	Lower quartile 	=	 0</a:t>
            </a:r>
          </a:p>
          <a:p>
            <a:r>
              <a:rPr lang="en-US" dirty="0"/>
              <a:t>	Upper quartile 	=	 0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Looking at the output for descriptive analysis of rainfall data from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Katumani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station in Kenya </a:t>
            </a:r>
            <a:r>
              <a:rPr lang="en-US" dirty="0">
                <a:latin typeface="Arial" pitchFamily="34" charset="0"/>
                <a:cs typeface="Arial" pitchFamily="34" charset="0"/>
              </a:rPr>
              <a:t>shows that more than 75% of the data is 0.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box plot display shows that almost all rainfall data are outliers ( the interpretation of this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assumes that </a:t>
            </a:r>
            <a:r>
              <a:rPr lang="en-US" dirty="0">
                <a:latin typeface="Arial" pitchFamily="34" charset="0"/>
                <a:cs typeface="Arial" pitchFamily="34" charset="0"/>
              </a:rPr>
              <a:t>there is normality no rain in this region ) this is not practically 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13750" t="21111" r="44375" b="32222"/>
          <a:stretch>
            <a:fillRect/>
          </a:stretch>
        </p:blipFill>
        <p:spPr bwMode="auto">
          <a:xfrm>
            <a:off x="5508104" y="1637507"/>
            <a:ext cx="3456384" cy="32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8355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Rainfall data analysis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496855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If the data 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divided </a:t>
            </a:r>
            <a:r>
              <a:rPr lang="en-US" dirty="0">
                <a:latin typeface="Arial" pitchFamily="34" charset="0"/>
                <a:cs typeface="Arial" pitchFamily="34" charset="0"/>
              </a:rPr>
              <a:t>into two; the zeros and the non-zeros data, then analyzed, a better results can be obtained.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The display of rainfall amounts  (non-zeros) shows that the amounts is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not </a:t>
            </a:r>
            <a:r>
              <a:rPr lang="en-US" dirty="0">
                <a:latin typeface="Arial" pitchFamily="34" charset="0"/>
                <a:cs typeface="Arial" pitchFamily="34" charset="0"/>
              </a:rPr>
              <a:t>normal and therefore we think of other continuous distribution  possibly gamma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distribution. </a:t>
            </a:r>
          </a:p>
          <a:p>
            <a:pPr marL="177800" indent="-177800" defTabSz="93662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Therefore, we can model rainfall data in two approaches </a:t>
            </a:r>
          </a:p>
          <a:p>
            <a:pPr marL="571500" indent="6286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Occurrences (Binomial)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571500" indent="6286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Amounts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(probably gamma)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/>
          <a:srcRect l="26250" t="18889" r="44648" b="18889"/>
          <a:stretch/>
        </p:blipFill>
        <p:spPr bwMode="auto">
          <a:xfrm>
            <a:off x="5505152" y="1412776"/>
            <a:ext cx="3420120" cy="34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2865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Markov Chain modeling of Rainfall occurrences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9552" y="1196752"/>
                <a:ext cx="8352928" cy="5214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7800" indent="-177800" defTabSz="93662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GB" b="1" dirty="0" smtClean="0"/>
                  <a:t>Gabriel &amp; Neumann (</a:t>
                </a:r>
                <a:r>
                  <a:rPr lang="en-GB" b="1" dirty="0"/>
                  <a:t>1961</a:t>
                </a:r>
                <a:r>
                  <a:rPr lang="en-GB" b="1" dirty="0" smtClean="0"/>
                  <a:t>) , suggested the used of </a:t>
                </a:r>
                <a:r>
                  <a:rPr lang="en-GB" dirty="0"/>
                  <a:t>Markov </a:t>
                </a:r>
                <a:r>
                  <a:rPr lang="en-GB" dirty="0" smtClean="0"/>
                  <a:t>Chain (MC) to model  daily rainfall occurrences, from then it has gained popularity (</a:t>
                </a:r>
                <a:r>
                  <a:rPr lang="en-GB" b="1" dirty="0" err="1" smtClean="0"/>
                  <a:t>Mimikou</a:t>
                </a:r>
                <a:r>
                  <a:rPr lang="en-GB" b="1" dirty="0" smtClean="0"/>
                  <a:t> ,1983</a:t>
                </a:r>
                <a:r>
                  <a:rPr lang="en-GB" dirty="0" smtClean="0"/>
                  <a:t>) </a:t>
                </a:r>
              </a:p>
              <a:p>
                <a:pPr marL="177800" indent="-177800" defTabSz="93662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It describes the sequence of wet and dry days; i.e. the probability of rain </a:t>
                </a:r>
                <a:r>
                  <a:rPr lang="en-GB" dirty="0">
                    <a:latin typeface="Arial" pitchFamily="34" charset="0"/>
                    <a:cs typeface="Arial" pitchFamily="34" charset="0"/>
                  </a:rPr>
                  <a:t>occurrence </a:t>
                </a: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on a particular day depends on whether or not it had rain in the previous day </a:t>
                </a:r>
              </a:p>
              <a:p>
                <a:pPr marL="178868" indent="-118704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We may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have 2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states MC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(dry or wet) or 3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state MC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(Dry, wet or flood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etc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  <a:p>
                <a:pPr marL="178868" indent="-118704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Due to seasonality from different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days of the of the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year, each day 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is modeled separately and different orders of Markov are considered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178868" indent="-118704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We estimate the probability of rain in day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  <a:cs typeface="Arial" pitchFamily="34" charset="0"/>
                      </a:rPr>
                      <m:t>τ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given state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  <a:cs typeface="Arial" pitchFamily="34" charset="0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  <a:cs typeface="Arial" pitchFamily="34" charset="0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  <a:cs typeface="Arial" pitchFamily="34" charset="0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  <a:cs typeface="Arial" pitchFamily="34" charset="0"/>
                      </a:rPr>
                      <m:t>=0,1)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in day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  <a:cs typeface="Arial" pitchFamily="34" charset="0"/>
                      </a:rPr>
                      <m:t>𝜏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Arial" pitchFamily="34" charset="0"/>
                      </a:rPr>
                      <m:t>−1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as</a:t>
                </a:r>
              </a:p>
              <a:p>
                <a:pPr marL="60164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  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60164">
                  <a:lnSpc>
                    <a:spcPct val="150000"/>
                  </a:lnSpc>
                  <a:defRPr/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196752"/>
                <a:ext cx="8352928" cy="5214826"/>
              </a:xfrm>
              <a:prstGeom prst="rect">
                <a:avLst/>
              </a:prstGeom>
              <a:blipFill rotWithShape="1">
                <a:blip r:embed="rId3"/>
                <a:stretch>
                  <a:fillRect l="-511" t="-701" r="-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51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Modeling Rainfall occurrences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AASC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9552" y="1196752"/>
                <a:ext cx="8352928" cy="3639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7800" indent="-177800" defTabSz="93662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US" b="1" dirty="0" smtClean="0"/>
                  <a:t>We can therefore model the probability of rainfall occurrences using GLM with </a:t>
                </a:r>
                <a:r>
                  <a:rPr lang="en-US" b="1" dirty="0" err="1" smtClean="0"/>
                  <a:t>logit</a:t>
                </a:r>
                <a:r>
                  <a:rPr lang="en-US" b="1" dirty="0" smtClean="0"/>
                  <a:t> link function hence</a:t>
                </a:r>
              </a:p>
              <a:p>
                <a:pPr defTabSz="936620">
                  <a:spcBef>
                    <a:spcPts val="12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𝜏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𝑒𝑥𝑝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r>
                            <a:rPr lang="en-US" i="1">
                              <a:latin typeface="Cambria Math"/>
                            </a:rPr>
                            <m:t>𝑒𝑥𝑝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178868" indent="-118704" defTabSz="93662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US" dirty="0">
                    <a:latin typeface="Arial" pitchFamily="34" charset="0"/>
                    <a:cs typeface="Arial" pitchFamily="34" charset="0"/>
                  </a:rPr>
                  <a:t>Modeling each day separately will generate 366 parameters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(seasonality)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  <a:p>
                <a:pPr marL="178868" indent="-118704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Seasonality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is reduced by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use of Harmonics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– this is a model of best fit for the rainfall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occurrence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(a model of best fit)</a:t>
                </a:r>
              </a:p>
              <a:p>
                <a:pPr defTabSz="936620">
                  <a:spcBef>
                    <a:spcPts val="1200"/>
                  </a:spcBef>
                  <a:defRPr/>
                </a:pPr>
                <a:endParaRPr lang="en-US" dirty="0"/>
              </a:p>
              <a:p>
                <a:pPr marL="178868" indent="-118704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  <a:p>
                <a:pPr marL="177800" indent="-177800" defTabSz="93662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196752"/>
                <a:ext cx="8352928" cy="3639138"/>
              </a:xfrm>
              <a:prstGeom prst="rect">
                <a:avLst/>
              </a:prstGeom>
              <a:blipFill rotWithShape="1">
                <a:blip r:embed="rId3"/>
                <a:stretch>
                  <a:fillRect l="-657" t="-1005" b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08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260648"/>
            <a:ext cx="8229600" cy="81846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Harmonics explained</a:t>
            </a:r>
            <a:b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0053-26B4-49B7-8748-04F65CBDDF26}" type="datetime1">
              <a:rPr lang="en-US" smtClean="0"/>
              <a:pPr/>
              <a:t>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Report for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870E-5B56-4C58-A740-E9D0503C64BB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916360" y="1010501"/>
            <a:ext cx="7344816" cy="2925948"/>
            <a:chOff x="1123950" y="2762251"/>
            <a:chExt cx="6451600" cy="3152105"/>
          </a:xfrm>
        </p:grpSpPr>
        <p:sp>
          <p:nvSpPr>
            <p:cNvPr id="10" name="Freeform 9"/>
            <p:cNvSpPr/>
            <p:nvPr/>
          </p:nvSpPr>
          <p:spPr>
            <a:xfrm>
              <a:off x="1276350" y="2762251"/>
              <a:ext cx="6273800" cy="3105150"/>
            </a:xfrm>
            <a:custGeom>
              <a:avLst/>
              <a:gdLst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1790700 w 5981700"/>
                <a:gd name="connsiteY18" fmla="*/ 2971800 h 3371850"/>
                <a:gd name="connsiteX19" fmla="*/ 2667000 w 5981700"/>
                <a:gd name="connsiteY19" fmla="*/ 952500 h 3371850"/>
                <a:gd name="connsiteX20" fmla="*/ 2457450 w 5981700"/>
                <a:gd name="connsiteY20" fmla="*/ 2952750 h 3371850"/>
                <a:gd name="connsiteX21" fmla="*/ 3067050 w 5981700"/>
                <a:gd name="connsiteY21" fmla="*/ 1143000 h 3371850"/>
                <a:gd name="connsiteX22" fmla="*/ 3295650 w 5981700"/>
                <a:gd name="connsiteY22" fmla="*/ 3048000 h 3371850"/>
                <a:gd name="connsiteX23" fmla="*/ 3790950 w 5981700"/>
                <a:gd name="connsiteY23" fmla="*/ 685800 h 3371850"/>
                <a:gd name="connsiteX24" fmla="*/ 3943350 w 5981700"/>
                <a:gd name="connsiteY24" fmla="*/ 2628900 h 3371850"/>
                <a:gd name="connsiteX25" fmla="*/ 4267200 w 5981700"/>
                <a:gd name="connsiteY25" fmla="*/ 762000 h 3371850"/>
                <a:gd name="connsiteX26" fmla="*/ 4267200 w 5981700"/>
                <a:gd name="connsiteY26" fmla="*/ 190500 h 3371850"/>
                <a:gd name="connsiteX27" fmla="*/ 4381500 w 5981700"/>
                <a:gd name="connsiteY27" fmla="*/ 857250 h 3371850"/>
                <a:gd name="connsiteX28" fmla="*/ 4514850 w 5981700"/>
                <a:gd name="connsiteY28" fmla="*/ 133350 h 3371850"/>
                <a:gd name="connsiteX29" fmla="*/ 4819650 w 5981700"/>
                <a:gd name="connsiteY29" fmla="*/ 1047750 h 3371850"/>
                <a:gd name="connsiteX30" fmla="*/ 4895850 w 5981700"/>
                <a:gd name="connsiteY30" fmla="*/ 0 h 3371850"/>
                <a:gd name="connsiteX31" fmla="*/ 5238750 w 5981700"/>
                <a:gd name="connsiteY31" fmla="*/ 1295400 h 3371850"/>
                <a:gd name="connsiteX32" fmla="*/ 5638800 w 5981700"/>
                <a:gd name="connsiteY32" fmla="*/ 342900 h 3371850"/>
                <a:gd name="connsiteX33" fmla="*/ 5543550 w 5981700"/>
                <a:gd name="connsiteY33" fmla="*/ 1676400 h 3371850"/>
                <a:gd name="connsiteX34" fmla="*/ 5981700 w 5981700"/>
                <a:gd name="connsiteY34" fmla="*/ 381000 h 3371850"/>
                <a:gd name="connsiteX35" fmla="*/ 5981700 w 5981700"/>
                <a:gd name="connsiteY35" fmla="*/ 3371850 h 3371850"/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1790700 w 5981700"/>
                <a:gd name="connsiteY18" fmla="*/ 2971800 h 3371850"/>
                <a:gd name="connsiteX19" fmla="*/ 2667000 w 5981700"/>
                <a:gd name="connsiteY19" fmla="*/ 952500 h 3371850"/>
                <a:gd name="connsiteX20" fmla="*/ 2914650 w 5981700"/>
                <a:gd name="connsiteY20" fmla="*/ 2952750 h 3371850"/>
                <a:gd name="connsiteX21" fmla="*/ 3067050 w 5981700"/>
                <a:gd name="connsiteY21" fmla="*/ 1143000 h 3371850"/>
                <a:gd name="connsiteX22" fmla="*/ 3295650 w 5981700"/>
                <a:gd name="connsiteY22" fmla="*/ 3048000 h 3371850"/>
                <a:gd name="connsiteX23" fmla="*/ 3790950 w 5981700"/>
                <a:gd name="connsiteY23" fmla="*/ 685800 h 3371850"/>
                <a:gd name="connsiteX24" fmla="*/ 3943350 w 5981700"/>
                <a:gd name="connsiteY24" fmla="*/ 2628900 h 3371850"/>
                <a:gd name="connsiteX25" fmla="*/ 4267200 w 5981700"/>
                <a:gd name="connsiteY25" fmla="*/ 762000 h 3371850"/>
                <a:gd name="connsiteX26" fmla="*/ 4267200 w 5981700"/>
                <a:gd name="connsiteY26" fmla="*/ 190500 h 3371850"/>
                <a:gd name="connsiteX27" fmla="*/ 4381500 w 5981700"/>
                <a:gd name="connsiteY27" fmla="*/ 857250 h 3371850"/>
                <a:gd name="connsiteX28" fmla="*/ 4514850 w 5981700"/>
                <a:gd name="connsiteY28" fmla="*/ 133350 h 3371850"/>
                <a:gd name="connsiteX29" fmla="*/ 4819650 w 5981700"/>
                <a:gd name="connsiteY29" fmla="*/ 1047750 h 3371850"/>
                <a:gd name="connsiteX30" fmla="*/ 4895850 w 5981700"/>
                <a:gd name="connsiteY30" fmla="*/ 0 h 3371850"/>
                <a:gd name="connsiteX31" fmla="*/ 5238750 w 5981700"/>
                <a:gd name="connsiteY31" fmla="*/ 1295400 h 3371850"/>
                <a:gd name="connsiteX32" fmla="*/ 5638800 w 5981700"/>
                <a:gd name="connsiteY32" fmla="*/ 342900 h 3371850"/>
                <a:gd name="connsiteX33" fmla="*/ 5543550 w 5981700"/>
                <a:gd name="connsiteY33" fmla="*/ 1676400 h 3371850"/>
                <a:gd name="connsiteX34" fmla="*/ 5981700 w 5981700"/>
                <a:gd name="connsiteY34" fmla="*/ 381000 h 3371850"/>
                <a:gd name="connsiteX35" fmla="*/ 5981700 w 5981700"/>
                <a:gd name="connsiteY35" fmla="*/ 3371850 h 3371850"/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1790700 w 5981700"/>
                <a:gd name="connsiteY18" fmla="*/ 2971800 h 3371850"/>
                <a:gd name="connsiteX19" fmla="*/ 2667000 w 5981700"/>
                <a:gd name="connsiteY19" fmla="*/ 952500 h 3371850"/>
                <a:gd name="connsiteX20" fmla="*/ 2914650 w 5981700"/>
                <a:gd name="connsiteY20" fmla="*/ 2952750 h 3371850"/>
                <a:gd name="connsiteX21" fmla="*/ 2895600 w 5981700"/>
                <a:gd name="connsiteY21" fmla="*/ 2914650 h 3371850"/>
                <a:gd name="connsiteX22" fmla="*/ 3067050 w 5981700"/>
                <a:gd name="connsiteY22" fmla="*/ 1143000 h 3371850"/>
                <a:gd name="connsiteX23" fmla="*/ 3295650 w 5981700"/>
                <a:gd name="connsiteY23" fmla="*/ 3048000 h 3371850"/>
                <a:gd name="connsiteX24" fmla="*/ 3790950 w 5981700"/>
                <a:gd name="connsiteY24" fmla="*/ 685800 h 3371850"/>
                <a:gd name="connsiteX25" fmla="*/ 3943350 w 5981700"/>
                <a:gd name="connsiteY25" fmla="*/ 2628900 h 3371850"/>
                <a:gd name="connsiteX26" fmla="*/ 4267200 w 5981700"/>
                <a:gd name="connsiteY26" fmla="*/ 762000 h 3371850"/>
                <a:gd name="connsiteX27" fmla="*/ 4267200 w 5981700"/>
                <a:gd name="connsiteY27" fmla="*/ 190500 h 3371850"/>
                <a:gd name="connsiteX28" fmla="*/ 4381500 w 5981700"/>
                <a:gd name="connsiteY28" fmla="*/ 857250 h 3371850"/>
                <a:gd name="connsiteX29" fmla="*/ 4514850 w 5981700"/>
                <a:gd name="connsiteY29" fmla="*/ 133350 h 3371850"/>
                <a:gd name="connsiteX30" fmla="*/ 4819650 w 5981700"/>
                <a:gd name="connsiteY30" fmla="*/ 1047750 h 3371850"/>
                <a:gd name="connsiteX31" fmla="*/ 4895850 w 5981700"/>
                <a:gd name="connsiteY31" fmla="*/ 0 h 3371850"/>
                <a:gd name="connsiteX32" fmla="*/ 5238750 w 5981700"/>
                <a:gd name="connsiteY32" fmla="*/ 1295400 h 3371850"/>
                <a:gd name="connsiteX33" fmla="*/ 5638800 w 5981700"/>
                <a:gd name="connsiteY33" fmla="*/ 342900 h 3371850"/>
                <a:gd name="connsiteX34" fmla="*/ 5543550 w 5981700"/>
                <a:gd name="connsiteY34" fmla="*/ 1676400 h 3371850"/>
                <a:gd name="connsiteX35" fmla="*/ 5981700 w 5981700"/>
                <a:gd name="connsiteY35" fmla="*/ 381000 h 3371850"/>
                <a:gd name="connsiteX36" fmla="*/ 5981700 w 5981700"/>
                <a:gd name="connsiteY36" fmla="*/ 3371850 h 3371850"/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1790700 w 5981700"/>
                <a:gd name="connsiteY18" fmla="*/ 2971800 h 3371850"/>
                <a:gd name="connsiteX19" fmla="*/ 2667000 w 5981700"/>
                <a:gd name="connsiteY19" fmla="*/ 952500 h 3371850"/>
                <a:gd name="connsiteX20" fmla="*/ 2895600 w 5981700"/>
                <a:gd name="connsiteY20" fmla="*/ 2705100 h 3371850"/>
                <a:gd name="connsiteX21" fmla="*/ 2914650 w 5981700"/>
                <a:gd name="connsiteY21" fmla="*/ 2952750 h 3371850"/>
                <a:gd name="connsiteX22" fmla="*/ 2895600 w 5981700"/>
                <a:gd name="connsiteY22" fmla="*/ 2914650 h 3371850"/>
                <a:gd name="connsiteX23" fmla="*/ 3067050 w 5981700"/>
                <a:gd name="connsiteY23" fmla="*/ 1143000 h 3371850"/>
                <a:gd name="connsiteX24" fmla="*/ 3295650 w 5981700"/>
                <a:gd name="connsiteY24" fmla="*/ 3048000 h 3371850"/>
                <a:gd name="connsiteX25" fmla="*/ 3790950 w 5981700"/>
                <a:gd name="connsiteY25" fmla="*/ 685800 h 3371850"/>
                <a:gd name="connsiteX26" fmla="*/ 3943350 w 5981700"/>
                <a:gd name="connsiteY26" fmla="*/ 2628900 h 3371850"/>
                <a:gd name="connsiteX27" fmla="*/ 4267200 w 5981700"/>
                <a:gd name="connsiteY27" fmla="*/ 762000 h 3371850"/>
                <a:gd name="connsiteX28" fmla="*/ 4267200 w 5981700"/>
                <a:gd name="connsiteY28" fmla="*/ 190500 h 3371850"/>
                <a:gd name="connsiteX29" fmla="*/ 4381500 w 5981700"/>
                <a:gd name="connsiteY29" fmla="*/ 857250 h 3371850"/>
                <a:gd name="connsiteX30" fmla="*/ 4514850 w 5981700"/>
                <a:gd name="connsiteY30" fmla="*/ 133350 h 3371850"/>
                <a:gd name="connsiteX31" fmla="*/ 4819650 w 5981700"/>
                <a:gd name="connsiteY31" fmla="*/ 1047750 h 3371850"/>
                <a:gd name="connsiteX32" fmla="*/ 4895850 w 5981700"/>
                <a:gd name="connsiteY32" fmla="*/ 0 h 3371850"/>
                <a:gd name="connsiteX33" fmla="*/ 5238750 w 5981700"/>
                <a:gd name="connsiteY33" fmla="*/ 1295400 h 3371850"/>
                <a:gd name="connsiteX34" fmla="*/ 5638800 w 5981700"/>
                <a:gd name="connsiteY34" fmla="*/ 342900 h 3371850"/>
                <a:gd name="connsiteX35" fmla="*/ 5543550 w 5981700"/>
                <a:gd name="connsiteY35" fmla="*/ 1676400 h 3371850"/>
                <a:gd name="connsiteX36" fmla="*/ 5981700 w 5981700"/>
                <a:gd name="connsiteY36" fmla="*/ 381000 h 3371850"/>
                <a:gd name="connsiteX37" fmla="*/ 5981700 w 5981700"/>
                <a:gd name="connsiteY37" fmla="*/ 3371850 h 3371850"/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2362200 w 5981700"/>
                <a:gd name="connsiteY18" fmla="*/ 2921000 h 3371850"/>
                <a:gd name="connsiteX19" fmla="*/ 2667000 w 5981700"/>
                <a:gd name="connsiteY19" fmla="*/ 952500 h 3371850"/>
                <a:gd name="connsiteX20" fmla="*/ 2895600 w 5981700"/>
                <a:gd name="connsiteY20" fmla="*/ 2705100 h 3371850"/>
                <a:gd name="connsiteX21" fmla="*/ 2914650 w 5981700"/>
                <a:gd name="connsiteY21" fmla="*/ 2952750 h 3371850"/>
                <a:gd name="connsiteX22" fmla="*/ 2895600 w 5981700"/>
                <a:gd name="connsiteY22" fmla="*/ 2914650 h 3371850"/>
                <a:gd name="connsiteX23" fmla="*/ 3067050 w 5981700"/>
                <a:gd name="connsiteY23" fmla="*/ 1143000 h 3371850"/>
                <a:gd name="connsiteX24" fmla="*/ 3295650 w 5981700"/>
                <a:gd name="connsiteY24" fmla="*/ 3048000 h 3371850"/>
                <a:gd name="connsiteX25" fmla="*/ 3790950 w 5981700"/>
                <a:gd name="connsiteY25" fmla="*/ 685800 h 3371850"/>
                <a:gd name="connsiteX26" fmla="*/ 3943350 w 5981700"/>
                <a:gd name="connsiteY26" fmla="*/ 2628900 h 3371850"/>
                <a:gd name="connsiteX27" fmla="*/ 4267200 w 5981700"/>
                <a:gd name="connsiteY27" fmla="*/ 762000 h 3371850"/>
                <a:gd name="connsiteX28" fmla="*/ 4267200 w 5981700"/>
                <a:gd name="connsiteY28" fmla="*/ 190500 h 3371850"/>
                <a:gd name="connsiteX29" fmla="*/ 4381500 w 5981700"/>
                <a:gd name="connsiteY29" fmla="*/ 857250 h 3371850"/>
                <a:gd name="connsiteX30" fmla="*/ 4514850 w 5981700"/>
                <a:gd name="connsiteY30" fmla="*/ 133350 h 3371850"/>
                <a:gd name="connsiteX31" fmla="*/ 4819650 w 5981700"/>
                <a:gd name="connsiteY31" fmla="*/ 1047750 h 3371850"/>
                <a:gd name="connsiteX32" fmla="*/ 4895850 w 5981700"/>
                <a:gd name="connsiteY32" fmla="*/ 0 h 3371850"/>
                <a:gd name="connsiteX33" fmla="*/ 5238750 w 5981700"/>
                <a:gd name="connsiteY33" fmla="*/ 1295400 h 3371850"/>
                <a:gd name="connsiteX34" fmla="*/ 5638800 w 5981700"/>
                <a:gd name="connsiteY34" fmla="*/ 342900 h 3371850"/>
                <a:gd name="connsiteX35" fmla="*/ 5543550 w 5981700"/>
                <a:gd name="connsiteY35" fmla="*/ 1676400 h 3371850"/>
                <a:gd name="connsiteX36" fmla="*/ 5981700 w 5981700"/>
                <a:gd name="connsiteY36" fmla="*/ 381000 h 3371850"/>
                <a:gd name="connsiteX37" fmla="*/ 5981700 w 5981700"/>
                <a:gd name="connsiteY37" fmla="*/ 3371850 h 3371850"/>
                <a:gd name="connsiteX0" fmla="*/ 0 w 5981700"/>
                <a:gd name="connsiteY0" fmla="*/ 2495550 h 3371850"/>
                <a:gd name="connsiteX1" fmla="*/ 114300 w 5981700"/>
                <a:gd name="connsiteY1" fmla="*/ 419100 h 3371850"/>
                <a:gd name="connsiteX2" fmla="*/ 285750 w 5981700"/>
                <a:gd name="connsiteY2" fmla="*/ 2800350 h 3371850"/>
                <a:gd name="connsiteX3" fmla="*/ 381000 w 5981700"/>
                <a:gd name="connsiteY3" fmla="*/ 952500 h 3371850"/>
                <a:gd name="connsiteX4" fmla="*/ 361950 w 5981700"/>
                <a:gd name="connsiteY4" fmla="*/ 1638300 h 3371850"/>
                <a:gd name="connsiteX5" fmla="*/ 628650 w 5981700"/>
                <a:gd name="connsiteY5" fmla="*/ 857250 h 3371850"/>
                <a:gd name="connsiteX6" fmla="*/ 647700 w 5981700"/>
                <a:gd name="connsiteY6" fmla="*/ 1447800 h 3371850"/>
                <a:gd name="connsiteX7" fmla="*/ 781050 w 5981700"/>
                <a:gd name="connsiteY7" fmla="*/ 647700 h 3371850"/>
                <a:gd name="connsiteX8" fmla="*/ 876300 w 5981700"/>
                <a:gd name="connsiteY8" fmla="*/ 1314450 h 3371850"/>
                <a:gd name="connsiteX9" fmla="*/ 1047750 w 5981700"/>
                <a:gd name="connsiteY9" fmla="*/ 571500 h 3371850"/>
                <a:gd name="connsiteX10" fmla="*/ 1143000 w 5981700"/>
                <a:gd name="connsiteY10" fmla="*/ 1162050 h 3371850"/>
                <a:gd name="connsiteX11" fmla="*/ 1333500 w 5981700"/>
                <a:gd name="connsiteY11" fmla="*/ 0 h 3371850"/>
                <a:gd name="connsiteX12" fmla="*/ 1371600 w 5981700"/>
                <a:gd name="connsiteY12" fmla="*/ 971550 h 3371850"/>
                <a:gd name="connsiteX13" fmla="*/ 1581150 w 5981700"/>
                <a:gd name="connsiteY13" fmla="*/ 133350 h 3371850"/>
                <a:gd name="connsiteX14" fmla="*/ 1581150 w 5981700"/>
                <a:gd name="connsiteY14" fmla="*/ 152400 h 3371850"/>
                <a:gd name="connsiteX15" fmla="*/ 1752600 w 5981700"/>
                <a:gd name="connsiteY15" fmla="*/ 1428750 h 3371850"/>
                <a:gd name="connsiteX16" fmla="*/ 2114550 w 5981700"/>
                <a:gd name="connsiteY16" fmla="*/ 495300 h 3371850"/>
                <a:gd name="connsiteX17" fmla="*/ 2114550 w 5981700"/>
                <a:gd name="connsiteY17" fmla="*/ 514350 h 3371850"/>
                <a:gd name="connsiteX18" fmla="*/ 2362200 w 5981700"/>
                <a:gd name="connsiteY18" fmla="*/ 2921000 h 3371850"/>
                <a:gd name="connsiteX19" fmla="*/ 2667000 w 5981700"/>
                <a:gd name="connsiteY19" fmla="*/ 952500 h 3371850"/>
                <a:gd name="connsiteX20" fmla="*/ 2895600 w 5981700"/>
                <a:gd name="connsiteY20" fmla="*/ 2705100 h 3371850"/>
                <a:gd name="connsiteX21" fmla="*/ 2914650 w 5981700"/>
                <a:gd name="connsiteY21" fmla="*/ 2952750 h 3371850"/>
                <a:gd name="connsiteX22" fmla="*/ 2895600 w 5981700"/>
                <a:gd name="connsiteY22" fmla="*/ 2914650 h 3371850"/>
                <a:gd name="connsiteX23" fmla="*/ 3067050 w 5981700"/>
                <a:gd name="connsiteY23" fmla="*/ 1143000 h 3371850"/>
                <a:gd name="connsiteX24" fmla="*/ 3295650 w 5981700"/>
                <a:gd name="connsiteY24" fmla="*/ 3048000 h 3371850"/>
                <a:gd name="connsiteX25" fmla="*/ 3790950 w 5981700"/>
                <a:gd name="connsiteY25" fmla="*/ 685800 h 3371850"/>
                <a:gd name="connsiteX26" fmla="*/ 3943350 w 5981700"/>
                <a:gd name="connsiteY26" fmla="*/ 2628900 h 3371850"/>
                <a:gd name="connsiteX27" fmla="*/ 4267200 w 5981700"/>
                <a:gd name="connsiteY27" fmla="*/ 762000 h 3371850"/>
                <a:gd name="connsiteX28" fmla="*/ 4267200 w 5981700"/>
                <a:gd name="connsiteY28" fmla="*/ 190500 h 3371850"/>
                <a:gd name="connsiteX29" fmla="*/ 4521200 w 5981700"/>
                <a:gd name="connsiteY29" fmla="*/ 946150 h 3371850"/>
                <a:gd name="connsiteX30" fmla="*/ 4514850 w 5981700"/>
                <a:gd name="connsiteY30" fmla="*/ 133350 h 3371850"/>
                <a:gd name="connsiteX31" fmla="*/ 4819650 w 5981700"/>
                <a:gd name="connsiteY31" fmla="*/ 1047750 h 3371850"/>
                <a:gd name="connsiteX32" fmla="*/ 4895850 w 5981700"/>
                <a:gd name="connsiteY32" fmla="*/ 0 h 3371850"/>
                <a:gd name="connsiteX33" fmla="*/ 5238750 w 5981700"/>
                <a:gd name="connsiteY33" fmla="*/ 1295400 h 3371850"/>
                <a:gd name="connsiteX34" fmla="*/ 5638800 w 5981700"/>
                <a:gd name="connsiteY34" fmla="*/ 342900 h 3371850"/>
                <a:gd name="connsiteX35" fmla="*/ 5543550 w 5981700"/>
                <a:gd name="connsiteY35" fmla="*/ 1676400 h 3371850"/>
                <a:gd name="connsiteX36" fmla="*/ 5981700 w 5981700"/>
                <a:gd name="connsiteY36" fmla="*/ 381000 h 3371850"/>
                <a:gd name="connsiteX37" fmla="*/ 5981700 w 5981700"/>
                <a:gd name="connsiteY37" fmla="*/ 3371850 h 33718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361950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267200 w 6273800"/>
                <a:gd name="connsiteY27" fmla="*/ 762000 h 3105150"/>
                <a:gd name="connsiteX28" fmla="*/ 4267200 w 6273800"/>
                <a:gd name="connsiteY28" fmla="*/ 190500 h 3105150"/>
                <a:gd name="connsiteX29" fmla="*/ 4521200 w 6273800"/>
                <a:gd name="connsiteY29" fmla="*/ 946150 h 3105150"/>
                <a:gd name="connsiteX30" fmla="*/ 4514850 w 6273800"/>
                <a:gd name="connsiteY30" fmla="*/ 133350 h 3105150"/>
                <a:gd name="connsiteX31" fmla="*/ 4819650 w 6273800"/>
                <a:gd name="connsiteY31" fmla="*/ 1047750 h 3105150"/>
                <a:gd name="connsiteX32" fmla="*/ 4895850 w 6273800"/>
                <a:gd name="connsiteY32" fmla="*/ 0 h 3105150"/>
                <a:gd name="connsiteX33" fmla="*/ 5238750 w 6273800"/>
                <a:gd name="connsiteY33" fmla="*/ 1295400 h 3105150"/>
                <a:gd name="connsiteX34" fmla="*/ 5638800 w 6273800"/>
                <a:gd name="connsiteY34" fmla="*/ 342900 h 3105150"/>
                <a:gd name="connsiteX35" fmla="*/ 5543550 w 6273800"/>
                <a:gd name="connsiteY35" fmla="*/ 1676400 h 3105150"/>
                <a:gd name="connsiteX36" fmla="*/ 5981700 w 6273800"/>
                <a:gd name="connsiteY36" fmla="*/ 381000 h 3105150"/>
                <a:gd name="connsiteX37" fmla="*/ 6273800 w 6273800"/>
                <a:gd name="connsiteY37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267200 w 6273800"/>
                <a:gd name="connsiteY27" fmla="*/ 762000 h 3105150"/>
                <a:gd name="connsiteX28" fmla="*/ 4267200 w 6273800"/>
                <a:gd name="connsiteY28" fmla="*/ 190500 h 3105150"/>
                <a:gd name="connsiteX29" fmla="*/ 4521200 w 6273800"/>
                <a:gd name="connsiteY29" fmla="*/ 946150 h 3105150"/>
                <a:gd name="connsiteX30" fmla="*/ 4514850 w 6273800"/>
                <a:gd name="connsiteY30" fmla="*/ 133350 h 3105150"/>
                <a:gd name="connsiteX31" fmla="*/ 4819650 w 6273800"/>
                <a:gd name="connsiteY31" fmla="*/ 1047750 h 3105150"/>
                <a:gd name="connsiteX32" fmla="*/ 4895850 w 6273800"/>
                <a:gd name="connsiteY32" fmla="*/ 0 h 3105150"/>
                <a:gd name="connsiteX33" fmla="*/ 5238750 w 6273800"/>
                <a:gd name="connsiteY33" fmla="*/ 1295400 h 3105150"/>
                <a:gd name="connsiteX34" fmla="*/ 5638800 w 6273800"/>
                <a:gd name="connsiteY34" fmla="*/ 342900 h 3105150"/>
                <a:gd name="connsiteX35" fmla="*/ 5543550 w 6273800"/>
                <a:gd name="connsiteY35" fmla="*/ 1676400 h 3105150"/>
                <a:gd name="connsiteX36" fmla="*/ 5981700 w 6273800"/>
                <a:gd name="connsiteY36" fmla="*/ 381000 h 3105150"/>
                <a:gd name="connsiteX37" fmla="*/ 6273800 w 6273800"/>
                <a:gd name="connsiteY37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521200 w 6273800"/>
                <a:gd name="connsiteY29" fmla="*/ 946150 h 3105150"/>
                <a:gd name="connsiteX30" fmla="*/ 4514850 w 6273800"/>
                <a:gd name="connsiteY30" fmla="*/ 133350 h 3105150"/>
                <a:gd name="connsiteX31" fmla="*/ 4819650 w 6273800"/>
                <a:gd name="connsiteY31" fmla="*/ 1047750 h 3105150"/>
                <a:gd name="connsiteX32" fmla="*/ 4895850 w 6273800"/>
                <a:gd name="connsiteY32" fmla="*/ 0 h 3105150"/>
                <a:gd name="connsiteX33" fmla="*/ 5238750 w 6273800"/>
                <a:gd name="connsiteY33" fmla="*/ 1295400 h 3105150"/>
                <a:gd name="connsiteX34" fmla="*/ 5638800 w 6273800"/>
                <a:gd name="connsiteY34" fmla="*/ 342900 h 3105150"/>
                <a:gd name="connsiteX35" fmla="*/ 5543550 w 6273800"/>
                <a:gd name="connsiteY35" fmla="*/ 1676400 h 3105150"/>
                <a:gd name="connsiteX36" fmla="*/ 5981700 w 6273800"/>
                <a:gd name="connsiteY36" fmla="*/ 381000 h 3105150"/>
                <a:gd name="connsiteX37" fmla="*/ 6273800 w 6273800"/>
                <a:gd name="connsiteY37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514850 w 6273800"/>
                <a:gd name="connsiteY29" fmla="*/ 133350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38750 w 6273800"/>
                <a:gd name="connsiteY32" fmla="*/ 1295400 h 3105150"/>
                <a:gd name="connsiteX33" fmla="*/ 5638800 w 6273800"/>
                <a:gd name="connsiteY33" fmla="*/ 342900 h 3105150"/>
                <a:gd name="connsiteX34" fmla="*/ 5543550 w 6273800"/>
                <a:gd name="connsiteY34" fmla="*/ 1676400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38750 w 6273800"/>
                <a:gd name="connsiteY32" fmla="*/ 1295400 h 3105150"/>
                <a:gd name="connsiteX33" fmla="*/ 5638800 w 6273800"/>
                <a:gd name="connsiteY33" fmla="*/ 342900 h 3105150"/>
                <a:gd name="connsiteX34" fmla="*/ 5543550 w 6273800"/>
                <a:gd name="connsiteY34" fmla="*/ 1676400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543550 w 6273800"/>
                <a:gd name="connsiteY34" fmla="*/ 1676400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543550 w 6273800"/>
                <a:gd name="connsiteY34" fmla="*/ 1676400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800127 w 6273800"/>
                <a:gd name="connsiteY34" fmla="*/ 1826898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667000 w 6273800"/>
                <a:gd name="connsiteY19" fmla="*/ 952500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800127 w 6273800"/>
                <a:gd name="connsiteY34" fmla="*/ 1826898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700467 w 6273800"/>
                <a:gd name="connsiteY19" fmla="*/ 528369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800127 w 6273800"/>
                <a:gd name="connsiteY34" fmla="*/ 1826898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  <a:gd name="connsiteX0" fmla="*/ 0 w 6273800"/>
                <a:gd name="connsiteY0" fmla="*/ 2495550 h 3105150"/>
                <a:gd name="connsiteX1" fmla="*/ 114300 w 6273800"/>
                <a:gd name="connsiteY1" fmla="*/ 419100 h 3105150"/>
                <a:gd name="connsiteX2" fmla="*/ 285750 w 6273800"/>
                <a:gd name="connsiteY2" fmla="*/ 2800350 h 3105150"/>
                <a:gd name="connsiteX3" fmla="*/ 381000 w 6273800"/>
                <a:gd name="connsiteY3" fmla="*/ 952500 h 3105150"/>
                <a:gd name="connsiteX4" fmla="*/ 506972 w 6273800"/>
                <a:gd name="connsiteY4" fmla="*/ 1638300 h 3105150"/>
                <a:gd name="connsiteX5" fmla="*/ 628650 w 6273800"/>
                <a:gd name="connsiteY5" fmla="*/ 857250 h 3105150"/>
                <a:gd name="connsiteX6" fmla="*/ 647700 w 6273800"/>
                <a:gd name="connsiteY6" fmla="*/ 1447800 h 3105150"/>
                <a:gd name="connsiteX7" fmla="*/ 781050 w 6273800"/>
                <a:gd name="connsiteY7" fmla="*/ 647700 h 3105150"/>
                <a:gd name="connsiteX8" fmla="*/ 876300 w 6273800"/>
                <a:gd name="connsiteY8" fmla="*/ 1314450 h 3105150"/>
                <a:gd name="connsiteX9" fmla="*/ 1047750 w 6273800"/>
                <a:gd name="connsiteY9" fmla="*/ 571500 h 3105150"/>
                <a:gd name="connsiteX10" fmla="*/ 1143000 w 6273800"/>
                <a:gd name="connsiteY10" fmla="*/ 1162050 h 3105150"/>
                <a:gd name="connsiteX11" fmla="*/ 1333500 w 6273800"/>
                <a:gd name="connsiteY11" fmla="*/ 0 h 3105150"/>
                <a:gd name="connsiteX12" fmla="*/ 1371600 w 6273800"/>
                <a:gd name="connsiteY12" fmla="*/ 971550 h 3105150"/>
                <a:gd name="connsiteX13" fmla="*/ 1581150 w 6273800"/>
                <a:gd name="connsiteY13" fmla="*/ 133350 h 3105150"/>
                <a:gd name="connsiteX14" fmla="*/ 1581150 w 6273800"/>
                <a:gd name="connsiteY14" fmla="*/ 152400 h 3105150"/>
                <a:gd name="connsiteX15" fmla="*/ 1752600 w 6273800"/>
                <a:gd name="connsiteY15" fmla="*/ 1428750 h 3105150"/>
                <a:gd name="connsiteX16" fmla="*/ 2114550 w 6273800"/>
                <a:gd name="connsiteY16" fmla="*/ 495300 h 3105150"/>
                <a:gd name="connsiteX17" fmla="*/ 2114550 w 6273800"/>
                <a:gd name="connsiteY17" fmla="*/ 514350 h 3105150"/>
                <a:gd name="connsiteX18" fmla="*/ 2362200 w 6273800"/>
                <a:gd name="connsiteY18" fmla="*/ 2921000 h 3105150"/>
                <a:gd name="connsiteX19" fmla="*/ 2700467 w 6273800"/>
                <a:gd name="connsiteY19" fmla="*/ 528369 h 3105150"/>
                <a:gd name="connsiteX20" fmla="*/ 2895600 w 6273800"/>
                <a:gd name="connsiteY20" fmla="*/ 2705100 h 3105150"/>
                <a:gd name="connsiteX21" fmla="*/ 2914650 w 6273800"/>
                <a:gd name="connsiteY21" fmla="*/ 2952750 h 3105150"/>
                <a:gd name="connsiteX22" fmla="*/ 2895600 w 6273800"/>
                <a:gd name="connsiteY22" fmla="*/ 2914650 h 3105150"/>
                <a:gd name="connsiteX23" fmla="*/ 3067050 w 6273800"/>
                <a:gd name="connsiteY23" fmla="*/ 1143000 h 3105150"/>
                <a:gd name="connsiteX24" fmla="*/ 3295650 w 6273800"/>
                <a:gd name="connsiteY24" fmla="*/ 3048000 h 3105150"/>
                <a:gd name="connsiteX25" fmla="*/ 3790950 w 6273800"/>
                <a:gd name="connsiteY25" fmla="*/ 685800 h 3105150"/>
                <a:gd name="connsiteX26" fmla="*/ 3943350 w 6273800"/>
                <a:gd name="connsiteY26" fmla="*/ 2628900 h 3105150"/>
                <a:gd name="connsiteX27" fmla="*/ 4055245 w 6273800"/>
                <a:gd name="connsiteY27" fmla="*/ 775682 h 3105150"/>
                <a:gd name="connsiteX28" fmla="*/ 4267200 w 6273800"/>
                <a:gd name="connsiteY28" fmla="*/ 190500 h 3105150"/>
                <a:gd name="connsiteX29" fmla="*/ 4626406 w 6273800"/>
                <a:gd name="connsiteY29" fmla="*/ 2760222 h 3105150"/>
                <a:gd name="connsiteX30" fmla="*/ 4819650 w 6273800"/>
                <a:gd name="connsiteY30" fmla="*/ 1047750 h 3105150"/>
                <a:gd name="connsiteX31" fmla="*/ 4895850 w 6273800"/>
                <a:gd name="connsiteY31" fmla="*/ 0 h 3105150"/>
                <a:gd name="connsiteX32" fmla="*/ 5294528 w 6273800"/>
                <a:gd name="connsiteY32" fmla="*/ 1404853 h 3105150"/>
                <a:gd name="connsiteX33" fmla="*/ 5638800 w 6273800"/>
                <a:gd name="connsiteY33" fmla="*/ 342900 h 3105150"/>
                <a:gd name="connsiteX34" fmla="*/ 5878216 w 6273800"/>
                <a:gd name="connsiteY34" fmla="*/ 1867943 h 3105150"/>
                <a:gd name="connsiteX35" fmla="*/ 5981700 w 6273800"/>
                <a:gd name="connsiteY35" fmla="*/ 381000 h 3105150"/>
                <a:gd name="connsiteX36" fmla="*/ 6273800 w 6273800"/>
                <a:gd name="connsiteY36" fmla="*/ 3105150 h 310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73800" h="3105150">
                  <a:moveTo>
                    <a:pt x="0" y="2495550"/>
                  </a:moveTo>
                  <a:lnTo>
                    <a:pt x="114300" y="419100"/>
                  </a:lnTo>
                  <a:lnTo>
                    <a:pt x="285750" y="2800350"/>
                  </a:lnTo>
                  <a:lnTo>
                    <a:pt x="381000" y="952500"/>
                  </a:lnTo>
                  <a:lnTo>
                    <a:pt x="506972" y="1638300"/>
                  </a:lnTo>
                  <a:lnTo>
                    <a:pt x="628650" y="857250"/>
                  </a:lnTo>
                  <a:lnTo>
                    <a:pt x="647700" y="1447800"/>
                  </a:lnTo>
                  <a:lnTo>
                    <a:pt x="781050" y="647700"/>
                  </a:lnTo>
                  <a:lnTo>
                    <a:pt x="876300" y="1314450"/>
                  </a:lnTo>
                  <a:lnTo>
                    <a:pt x="1047750" y="571500"/>
                  </a:lnTo>
                  <a:lnTo>
                    <a:pt x="1143000" y="1162050"/>
                  </a:lnTo>
                  <a:lnTo>
                    <a:pt x="1333500" y="0"/>
                  </a:lnTo>
                  <a:lnTo>
                    <a:pt x="1371600" y="971550"/>
                  </a:lnTo>
                  <a:cubicBezTo>
                    <a:pt x="1441450" y="692150"/>
                    <a:pt x="1509774" y="412364"/>
                    <a:pt x="1581150" y="133350"/>
                  </a:cubicBezTo>
                  <a:cubicBezTo>
                    <a:pt x="1582724" y="127198"/>
                    <a:pt x="1581150" y="146050"/>
                    <a:pt x="1581150" y="152400"/>
                  </a:cubicBezTo>
                  <a:lnTo>
                    <a:pt x="1752600" y="1428750"/>
                  </a:lnTo>
                  <a:cubicBezTo>
                    <a:pt x="1873250" y="1117600"/>
                    <a:pt x="1991724" y="805597"/>
                    <a:pt x="2114550" y="495300"/>
                  </a:cubicBezTo>
                  <a:cubicBezTo>
                    <a:pt x="2116887" y="489396"/>
                    <a:pt x="2114550" y="508000"/>
                    <a:pt x="2114550" y="514350"/>
                  </a:cubicBezTo>
                  <a:lnTo>
                    <a:pt x="2362200" y="2921000"/>
                  </a:lnTo>
                  <a:cubicBezTo>
                    <a:pt x="2464656" y="2220537"/>
                    <a:pt x="2408367" y="1201469"/>
                    <a:pt x="2700467" y="528369"/>
                  </a:cubicBezTo>
                  <a:cubicBezTo>
                    <a:pt x="2833817" y="483919"/>
                    <a:pt x="2859903" y="2301037"/>
                    <a:pt x="2895600" y="2705100"/>
                  </a:cubicBezTo>
                  <a:cubicBezTo>
                    <a:pt x="2931297" y="3109163"/>
                    <a:pt x="2863850" y="2917825"/>
                    <a:pt x="2914650" y="2952750"/>
                  </a:cubicBezTo>
                  <a:lnTo>
                    <a:pt x="2895600" y="2914650"/>
                  </a:lnTo>
                  <a:lnTo>
                    <a:pt x="3067050" y="1143000"/>
                  </a:lnTo>
                  <a:lnTo>
                    <a:pt x="3295650" y="3048000"/>
                  </a:lnTo>
                  <a:lnTo>
                    <a:pt x="3790950" y="685800"/>
                  </a:lnTo>
                  <a:lnTo>
                    <a:pt x="3943350" y="2628900"/>
                  </a:lnTo>
                  <a:lnTo>
                    <a:pt x="4055245" y="775682"/>
                  </a:lnTo>
                  <a:lnTo>
                    <a:pt x="4267200" y="190500"/>
                  </a:lnTo>
                  <a:cubicBezTo>
                    <a:pt x="4343801" y="83445"/>
                    <a:pt x="4534331" y="2617347"/>
                    <a:pt x="4626406" y="2760222"/>
                  </a:cubicBezTo>
                  <a:lnTo>
                    <a:pt x="4819650" y="1047750"/>
                  </a:lnTo>
                  <a:lnTo>
                    <a:pt x="4895850" y="0"/>
                  </a:lnTo>
                  <a:cubicBezTo>
                    <a:pt x="5011742" y="431375"/>
                    <a:pt x="5194128" y="985545"/>
                    <a:pt x="5294528" y="1404853"/>
                  </a:cubicBezTo>
                  <a:lnTo>
                    <a:pt x="5638800" y="342900"/>
                  </a:lnTo>
                  <a:lnTo>
                    <a:pt x="5878216" y="1867943"/>
                  </a:lnTo>
                  <a:lnTo>
                    <a:pt x="5981700" y="381000"/>
                  </a:lnTo>
                  <a:lnTo>
                    <a:pt x="6273800" y="3105150"/>
                  </a:ln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123950" y="3178175"/>
              <a:ext cx="6426200" cy="2689226"/>
            </a:xfrm>
            <a:custGeom>
              <a:avLst/>
              <a:gdLst>
                <a:gd name="connsiteX0" fmla="*/ 0 w 6153150"/>
                <a:gd name="connsiteY0" fmla="*/ 1679575 h 2593975"/>
                <a:gd name="connsiteX1" fmla="*/ 666750 w 6153150"/>
                <a:gd name="connsiteY1" fmla="*/ 784225 h 2593975"/>
                <a:gd name="connsiteX2" fmla="*/ 1428750 w 6153150"/>
                <a:gd name="connsiteY2" fmla="*/ 288925 h 2593975"/>
                <a:gd name="connsiteX3" fmla="*/ 2095500 w 6153150"/>
                <a:gd name="connsiteY3" fmla="*/ 555625 h 2593975"/>
                <a:gd name="connsiteX4" fmla="*/ 2438400 w 6153150"/>
                <a:gd name="connsiteY4" fmla="*/ 1527175 h 2593975"/>
                <a:gd name="connsiteX5" fmla="*/ 3352800 w 6153150"/>
                <a:gd name="connsiteY5" fmla="*/ 1774825 h 2593975"/>
                <a:gd name="connsiteX6" fmla="*/ 4152900 w 6153150"/>
                <a:gd name="connsiteY6" fmla="*/ 917575 h 2593975"/>
                <a:gd name="connsiteX7" fmla="*/ 4476750 w 6153150"/>
                <a:gd name="connsiteY7" fmla="*/ 136525 h 2593975"/>
                <a:gd name="connsiteX8" fmla="*/ 4876800 w 6153150"/>
                <a:gd name="connsiteY8" fmla="*/ 98425 h 2593975"/>
                <a:gd name="connsiteX9" fmla="*/ 5314950 w 6153150"/>
                <a:gd name="connsiteY9" fmla="*/ 479425 h 2593975"/>
                <a:gd name="connsiteX10" fmla="*/ 6153150 w 6153150"/>
                <a:gd name="connsiteY10" fmla="*/ 2593975 h 2593975"/>
                <a:gd name="connsiteX11" fmla="*/ 6153150 w 6153150"/>
                <a:gd name="connsiteY11" fmla="*/ 2593975 h 259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53150" h="2593975">
                  <a:moveTo>
                    <a:pt x="0" y="1679575"/>
                  </a:moveTo>
                  <a:cubicBezTo>
                    <a:pt x="214312" y="1347787"/>
                    <a:pt x="428625" y="1016000"/>
                    <a:pt x="666750" y="784225"/>
                  </a:cubicBezTo>
                  <a:cubicBezTo>
                    <a:pt x="904875" y="552450"/>
                    <a:pt x="1190625" y="327025"/>
                    <a:pt x="1428750" y="288925"/>
                  </a:cubicBezTo>
                  <a:cubicBezTo>
                    <a:pt x="1666875" y="250825"/>
                    <a:pt x="1927225" y="349250"/>
                    <a:pt x="2095500" y="555625"/>
                  </a:cubicBezTo>
                  <a:cubicBezTo>
                    <a:pt x="2263775" y="762000"/>
                    <a:pt x="2228850" y="1323975"/>
                    <a:pt x="2438400" y="1527175"/>
                  </a:cubicBezTo>
                  <a:cubicBezTo>
                    <a:pt x="2647950" y="1730375"/>
                    <a:pt x="3067050" y="1876425"/>
                    <a:pt x="3352800" y="1774825"/>
                  </a:cubicBezTo>
                  <a:cubicBezTo>
                    <a:pt x="3638550" y="1673225"/>
                    <a:pt x="3965575" y="1190625"/>
                    <a:pt x="4152900" y="917575"/>
                  </a:cubicBezTo>
                  <a:cubicBezTo>
                    <a:pt x="4340225" y="644525"/>
                    <a:pt x="4356100" y="273050"/>
                    <a:pt x="4476750" y="136525"/>
                  </a:cubicBezTo>
                  <a:cubicBezTo>
                    <a:pt x="4597400" y="0"/>
                    <a:pt x="4737100" y="41275"/>
                    <a:pt x="4876800" y="98425"/>
                  </a:cubicBezTo>
                  <a:cubicBezTo>
                    <a:pt x="5016500" y="155575"/>
                    <a:pt x="5102225" y="63500"/>
                    <a:pt x="5314950" y="479425"/>
                  </a:cubicBezTo>
                  <a:cubicBezTo>
                    <a:pt x="5527675" y="895350"/>
                    <a:pt x="6153150" y="2593975"/>
                    <a:pt x="6153150" y="2593975"/>
                  </a:cubicBezTo>
                  <a:lnTo>
                    <a:pt x="6153150" y="2593975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498600" y="3120356"/>
              <a:ext cx="6076950" cy="2794000"/>
            </a:xfrm>
            <a:custGeom>
              <a:avLst/>
              <a:gdLst>
                <a:gd name="connsiteX0" fmla="*/ 0 w 6076950"/>
                <a:gd name="connsiteY0" fmla="*/ 1955800 h 2794000"/>
                <a:gd name="connsiteX1" fmla="*/ 247650 w 6076950"/>
                <a:gd name="connsiteY1" fmla="*/ 1308100 h 2794000"/>
                <a:gd name="connsiteX2" fmla="*/ 628650 w 6076950"/>
                <a:gd name="connsiteY2" fmla="*/ 1384300 h 2794000"/>
                <a:gd name="connsiteX3" fmla="*/ 857250 w 6076950"/>
                <a:gd name="connsiteY3" fmla="*/ 774700 h 2794000"/>
                <a:gd name="connsiteX4" fmla="*/ 1409700 w 6076950"/>
                <a:gd name="connsiteY4" fmla="*/ 488950 h 2794000"/>
                <a:gd name="connsiteX5" fmla="*/ 1581150 w 6076950"/>
                <a:gd name="connsiteY5" fmla="*/ 393700 h 2794000"/>
                <a:gd name="connsiteX6" fmla="*/ 1771650 w 6076950"/>
                <a:gd name="connsiteY6" fmla="*/ 546100 h 2794000"/>
                <a:gd name="connsiteX7" fmla="*/ 2095500 w 6076950"/>
                <a:gd name="connsiteY7" fmla="*/ 508000 h 2794000"/>
                <a:gd name="connsiteX8" fmla="*/ 2152650 w 6076950"/>
                <a:gd name="connsiteY8" fmla="*/ 1060450 h 2794000"/>
                <a:gd name="connsiteX9" fmla="*/ 2152650 w 6076950"/>
                <a:gd name="connsiteY9" fmla="*/ 1536700 h 2794000"/>
                <a:gd name="connsiteX10" fmla="*/ 2514600 w 6076950"/>
                <a:gd name="connsiteY10" fmla="*/ 1384300 h 2794000"/>
                <a:gd name="connsiteX11" fmla="*/ 3028950 w 6076950"/>
                <a:gd name="connsiteY11" fmla="*/ 2127250 h 2794000"/>
                <a:gd name="connsiteX12" fmla="*/ 3409950 w 6076950"/>
                <a:gd name="connsiteY12" fmla="*/ 1422400 h 2794000"/>
                <a:gd name="connsiteX13" fmla="*/ 3848100 w 6076950"/>
                <a:gd name="connsiteY13" fmla="*/ 2203450 h 2794000"/>
                <a:gd name="connsiteX14" fmla="*/ 4133850 w 6076950"/>
                <a:gd name="connsiteY14" fmla="*/ 927100 h 2794000"/>
                <a:gd name="connsiteX15" fmla="*/ 4133850 w 6076950"/>
                <a:gd name="connsiteY15" fmla="*/ 622300 h 2794000"/>
                <a:gd name="connsiteX16" fmla="*/ 4267200 w 6076950"/>
                <a:gd name="connsiteY16" fmla="*/ 165100 h 2794000"/>
                <a:gd name="connsiteX17" fmla="*/ 4591050 w 6076950"/>
                <a:gd name="connsiteY17" fmla="*/ 393700 h 2794000"/>
                <a:gd name="connsiteX18" fmla="*/ 4876800 w 6076950"/>
                <a:gd name="connsiteY18" fmla="*/ 31750 h 2794000"/>
                <a:gd name="connsiteX19" fmla="*/ 5257800 w 6076950"/>
                <a:gd name="connsiteY19" fmla="*/ 584200 h 2794000"/>
                <a:gd name="connsiteX20" fmla="*/ 5581650 w 6076950"/>
                <a:gd name="connsiteY20" fmla="*/ 431800 h 2794000"/>
                <a:gd name="connsiteX21" fmla="*/ 6076950 w 6076950"/>
                <a:gd name="connsiteY21" fmla="*/ 2794000 h 279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076950" h="2794000">
                  <a:moveTo>
                    <a:pt x="0" y="1955800"/>
                  </a:moveTo>
                  <a:cubicBezTo>
                    <a:pt x="71437" y="1679575"/>
                    <a:pt x="142875" y="1403350"/>
                    <a:pt x="247650" y="1308100"/>
                  </a:cubicBezTo>
                  <a:cubicBezTo>
                    <a:pt x="352425" y="1212850"/>
                    <a:pt x="527050" y="1473200"/>
                    <a:pt x="628650" y="1384300"/>
                  </a:cubicBezTo>
                  <a:cubicBezTo>
                    <a:pt x="730250" y="1295400"/>
                    <a:pt x="727075" y="923925"/>
                    <a:pt x="857250" y="774700"/>
                  </a:cubicBezTo>
                  <a:cubicBezTo>
                    <a:pt x="987425" y="625475"/>
                    <a:pt x="1289050" y="552450"/>
                    <a:pt x="1409700" y="488950"/>
                  </a:cubicBezTo>
                  <a:cubicBezTo>
                    <a:pt x="1530350" y="425450"/>
                    <a:pt x="1520825" y="384175"/>
                    <a:pt x="1581150" y="393700"/>
                  </a:cubicBezTo>
                  <a:cubicBezTo>
                    <a:pt x="1641475" y="403225"/>
                    <a:pt x="1685925" y="527050"/>
                    <a:pt x="1771650" y="546100"/>
                  </a:cubicBezTo>
                  <a:cubicBezTo>
                    <a:pt x="1857375" y="565150"/>
                    <a:pt x="2032000" y="422275"/>
                    <a:pt x="2095500" y="508000"/>
                  </a:cubicBezTo>
                  <a:cubicBezTo>
                    <a:pt x="2159000" y="593725"/>
                    <a:pt x="2143125" y="889000"/>
                    <a:pt x="2152650" y="1060450"/>
                  </a:cubicBezTo>
                  <a:cubicBezTo>
                    <a:pt x="2162175" y="1231900"/>
                    <a:pt x="2092325" y="1482725"/>
                    <a:pt x="2152650" y="1536700"/>
                  </a:cubicBezTo>
                  <a:cubicBezTo>
                    <a:pt x="2212975" y="1590675"/>
                    <a:pt x="2368550" y="1285875"/>
                    <a:pt x="2514600" y="1384300"/>
                  </a:cubicBezTo>
                  <a:cubicBezTo>
                    <a:pt x="2660650" y="1482725"/>
                    <a:pt x="2879725" y="2120900"/>
                    <a:pt x="3028950" y="2127250"/>
                  </a:cubicBezTo>
                  <a:cubicBezTo>
                    <a:pt x="3178175" y="2133600"/>
                    <a:pt x="3273425" y="1409700"/>
                    <a:pt x="3409950" y="1422400"/>
                  </a:cubicBezTo>
                  <a:cubicBezTo>
                    <a:pt x="3546475" y="1435100"/>
                    <a:pt x="3727450" y="2286000"/>
                    <a:pt x="3848100" y="2203450"/>
                  </a:cubicBezTo>
                  <a:cubicBezTo>
                    <a:pt x="3968750" y="2120900"/>
                    <a:pt x="4086225" y="1190625"/>
                    <a:pt x="4133850" y="927100"/>
                  </a:cubicBezTo>
                  <a:cubicBezTo>
                    <a:pt x="4181475" y="663575"/>
                    <a:pt x="4111625" y="749300"/>
                    <a:pt x="4133850" y="622300"/>
                  </a:cubicBezTo>
                  <a:cubicBezTo>
                    <a:pt x="4156075" y="495300"/>
                    <a:pt x="4191000" y="203200"/>
                    <a:pt x="4267200" y="165100"/>
                  </a:cubicBezTo>
                  <a:cubicBezTo>
                    <a:pt x="4343400" y="127000"/>
                    <a:pt x="4489450" y="415925"/>
                    <a:pt x="4591050" y="393700"/>
                  </a:cubicBezTo>
                  <a:cubicBezTo>
                    <a:pt x="4692650" y="371475"/>
                    <a:pt x="4765675" y="0"/>
                    <a:pt x="4876800" y="31750"/>
                  </a:cubicBezTo>
                  <a:cubicBezTo>
                    <a:pt x="4987925" y="63500"/>
                    <a:pt x="5140325" y="517525"/>
                    <a:pt x="5257800" y="584200"/>
                  </a:cubicBezTo>
                  <a:cubicBezTo>
                    <a:pt x="5375275" y="650875"/>
                    <a:pt x="5445125" y="63500"/>
                    <a:pt x="5581650" y="431800"/>
                  </a:cubicBezTo>
                  <a:cubicBezTo>
                    <a:pt x="5718175" y="800100"/>
                    <a:pt x="5897562" y="1797050"/>
                    <a:pt x="6076950" y="2794000"/>
                  </a:cubicBezTo>
                </a:path>
              </a:pathLst>
            </a:cu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3528" y="429309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3662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Because of the daily variations (BLUE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zig-zag</a:t>
            </a:r>
            <a:r>
              <a:rPr lang="en-US" dirty="0">
                <a:latin typeface="Arial" pitchFamily="34" charset="0"/>
                <a:cs typeface="Arial" pitchFamily="34" charset="0"/>
              </a:rPr>
              <a:t> line ) we find a model that will have less variation. </a:t>
            </a:r>
          </a:p>
          <a:p>
            <a:pPr marL="228600" indent="-228600" defTabSz="93662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yellow </a:t>
            </a:r>
            <a:r>
              <a:rPr lang="en-US" dirty="0">
                <a:latin typeface="Arial" pitchFamily="34" charset="0"/>
                <a:cs typeface="Arial" pitchFamily="34" charset="0"/>
              </a:rPr>
              <a:t>shows a fitted line with higher harmonic than the red line.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5576" y="908720"/>
            <a:ext cx="7848872" cy="3168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ll dir="d"/>
      </p:transition>
    </mc:Choice>
    <mc:Fallback xmlns="">
      <p:transition>
        <p:pull dir="d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trathmore University">
      <a:dk1>
        <a:srgbClr val="003478"/>
      </a:dk1>
      <a:lt1>
        <a:sysClr val="window" lastClr="FFFFFF"/>
      </a:lt1>
      <a:dk2>
        <a:srgbClr val="003478"/>
      </a:dk2>
      <a:lt2>
        <a:srgbClr val="EEECE1"/>
      </a:lt2>
      <a:accent1>
        <a:srgbClr val="4F81BD"/>
      </a:accent1>
      <a:accent2>
        <a:srgbClr val="CD202C"/>
      </a:accent2>
      <a:accent3>
        <a:srgbClr val="EAAB00"/>
      </a:accent3>
      <a:accent4>
        <a:srgbClr val="00B0F0"/>
      </a:accent4>
      <a:accent5>
        <a:srgbClr val="8DB3E2"/>
      </a:accent5>
      <a:accent6>
        <a:srgbClr val="7A0404"/>
      </a:accent6>
      <a:hlink>
        <a:srgbClr val="00B0F0"/>
      </a:hlink>
      <a:folHlink>
        <a:srgbClr val="95B3D7"/>
      </a:folHlink>
    </a:clrScheme>
    <a:fontScheme name="Strathmore University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trathmore University">
      <a:dk1>
        <a:srgbClr val="003478"/>
      </a:dk1>
      <a:lt1>
        <a:sysClr val="window" lastClr="FFFFFF"/>
      </a:lt1>
      <a:dk2>
        <a:srgbClr val="003478"/>
      </a:dk2>
      <a:lt2>
        <a:srgbClr val="EEECE1"/>
      </a:lt2>
      <a:accent1>
        <a:srgbClr val="4F81BD"/>
      </a:accent1>
      <a:accent2>
        <a:srgbClr val="CD202C"/>
      </a:accent2>
      <a:accent3>
        <a:srgbClr val="EAAB00"/>
      </a:accent3>
      <a:accent4>
        <a:srgbClr val="00B0F0"/>
      </a:accent4>
      <a:accent5>
        <a:srgbClr val="8DB3E2"/>
      </a:accent5>
      <a:accent6>
        <a:srgbClr val="7A0404"/>
      </a:accent6>
      <a:hlink>
        <a:srgbClr val="00B0F0"/>
      </a:hlink>
      <a:folHlink>
        <a:srgbClr val="95B3D7"/>
      </a:folHlink>
    </a:clrScheme>
    <a:fontScheme name="Strathmore University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1110</Words>
  <Application>Microsoft Office PowerPoint</Application>
  <PresentationFormat>On-screen Show (4:3)</PresentationFormat>
  <Paragraphs>179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Trebuchet MS</vt:lpstr>
      <vt:lpstr>Office Theme</vt:lpstr>
      <vt:lpstr>1_Office Theme</vt:lpstr>
      <vt:lpstr>Markov chain modeling of rainfall data with GenStat</vt:lpstr>
      <vt:lpstr>Outline </vt:lpstr>
      <vt:lpstr>Motivation </vt:lpstr>
      <vt:lpstr>Rainfall Data management and analysis</vt:lpstr>
      <vt:lpstr>Some common mistakes in rainfall analysis</vt:lpstr>
      <vt:lpstr>Rainfall data analysis</vt:lpstr>
      <vt:lpstr>Markov Chain modeling of Rainfall occurrences</vt:lpstr>
      <vt:lpstr>Modeling Rainfall occurrences</vt:lpstr>
      <vt:lpstr>Harmonics explained </vt:lpstr>
      <vt:lpstr>Order of the Mc</vt:lpstr>
      <vt:lpstr>Order of the MC</vt:lpstr>
      <vt:lpstr>Order of the Mc</vt:lpstr>
      <vt:lpstr>Modeling rainfall amount</vt:lpstr>
      <vt:lpstr>Our dream</vt:lpstr>
      <vt:lpstr>Work done so far</vt:lpstr>
      <vt:lpstr>Work done so far</vt:lpstr>
      <vt:lpstr>Further work</vt:lpstr>
      <vt:lpstr>Detailed Reading and references</vt:lpstr>
      <vt:lpstr>PowerPoint Presentation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</dc:creator>
  <cp:lastModifiedBy>Raymond Chepkwony</cp:lastModifiedBy>
  <cp:revision>134</cp:revision>
  <dcterms:created xsi:type="dcterms:W3CDTF">2010-10-06T05:06:07Z</dcterms:created>
  <dcterms:modified xsi:type="dcterms:W3CDTF">2015-06-10T17:05:11Z</dcterms:modified>
</cp:coreProperties>
</file>