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9" r:id="rId4"/>
    <p:sldId id="261" r:id="rId5"/>
    <p:sldId id="263" r:id="rId6"/>
    <p:sldId id="260" r:id="rId7"/>
    <p:sldId id="269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71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59" autoAdjust="0"/>
    <p:restoredTop sz="85790" autoAdjust="0"/>
  </p:normalViewPr>
  <p:slideViewPr>
    <p:cSldViewPr>
      <p:cViewPr varScale="1">
        <p:scale>
          <a:sx n="60" d="100"/>
          <a:sy n="60" d="100"/>
        </p:scale>
        <p:origin x="1301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41AD4-7344-4610-8376-0B65DE8B0343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3149E-3A35-4CA1-ACB4-9B8AD5947F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824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971DF8-BF9E-41D5-9D72-1E227FE94EDE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2A8FA-C9FC-4E3A-B3E9-88DC83C5E3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3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2A8FA-C9FC-4E3A-B3E9-88DC83C5E3A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498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C4B1-D1BC-4CEA-9135-B5932316ACCA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49BA-D393-42F1-9412-E280FF9AAAEA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E3163-7017-4919-ADE4-8BE5B40827B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F879-4AAB-447D-B04B-1123F9FF6F2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F353-1314-4823-830F-89DD3A30D109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87C20-0B95-47EF-B35F-D8FD14EB4838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2ED96-DC12-4FF9-B1B6-557C1F8E64EF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8CCE-0F16-4837-8EBE-433FA22C4550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5D70-4330-404C-BE52-F051F29FC839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2E70B-74EE-4F0D-B56A-EB1C138813FB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AEC89-244F-46BF-BF13-8E70300E279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2000"/>
            <a:lum/>
          </a:blip>
          <a:srcRect/>
          <a:stretch>
            <a:fillRect r="-1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A5F75-4344-49D0-A1D1-AF4D679BAC20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PhD in Biomathematics Ong'ala Jacob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1D982-610E-4930-B67C-411932621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609600" y="1524000"/>
            <a:ext cx="8382000" cy="1752600"/>
          </a:xfrm>
        </p:spPr>
        <p:txBody>
          <a:bodyPr/>
          <a:lstStyle/>
          <a:p>
            <a:r>
              <a:rPr lang="en-US" b="1" dirty="0" smtClean="0"/>
              <a:t>International Mathematics Research Meeting</a:t>
            </a:r>
          </a:p>
          <a:p>
            <a:r>
              <a:rPr lang="en-US" sz="2800" dirty="0" smtClean="0"/>
              <a:t>Mathematical Biology Workshop </a:t>
            </a:r>
            <a:endParaRPr lang="en-US" sz="2800" dirty="0"/>
          </a:p>
        </p:txBody>
      </p:sp>
      <p:sp>
        <p:nvSpPr>
          <p:cNvPr id="3" name="Subtitle 6"/>
          <p:cNvSpPr txBox="1">
            <a:spLocks/>
          </p:cNvSpPr>
          <p:nvPr/>
        </p:nvSpPr>
        <p:spPr>
          <a:xfrm>
            <a:off x="685800" y="3429000"/>
            <a:ext cx="8077200" cy="2362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en-US" sz="2000" dirty="0"/>
              <a:t>Modeling the Dynamics of </a:t>
            </a:r>
            <a:r>
              <a:rPr lang="en-US" sz="2000" dirty="0" err="1"/>
              <a:t>Bacteremic</a:t>
            </a:r>
            <a:r>
              <a:rPr lang="en-US" sz="2000" dirty="0"/>
              <a:t> Pneumonia:</a:t>
            </a:r>
          </a:p>
          <a:p>
            <a:pPr algn="ctr"/>
            <a:r>
              <a:rPr lang="en-US" sz="2000" dirty="0"/>
              <a:t>The role of Control Strategies, Case Detection and</a:t>
            </a:r>
          </a:p>
          <a:p>
            <a:pPr algn="ctr"/>
            <a:r>
              <a:rPr lang="en-US" sz="2000" dirty="0" smtClean="0"/>
              <a:t>Prophylaxis.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t>By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000" dirty="0" err="1" smtClean="0">
                <a:solidFill>
                  <a:schemeClr val="tx1">
                    <a:tint val="75000"/>
                  </a:schemeClr>
                </a:solidFill>
              </a:rPr>
              <a:t>Otieno</a:t>
            </a:r>
            <a:r>
              <a:rPr lang="en-US" sz="20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tint val="75000"/>
                  </a:schemeClr>
                </a:solidFill>
              </a:rPr>
              <a:t>Ong’ala</a:t>
            </a:r>
            <a:r>
              <a:rPr lang="en-US" sz="2000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Probabilistic simulation of R</a:t>
            </a:r>
            <a:r>
              <a:rPr lang="en-US" sz="3200" b="1" dirty="0" smtClean="0"/>
              <a:t>(</a:t>
            </a:r>
            <a:r>
              <a:rPr lang="el-GR" sz="3200" b="1" dirty="0" smtClean="0"/>
              <a:t>φ</a:t>
            </a:r>
            <a:r>
              <a:rPr lang="en-US" sz="3200" b="1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F879-4AAB-447D-B04B-1123F9FF6F2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47699" y="1158240"/>
            <a:ext cx="795611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Let the parameter  on the RHS be RV following certain distribution </a:t>
            </a:r>
            <a:r>
              <a:rPr lang="en-US" sz="2400" dirty="0" err="1" smtClean="0"/>
              <a:t>i.e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dirty="0" smtClean="0"/>
              <a:t>µ~</a:t>
            </a:r>
            <a:r>
              <a:rPr lang="en-US" sz="2400" dirty="0" err="1" smtClean="0"/>
              <a:t>Exp</a:t>
            </a:r>
            <a:r>
              <a:rPr lang="en-US" sz="2400" dirty="0" smtClean="0"/>
              <a:t> (a)</a:t>
            </a:r>
          </a:p>
          <a:p>
            <a:r>
              <a:rPr lang="en-US" sz="2400" dirty="0" smtClean="0"/>
              <a:t>Ø~ Uniform (0,1) </a:t>
            </a:r>
            <a:r>
              <a:rPr lang="en-US" sz="2400" dirty="0" err="1" smtClean="0"/>
              <a:t>etc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dirty="0" smtClean="0"/>
              <a:t>Then R</a:t>
            </a:r>
            <a:r>
              <a:rPr lang="en-US" dirty="0" smtClean="0"/>
              <a:t>o </a:t>
            </a:r>
            <a:r>
              <a:rPr lang="en-US" sz="2400" dirty="0" smtClean="0"/>
              <a:t>will be a random variable following certain distribution </a:t>
            </a:r>
          </a:p>
          <a:p>
            <a:endParaRPr lang="en-US" sz="2400" dirty="0"/>
          </a:p>
          <a:p>
            <a:r>
              <a:rPr lang="en-US" sz="2400" dirty="0" smtClean="0"/>
              <a:t>The distribution of Ro can be determined  using  contraction of mixed distribution or through  MCMC simulation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041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Autofit/>
          </a:bodyPr>
          <a:lstStyle/>
          <a:p>
            <a:r>
              <a:rPr lang="en-US" sz="3500" dirty="0"/>
              <a:t>MCMC Simulation of </a:t>
            </a:r>
            <a:r>
              <a:rPr lang="en-US" sz="3500" dirty="0" smtClean="0"/>
              <a:t>R(</a:t>
            </a:r>
            <a:r>
              <a:rPr lang="el-GR" sz="3500" dirty="0" smtClean="0"/>
              <a:t>φ</a:t>
            </a:r>
            <a:r>
              <a:rPr lang="en-US" sz="3500" dirty="0" smtClean="0"/>
              <a:t>)</a:t>
            </a:r>
            <a:r>
              <a:rPr lang="en-US" sz="3500" dirty="0"/>
              <a:t/>
            </a:r>
            <a:br>
              <a:rPr lang="en-US" sz="3500" dirty="0"/>
            </a:br>
            <a:r>
              <a:rPr lang="en-US" sz="3500" dirty="0" smtClean="0"/>
              <a:t>using vaccination parameters</a:t>
            </a:r>
            <a:endParaRPr lang="en-US" sz="3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F879-4AAB-447D-B04B-1123F9FF6F2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47699" y="1158240"/>
            <a:ext cx="7956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the vaccination parameters are  (ø,</a:t>
            </a:r>
            <a:r>
              <a:rPr lang="el-GR" sz="2400" dirty="0" smtClean="0"/>
              <a:t>ω</a:t>
            </a:r>
            <a:r>
              <a:rPr lang="en-US" sz="2400" dirty="0" smtClean="0"/>
              <a:t>,</a:t>
            </a:r>
            <a:r>
              <a:rPr lang="el-GR" sz="2400" dirty="0" smtClean="0"/>
              <a:t>ϵ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4600"/>
            <a:ext cx="8610600" cy="244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08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Autofit/>
          </a:bodyPr>
          <a:lstStyle/>
          <a:p>
            <a:r>
              <a:rPr lang="en-US" sz="3500" dirty="0" smtClean="0"/>
              <a:t>Which R</a:t>
            </a:r>
            <a:r>
              <a:rPr lang="en-US" sz="2000" dirty="0" smtClean="0"/>
              <a:t>0</a:t>
            </a:r>
            <a:r>
              <a:rPr lang="en-US" sz="3500" dirty="0" smtClean="0"/>
              <a:t> will be optimal</a:t>
            </a:r>
            <a:endParaRPr lang="en-US" sz="3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F879-4AAB-447D-B04B-1123F9FF6F2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2" t="25646" r="62559" b="23922"/>
          <a:stretch/>
        </p:blipFill>
        <p:spPr bwMode="auto">
          <a:xfrm>
            <a:off x="1981200" y="990600"/>
            <a:ext cx="5715000" cy="5223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67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Outline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Model framework used </a:t>
            </a:r>
          </a:p>
          <a:p>
            <a:r>
              <a:rPr lang="en-US" dirty="0" smtClean="0"/>
              <a:t>Models of Pneumonia transmission dynamics </a:t>
            </a:r>
          </a:p>
          <a:p>
            <a:r>
              <a:rPr lang="en-US" dirty="0" smtClean="0"/>
              <a:t>Basic reproduction number</a:t>
            </a:r>
            <a:endParaRPr lang="en-US" sz="1800" dirty="0" smtClean="0"/>
          </a:p>
          <a:p>
            <a:r>
              <a:rPr lang="en-US" dirty="0" smtClean="0"/>
              <a:t>Probabilistic simulation of the </a:t>
            </a:r>
            <a:r>
              <a:rPr lang="en-US" dirty="0"/>
              <a:t>R</a:t>
            </a:r>
            <a:r>
              <a:rPr lang="en-US" sz="1600" dirty="0"/>
              <a:t>0</a:t>
            </a:r>
          </a:p>
          <a:p>
            <a:r>
              <a:rPr lang="en-US" dirty="0" smtClean="0"/>
              <a:t>Optimal control.</a:t>
            </a: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96EF-7F97-49E7-864E-247D146050C0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Framework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F879-4AAB-447D-B04B-1123F9FF6F2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468904"/>
            <a:ext cx="274320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Problem Identification</a:t>
            </a:r>
          </a:p>
          <a:p>
            <a:pPr algn="ctr"/>
            <a:r>
              <a:rPr lang="en-US" dirty="0" smtClean="0"/>
              <a:t>&amp;</a:t>
            </a:r>
          </a:p>
          <a:p>
            <a:pPr algn="ctr"/>
            <a:r>
              <a:rPr lang="en-US" dirty="0" smtClean="0"/>
              <a:t>Information Search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1626631"/>
            <a:ext cx="1524000" cy="646331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Model Formulation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86400" y="4051638"/>
            <a:ext cx="1524000" cy="646331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Model Analysis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62800" y="1486212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Basic model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/>
              <a:t>Model with control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Misdiagnosis and mistreatment model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7010400" y="1143000"/>
            <a:ext cx="2133600" cy="161359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010400" y="3568005"/>
            <a:ext cx="1981200" cy="161359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121236" y="3897747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/>
              <a:t>R</a:t>
            </a:r>
            <a:r>
              <a:rPr lang="en-US" sz="1000" b="1" dirty="0" smtClean="0"/>
              <a:t>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Equilibrium point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Stability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Bifurcation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3" idx="3"/>
            <a:endCxn id="8" idx="1"/>
          </p:cNvCxnSpPr>
          <p:nvPr/>
        </p:nvCxnSpPr>
        <p:spPr>
          <a:xfrm flipV="1">
            <a:off x="3581400" y="1949797"/>
            <a:ext cx="1905000" cy="269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63091" y="4072419"/>
            <a:ext cx="1524000" cy="646331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Validation and Simulation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5800" y="3897746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/>
              <a:t>Probabilistic Approach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Non-Probabilistic Approach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>
            <a:stCxn id="8" idx="2"/>
            <a:endCxn id="9" idx="0"/>
          </p:cNvCxnSpPr>
          <p:nvPr/>
        </p:nvCxnSpPr>
        <p:spPr>
          <a:xfrm>
            <a:off x="6248400" y="2272962"/>
            <a:ext cx="0" cy="17786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09600" y="3547223"/>
            <a:ext cx="1981200" cy="161359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stCxn id="9" idx="1"/>
            <a:endCxn id="18" idx="3"/>
          </p:cNvCxnSpPr>
          <p:nvPr/>
        </p:nvCxnSpPr>
        <p:spPr>
          <a:xfrm flipH="1">
            <a:off x="4087091" y="4374804"/>
            <a:ext cx="1399309" cy="20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71945" y="2521498"/>
            <a:ext cx="3096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/>
              <a:t>Pneumonia Transmission Dynamics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42130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814794"/>
          </a:xfrm>
        </p:spPr>
        <p:txBody>
          <a:bodyPr>
            <a:normAutofit/>
          </a:bodyPr>
          <a:lstStyle/>
          <a:p>
            <a:r>
              <a:rPr lang="en-US" dirty="0" smtClean="0"/>
              <a:t>Background Information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F879-4AAB-447D-B04B-1123F9FF6F2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0491" y="781645"/>
            <a:ext cx="82296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200" dirty="0"/>
              <a:t>Pneumonia is a respiratory disease characterized by an </a:t>
            </a:r>
            <a:r>
              <a:rPr lang="en-US" sz="2200" dirty="0" smtClean="0"/>
              <a:t>inflammatory condition </a:t>
            </a:r>
            <a:r>
              <a:rPr lang="en-US" sz="2200" dirty="0"/>
              <a:t>of the lungs</a:t>
            </a:r>
            <a:r>
              <a:rPr lang="en-US" sz="22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 </a:t>
            </a:r>
            <a:r>
              <a:rPr lang="en-US" sz="2200" dirty="0"/>
              <a:t>The disease is mostly caused by a bacteria called </a:t>
            </a:r>
            <a:r>
              <a:rPr lang="en-US" sz="2200" dirty="0" smtClean="0"/>
              <a:t> </a:t>
            </a:r>
            <a:r>
              <a:rPr lang="en-US" sz="2200" i="1" u="sng" dirty="0" smtClean="0"/>
              <a:t>Streptococcu</a:t>
            </a:r>
            <a:r>
              <a:rPr lang="en-US" sz="2200" i="1" dirty="0" smtClean="0"/>
              <a:t>s </a:t>
            </a:r>
            <a:r>
              <a:rPr lang="en-US" sz="2200" i="1" u="sng" dirty="0" err="1"/>
              <a:t>Pneumoniae</a:t>
            </a:r>
            <a:r>
              <a:rPr lang="en-US" sz="2200" i="1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200" i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 </a:t>
            </a:r>
            <a:r>
              <a:rPr lang="en-US" sz="2200" dirty="0"/>
              <a:t>The bacteria invades in the alveoli and passages of the lung</a:t>
            </a:r>
            <a:r>
              <a:rPr lang="en-US" sz="22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 </a:t>
            </a:r>
            <a:r>
              <a:rPr lang="en-US" sz="2200" dirty="0"/>
              <a:t>It grows rapidly in number </a:t>
            </a:r>
            <a:r>
              <a:rPr lang="en-US" sz="2200" dirty="0" smtClean="0"/>
              <a:t>filing </a:t>
            </a:r>
            <a:r>
              <a:rPr lang="en-US" sz="2200" dirty="0"/>
              <a:t>the area with </a:t>
            </a:r>
            <a:r>
              <a:rPr lang="en-US" sz="2200" dirty="0" smtClean="0"/>
              <a:t>fluid </a:t>
            </a:r>
            <a:r>
              <a:rPr lang="en-US" sz="2200" dirty="0"/>
              <a:t>and pus causing </a:t>
            </a:r>
            <a:r>
              <a:rPr lang="en-US" sz="2200" dirty="0" smtClean="0"/>
              <a:t>difficult  and </a:t>
            </a:r>
            <a:r>
              <a:rPr lang="en-US" sz="2200" dirty="0"/>
              <a:t>painful </a:t>
            </a:r>
            <a:r>
              <a:rPr lang="en-US" sz="2200" dirty="0" smtClean="0"/>
              <a:t>breathing</a:t>
            </a:r>
            <a:r>
              <a:rPr lang="en-US" sz="2200" dirty="0"/>
              <a:t> </a:t>
            </a:r>
            <a:r>
              <a:rPr lang="en-US" sz="2200" dirty="0" smtClean="0"/>
              <a:t>resulting  to </a:t>
            </a:r>
            <a:r>
              <a:rPr lang="en-US" sz="2200" dirty="0"/>
              <a:t>limited oxygen intake </a:t>
            </a: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The </a:t>
            </a:r>
            <a:r>
              <a:rPr lang="en-US" sz="2200" dirty="0"/>
              <a:t>bacteria can be transferred from infected to susceptible leading </a:t>
            </a:r>
            <a:r>
              <a:rPr lang="en-US" sz="2200" dirty="0" smtClean="0"/>
              <a:t>the spread </a:t>
            </a:r>
            <a:r>
              <a:rPr lang="en-US" sz="2200" dirty="0"/>
              <a:t>of the disease through sneezing or </a:t>
            </a:r>
            <a:r>
              <a:rPr lang="en-US" sz="2200" dirty="0" smtClean="0"/>
              <a:t>coughing.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The </a:t>
            </a:r>
            <a:r>
              <a:rPr lang="en-US" sz="2200" dirty="0"/>
              <a:t>bacteria can also be contained in the respiratory track of a normal person without causing the disease unless it moves to the lower part of the track (carriers</a:t>
            </a:r>
            <a:r>
              <a:rPr lang="en-US" sz="2200" dirty="0" smtClean="0"/>
              <a:t>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2319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Statement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F879-4AAB-447D-B04B-1123F9FF6F2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794008"/>
            <a:ext cx="8001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200" dirty="0"/>
              <a:t> Pneumonia is infectious and claims about 1.9 millions children annually </a:t>
            </a:r>
            <a:r>
              <a:rPr lang="en-US" sz="2200" dirty="0" smtClean="0"/>
              <a:t>in the </a:t>
            </a:r>
            <a:r>
              <a:rPr lang="en-US" sz="2200" dirty="0"/>
              <a:t>developing </a:t>
            </a:r>
            <a:r>
              <a:rPr lang="en-US" sz="2200" dirty="0" smtClean="0"/>
              <a:t>countries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2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/>
              <a:t> In </a:t>
            </a:r>
            <a:r>
              <a:rPr lang="en-US" sz="2200" dirty="0" smtClean="0"/>
              <a:t>Kenya </a:t>
            </a:r>
            <a:r>
              <a:rPr lang="en-US" sz="2200" dirty="0"/>
              <a:t>up to 16 </a:t>
            </a:r>
            <a:r>
              <a:rPr lang="en-US" sz="2200" dirty="0" smtClean="0"/>
              <a:t>% of </a:t>
            </a:r>
            <a:r>
              <a:rPr lang="en-US" sz="2200" dirty="0"/>
              <a:t>child mortality is contributed by </a:t>
            </a:r>
            <a:r>
              <a:rPr lang="en-US" sz="2200" dirty="0" smtClean="0"/>
              <a:t>pneumonia 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2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/>
              <a:t> The management of the disease is challenging due its overlap of </a:t>
            </a:r>
            <a:r>
              <a:rPr lang="en-US" sz="2200" dirty="0" smtClean="0"/>
              <a:t>symptoms with </a:t>
            </a:r>
            <a:r>
              <a:rPr lang="en-US" sz="2200" dirty="0"/>
              <a:t>other diseases like malaria hence leading to its </a:t>
            </a:r>
            <a:r>
              <a:rPr lang="en-US" sz="2200" dirty="0" smtClean="0"/>
              <a:t>mistreatment.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2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/>
              <a:t> It is a fast killer disease and therefore prompt diagnosis and treatment </a:t>
            </a:r>
            <a:r>
              <a:rPr lang="en-US" sz="2200" dirty="0" smtClean="0"/>
              <a:t>with right </a:t>
            </a:r>
            <a:r>
              <a:rPr lang="en-US" sz="2200" dirty="0"/>
              <a:t>drug is </a:t>
            </a:r>
            <a:r>
              <a:rPr lang="en-US" sz="2200" dirty="0" smtClean="0"/>
              <a:t>needed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2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/>
              <a:t> A mathematical research to understand the dynamics of the disease </a:t>
            </a:r>
            <a:r>
              <a:rPr lang="en-US" sz="2200" dirty="0" smtClean="0"/>
              <a:t>may suggest </a:t>
            </a:r>
            <a:r>
              <a:rPr lang="en-US" sz="2200" dirty="0"/>
              <a:t>how to promptly diagnose, </a:t>
            </a:r>
            <a:r>
              <a:rPr lang="en-US" sz="2200" dirty="0" smtClean="0"/>
              <a:t> effectively </a:t>
            </a:r>
            <a:r>
              <a:rPr lang="en-US" sz="2200" dirty="0"/>
              <a:t>treat and deduce </a:t>
            </a:r>
            <a:r>
              <a:rPr lang="en-US" sz="2200" dirty="0" smtClean="0"/>
              <a:t>other prevention </a:t>
            </a:r>
            <a:r>
              <a:rPr lang="en-US" sz="2200" dirty="0"/>
              <a:t>strategies for pneumonia before the outbreak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975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Model Formulation(</a:t>
            </a:r>
            <a:r>
              <a:rPr lang="en-US" sz="2800" b="1" dirty="0" smtClean="0"/>
              <a:t>with control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F879-4AAB-447D-B04B-1123F9FF6F2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9" t="25254" r="25117" b="23625"/>
          <a:stretch/>
        </p:blipFill>
        <p:spPr bwMode="auto">
          <a:xfrm>
            <a:off x="1143000" y="1295399"/>
            <a:ext cx="6781800" cy="4130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447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Model Formulation(</a:t>
            </a:r>
            <a:r>
              <a:rPr lang="en-US" sz="2800" b="1" dirty="0" smtClean="0"/>
              <a:t>with control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F879-4AAB-447D-B04B-1123F9FF6F2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4" t="16666" r="18343" b="16288"/>
          <a:stretch/>
        </p:blipFill>
        <p:spPr bwMode="auto">
          <a:xfrm>
            <a:off x="803564" y="1219199"/>
            <a:ext cx="8305800" cy="4904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56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Model formulation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365125"/>
          </a:xfrm>
        </p:spPr>
        <p:txBody>
          <a:bodyPr/>
          <a:lstStyle/>
          <a:p>
            <a:fld id="{7208F879-4AAB-447D-B04B-1123F9FF6F2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1" t="22420" r="22137" b="41477"/>
          <a:stretch/>
        </p:blipFill>
        <p:spPr bwMode="auto">
          <a:xfrm>
            <a:off x="533400" y="1676400"/>
            <a:ext cx="8382000" cy="3250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431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Basic Reproduction Number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F879-4AAB-447D-B04B-1123F9FF6F24}" type="datetime1">
              <a:rPr lang="en-US" smtClean="0"/>
              <a:pPr/>
              <a:t>6/11/2015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D982-610E-4930-B67C-411932621A1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11430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use the </a:t>
            </a:r>
            <a:r>
              <a:rPr lang="en-US" sz="2400" dirty="0"/>
              <a:t>next generation operator method </a:t>
            </a:r>
            <a:r>
              <a:rPr lang="en-US" sz="2400" dirty="0" smtClean="0"/>
              <a:t> to compute R</a:t>
            </a:r>
            <a:r>
              <a:rPr lang="en-US" sz="1200" dirty="0" smtClean="0"/>
              <a:t>0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42" t="50000" r="31660" b="37708"/>
          <a:stretch/>
        </p:blipFill>
        <p:spPr bwMode="auto">
          <a:xfrm>
            <a:off x="1295400" y="1828800"/>
            <a:ext cx="6860094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0" t="39584" r="34773" b="54166"/>
          <a:stretch/>
        </p:blipFill>
        <p:spPr bwMode="auto">
          <a:xfrm>
            <a:off x="480688" y="3124200"/>
            <a:ext cx="8553584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2000" y="42672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Making </a:t>
            </a:r>
            <a:r>
              <a:rPr lang="el-GR" sz="2400" dirty="0" smtClean="0"/>
              <a:t>τ</a:t>
            </a:r>
            <a:r>
              <a:rPr lang="en-US" sz="2400" dirty="0" smtClean="0"/>
              <a:t>=1, q=1, h1 and h2 are transfer rates out of I and C</a:t>
            </a:r>
            <a:endParaRPr lang="en-US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7" t="58333" r="59722" b="35000"/>
          <a:stretch/>
        </p:blipFill>
        <p:spPr bwMode="auto">
          <a:xfrm>
            <a:off x="2209800" y="5052060"/>
            <a:ext cx="4144268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43200" y="59436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Therefore  R(</a:t>
            </a:r>
            <a:r>
              <a:rPr lang="el-GR" sz="2800" dirty="0" smtClean="0"/>
              <a:t>φ</a:t>
            </a:r>
            <a:r>
              <a:rPr lang="en-US" sz="2800" dirty="0" smtClean="0"/>
              <a:t>)&lt; R</a:t>
            </a:r>
            <a:r>
              <a:rPr lang="en-US" sz="1600" dirty="0" smtClean="0"/>
              <a:t>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613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4329</TotalTime>
  <Words>448</Words>
  <Application>Microsoft Office PowerPoint</Application>
  <PresentationFormat>On-screen Show (4:3)</PresentationFormat>
  <Paragraphs>95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Outline  </vt:lpstr>
      <vt:lpstr>Framework</vt:lpstr>
      <vt:lpstr>Background Information </vt:lpstr>
      <vt:lpstr>Problem Statement</vt:lpstr>
      <vt:lpstr>Model Formulation(with control)</vt:lpstr>
      <vt:lpstr>Model Formulation(with control)</vt:lpstr>
      <vt:lpstr>Model formulation</vt:lpstr>
      <vt:lpstr>Basic Reproduction Number</vt:lpstr>
      <vt:lpstr>Probabilistic simulation of R(φ)</vt:lpstr>
      <vt:lpstr>MCMC Simulation of R(φ) using vaccination parameters</vt:lpstr>
      <vt:lpstr>Which R0 will be optimal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the Dynamics of Bacteremic Pneumonia: The role of Control Strategies, Case Detection and Prophylaxis</dc:title>
  <dc:creator>Jacob</dc:creator>
  <cp:lastModifiedBy>Raymond Chepkwony</cp:lastModifiedBy>
  <cp:revision>96</cp:revision>
  <dcterms:created xsi:type="dcterms:W3CDTF">2012-05-05T19:43:23Z</dcterms:created>
  <dcterms:modified xsi:type="dcterms:W3CDTF">2015-06-11T12:52:38Z</dcterms:modified>
</cp:coreProperties>
</file>