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34"/>
  </p:notesMasterIdLst>
  <p:handoutMasterIdLst>
    <p:handoutMasterId r:id="rId35"/>
  </p:handoutMasterIdLst>
  <p:sldIdLst>
    <p:sldId id="256" r:id="rId2"/>
    <p:sldId id="275" r:id="rId3"/>
    <p:sldId id="295" r:id="rId4"/>
    <p:sldId id="296" r:id="rId5"/>
    <p:sldId id="276" r:id="rId6"/>
    <p:sldId id="277" r:id="rId7"/>
    <p:sldId id="260" r:id="rId8"/>
    <p:sldId id="262" r:id="rId9"/>
    <p:sldId id="263" r:id="rId10"/>
    <p:sldId id="271" r:id="rId11"/>
    <p:sldId id="266" r:id="rId12"/>
    <p:sldId id="267" r:id="rId13"/>
    <p:sldId id="278" r:id="rId14"/>
    <p:sldId id="280" r:id="rId15"/>
    <p:sldId id="279" r:id="rId16"/>
    <p:sldId id="284" r:id="rId17"/>
    <p:sldId id="285" r:id="rId18"/>
    <p:sldId id="286" r:id="rId19"/>
    <p:sldId id="298" r:id="rId20"/>
    <p:sldId id="287" r:id="rId21"/>
    <p:sldId id="288" r:id="rId22"/>
    <p:sldId id="281" r:id="rId23"/>
    <p:sldId id="282" r:id="rId24"/>
    <p:sldId id="283" r:id="rId25"/>
    <p:sldId id="289" r:id="rId26"/>
    <p:sldId id="269" r:id="rId27"/>
    <p:sldId id="290" r:id="rId28"/>
    <p:sldId id="291" r:id="rId29"/>
    <p:sldId id="292" r:id="rId30"/>
    <p:sldId id="274" r:id="rId31"/>
    <p:sldId id="270" r:id="rId32"/>
    <p:sldId id="273" r:id="rId33"/>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vingstone Luboobi" initials="L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306"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drawings/_rels/vmlDrawing7.vml.rels><?xml version="1.0" encoding="UTF-8" standalone="yes"?>
<Relationships xmlns="http://schemas.openxmlformats.org/package/2006/relationships"><Relationship Id="rId1" Type="http://schemas.openxmlformats.org/officeDocument/2006/relationships/image" Target="NULL"/></Relationships>
</file>

<file path=ppt/drawings/_rels/vmlDrawing8.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A4348B27-CFC7-3F43-9F7B-FEFEA0B6D78E}" type="datetimeFigureOut">
              <a:rPr lang="en-US" smtClean="0"/>
              <a:pPr/>
              <a:t>6/10/2015</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55E9B9D8-7588-8D4D-9DFB-664EFC5D9697}" type="slidenum">
              <a:rPr lang="en-US" smtClean="0"/>
              <a:pPr/>
              <a:t>‹#›</a:t>
            </a:fld>
            <a:endParaRPr lang="en-US"/>
          </a:p>
        </p:txBody>
      </p:sp>
    </p:spTree>
    <p:extLst>
      <p:ext uri="{BB962C8B-B14F-4D97-AF65-F5344CB8AC3E}">
        <p14:creationId xmlns:p14="http://schemas.microsoft.com/office/powerpoint/2010/main" val="18154942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7589E723-E922-40BA-BA35-5275513000B1}" type="datetimeFigureOut">
              <a:rPr lang="en-US" smtClean="0"/>
              <a:pPr/>
              <a:t>6/10/2015</a:t>
            </a:fld>
            <a:endParaRPr lang="en-GB" dirty="0"/>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3F41A074-DA7D-4B5E-A809-839F98C1BCE0}" type="slidenum">
              <a:rPr lang="en-GB" smtClean="0"/>
              <a:pPr/>
              <a:t>‹#›</a:t>
            </a:fld>
            <a:endParaRPr lang="en-GB" dirty="0"/>
          </a:p>
        </p:txBody>
      </p:sp>
    </p:spTree>
    <p:extLst>
      <p:ext uri="{BB962C8B-B14F-4D97-AF65-F5344CB8AC3E}">
        <p14:creationId xmlns:p14="http://schemas.microsoft.com/office/powerpoint/2010/main" val="308379944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41A074-DA7D-4B5E-A809-839F98C1BCE0}" type="slidenum">
              <a:rPr lang="en-GB" smtClean="0"/>
              <a:pPr/>
              <a:t>23</a:t>
            </a:fld>
            <a:endParaRPr lang="en-GB" dirty="0"/>
          </a:p>
        </p:txBody>
      </p:sp>
    </p:spTree>
    <p:extLst>
      <p:ext uri="{BB962C8B-B14F-4D97-AF65-F5344CB8AC3E}">
        <p14:creationId xmlns:p14="http://schemas.microsoft.com/office/powerpoint/2010/main" val="1670288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A769C29-1A25-D547-9105-455D171759EF}" type="datetime1">
              <a:rPr lang="en-US" smtClean="0"/>
              <a:pPr/>
              <a:t>6/10/2015</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
        <p:nvSpPr>
          <p:cNvPr id="6" name="Slide Number Placeholder 5"/>
          <p:cNvSpPr>
            <a:spLocks noGrp="1"/>
          </p:cNvSpPr>
          <p:nvPr>
            <p:ph type="sldNum" sz="quarter" idx="12"/>
          </p:nvPr>
        </p:nvSpPr>
        <p:spPr/>
        <p:txBody>
          <a:bodyPr/>
          <a:lstStyle/>
          <a:p>
            <a:fld id="{24AC395B-9730-4751-A07C-4F5A8BEFDA5E}"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FB1DB75-C237-BD40-B19D-9AFD6A0C61F1}" type="datetime1">
              <a:rPr lang="en-US" smtClean="0"/>
              <a:pPr/>
              <a:t>6/10/2015</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
        <p:nvSpPr>
          <p:cNvPr id="6" name="Slide Number Placeholder 5"/>
          <p:cNvSpPr>
            <a:spLocks noGrp="1"/>
          </p:cNvSpPr>
          <p:nvPr>
            <p:ph type="sldNum" sz="quarter" idx="12"/>
          </p:nvPr>
        </p:nvSpPr>
        <p:spPr/>
        <p:txBody>
          <a:bodyPr/>
          <a:lstStyle/>
          <a:p>
            <a:fld id="{24AC395B-9730-4751-A07C-4F5A8BEFDA5E}"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5FA31D-0712-154A-92C4-4C901181B7D3}" type="datetime1">
              <a:rPr lang="en-US" smtClean="0"/>
              <a:pPr/>
              <a:t>6/10/2015</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
        <p:nvSpPr>
          <p:cNvPr id="6" name="Slide Number Placeholder 5"/>
          <p:cNvSpPr>
            <a:spLocks noGrp="1"/>
          </p:cNvSpPr>
          <p:nvPr>
            <p:ph type="sldNum" sz="quarter" idx="12"/>
          </p:nvPr>
        </p:nvSpPr>
        <p:spPr/>
        <p:txBody>
          <a:bodyPr/>
          <a:lstStyle/>
          <a:p>
            <a:fld id="{24AC395B-9730-4751-A07C-4F5A8BEFDA5E}"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C824D45-8C01-9E4F-B6E2-05E24A22CACB}" type="datetime1">
              <a:rPr lang="en-US" smtClean="0"/>
              <a:pPr/>
              <a:t>6/10/2015</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
        <p:nvSpPr>
          <p:cNvPr id="6" name="Slide Number Placeholder 5"/>
          <p:cNvSpPr>
            <a:spLocks noGrp="1"/>
          </p:cNvSpPr>
          <p:nvPr>
            <p:ph type="sldNum" sz="quarter" idx="12"/>
          </p:nvPr>
        </p:nvSpPr>
        <p:spPr/>
        <p:txBody>
          <a:bodyPr/>
          <a:lstStyle/>
          <a:p>
            <a:fld id="{24AC395B-9730-4751-A07C-4F5A8BEFDA5E}"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C2AF60-0189-A841-8C00-1F5E947F7B39}" type="datetime1">
              <a:rPr lang="en-US" smtClean="0"/>
              <a:pPr/>
              <a:t>6/10/2015</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
        <p:nvSpPr>
          <p:cNvPr id="6" name="Slide Number Placeholder 5"/>
          <p:cNvSpPr>
            <a:spLocks noGrp="1"/>
          </p:cNvSpPr>
          <p:nvPr>
            <p:ph type="sldNum" sz="quarter" idx="12"/>
          </p:nvPr>
        </p:nvSpPr>
        <p:spPr/>
        <p:txBody>
          <a:bodyPr/>
          <a:lstStyle/>
          <a:p>
            <a:fld id="{24AC395B-9730-4751-A07C-4F5A8BEFDA5E}"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B5B4736-5A50-1E41-B82A-964465281B92}" type="datetime1">
              <a:rPr lang="en-US" smtClean="0"/>
              <a:pPr/>
              <a:t>6/10/2015</a:t>
            </a:fld>
            <a:endParaRPr lang="en-GB" dirty="0"/>
          </a:p>
        </p:txBody>
      </p:sp>
      <p:sp>
        <p:nvSpPr>
          <p:cNvPr id="6" name="Footer Placeholder 5"/>
          <p:cNvSpPr>
            <a:spLocks noGrp="1"/>
          </p:cNvSpPr>
          <p:nvPr>
            <p:ph type="ftr" sz="quarter" idx="11"/>
          </p:nvPr>
        </p:nvSpPr>
        <p:spPr/>
        <p:txBody>
          <a:bodyPr/>
          <a:lstStyle/>
          <a:p>
            <a:r>
              <a:rPr lang="en-US" smtClean="0"/>
              <a:t>Macro-Micro Epidemic Models</a:t>
            </a:r>
            <a:endParaRPr lang="en-GB" dirty="0"/>
          </a:p>
        </p:txBody>
      </p:sp>
      <p:sp>
        <p:nvSpPr>
          <p:cNvPr id="7" name="Slide Number Placeholder 6"/>
          <p:cNvSpPr>
            <a:spLocks noGrp="1"/>
          </p:cNvSpPr>
          <p:nvPr>
            <p:ph type="sldNum" sz="quarter" idx="12"/>
          </p:nvPr>
        </p:nvSpPr>
        <p:spPr/>
        <p:txBody>
          <a:bodyPr/>
          <a:lstStyle/>
          <a:p>
            <a:fld id="{24AC395B-9730-4751-A07C-4F5A8BEFDA5E}"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97BEE66-FDF4-5646-AACE-CF12CDC816EF}" type="datetime1">
              <a:rPr lang="en-US" smtClean="0"/>
              <a:pPr/>
              <a:t>6/10/2015</a:t>
            </a:fld>
            <a:endParaRPr lang="en-GB" dirty="0"/>
          </a:p>
        </p:txBody>
      </p:sp>
      <p:sp>
        <p:nvSpPr>
          <p:cNvPr id="8" name="Footer Placeholder 7"/>
          <p:cNvSpPr>
            <a:spLocks noGrp="1"/>
          </p:cNvSpPr>
          <p:nvPr>
            <p:ph type="ftr" sz="quarter" idx="11"/>
          </p:nvPr>
        </p:nvSpPr>
        <p:spPr/>
        <p:txBody>
          <a:bodyPr/>
          <a:lstStyle/>
          <a:p>
            <a:r>
              <a:rPr lang="en-US" smtClean="0"/>
              <a:t>Macro-Micro Epidemic Models</a:t>
            </a:r>
            <a:endParaRPr lang="en-GB" dirty="0"/>
          </a:p>
        </p:txBody>
      </p:sp>
      <p:sp>
        <p:nvSpPr>
          <p:cNvPr id="9" name="Slide Number Placeholder 8"/>
          <p:cNvSpPr>
            <a:spLocks noGrp="1"/>
          </p:cNvSpPr>
          <p:nvPr>
            <p:ph type="sldNum" sz="quarter" idx="12"/>
          </p:nvPr>
        </p:nvSpPr>
        <p:spPr/>
        <p:txBody>
          <a:bodyPr/>
          <a:lstStyle/>
          <a:p>
            <a:fld id="{24AC395B-9730-4751-A07C-4F5A8BEFDA5E}"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00F6D9F-4ED1-DD41-8F0C-BC090A3E087B}" type="datetime1">
              <a:rPr lang="en-US" smtClean="0"/>
              <a:pPr/>
              <a:t>6/10/2015</a:t>
            </a:fld>
            <a:endParaRPr lang="en-GB" dirty="0"/>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282A65-917A-224F-A0F1-BDA475F0B7EC}" type="datetime1">
              <a:rPr lang="en-US" smtClean="0"/>
              <a:pPr/>
              <a:t>6/10/2015</a:t>
            </a:fld>
            <a:endParaRPr lang="en-GB" dirty="0"/>
          </a:p>
        </p:txBody>
      </p:sp>
      <p:sp>
        <p:nvSpPr>
          <p:cNvPr id="3" name="Footer Placeholder 2"/>
          <p:cNvSpPr>
            <a:spLocks noGrp="1"/>
          </p:cNvSpPr>
          <p:nvPr>
            <p:ph type="ftr" sz="quarter" idx="11"/>
          </p:nvPr>
        </p:nvSpPr>
        <p:spPr/>
        <p:txBody>
          <a:bodyPr/>
          <a:lstStyle/>
          <a:p>
            <a:r>
              <a:rPr lang="en-US" smtClean="0"/>
              <a:t>Macro-Micro Epidemic Models</a:t>
            </a:r>
            <a:endParaRPr lang="en-GB"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764680-7060-FF45-BA16-9523231660D4}" type="datetime1">
              <a:rPr lang="en-US" smtClean="0"/>
              <a:pPr/>
              <a:t>6/10/2015</a:t>
            </a:fld>
            <a:endParaRPr lang="en-GB" dirty="0"/>
          </a:p>
        </p:txBody>
      </p:sp>
      <p:sp>
        <p:nvSpPr>
          <p:cNvPr id="6" name="Footer Placeholder 5"/>
          <p:cNvSpPr>
            <a:spLocks noGrp="1"/>
          </p:cNvSpPr>
          <p:nvPr>
            <p:ph type="ftr" sz="quarter" idx="11"/>
          </p:nvPr>
        </p:nvSpPr>
        <p:spPr/>
        <p:txBody>
          <a:bodyPr/>
          <a:lstStyle/>
          <a:p>
            <a:r>
              <a:rPr lang="en-US" smtClean="0"/>
              <a:t>Macro-Micro Epidemic Models</a:t>
            </a:r>
            <a:endParaRPr lang="en-GB" dirty="0"/>
          </a:p>
        </p:txBody>
      </p:sp>
      <p:sp>
        <p:nvSpPr>
          <p:cNvPr id="7" name="Slide Number Placeholder 6"/>
          <p:cNvSpPr>
            <a:spLocks noGrp="1"/>
          </p:cNvSpPr>
          <p:nvPr>
            <p:ph type="sldNum" sz="quarter" idx="12"/>
          </p:nvPr>
        </p:nvSpPr>
        <p:spPr/>
        <p:txBody>
          <a:bodyPr/>
          <a:lstStyle/>
          <a:p>
            <a:fld id="{24AC395B-9730-4751-A07C-4F5A8BEFDA5E}"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252488-20A7-1A44-9464-55C1BEFC9872}" type="datetime1">
              <a:rPr lang="en-US" smtClean="0"/>
              <a:pPr/>
              <a:t>6/10/2015</a:t>
            </a:fld>
            <a:endParaRPr lang="en-GB" dirty="0"/>
          </a:p>
        </p:txBody>
      </p:sp>
      <p:sp>
        <p:nvSpPr>
          <p:cNvPr id="6" name="Footer Placeholder 5"/>
          <p:cNvSpPr>
            <a:spLocks noGrp="1"/>
          </p:cNvSpPr>
          <p:nvPr>
            <p:ph type="ftr" sz="quarter" idx="11"/>
          </p:nvPr>
        </p:nvSpPr>
        <p:spPr/>
        <p:txBody>
          <a:bodyPr/>
          <a:lstStyle/>
          <a:p>
            <a:r>
              <a:rPr lang="en-US" smtClean="0"/>
              <a:t>Macro-Micro Epidemic Models</a:t>
            </a:r>
            <a:endParaRPr lang="en-GB" dirty="0"/>
          </a:p>
        </p:txBody>
      </p:sp>
      <p:sp>
        <p:nvSpPr>
          <p:cNvPr id="7" name="Slide Number Placeholder 6"/>
          <p:cNvSpPr>
            <a:spLocks noGrp="1"/>
          </p:cNvSpPr>
          <p:nvPr>
            <p:ph type="sldNum" sz="quarter" idx="12"/>
          </p:nvPr>
        </p:nvSpPr>
        <p:spPr/>
        <p:txBody>
          <a:bodyPr/>
          <a:lstStyle/>
          <a:p>
            <a:fld id="{24AC395B-9730-4751-A07C-4F5A8BEFDA5E}"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E33921-B15A-2743-9F7E-ED97BA572B4B}" type="datetime1">
              <a:rPr lang="en-US" smtClean="0"/>
              <a:pPr/>
              <a:t>6/10/2015</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Macro-Micro Epidemic Models</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AC395B-9730-4751-A07C-4F5A8BEFDA5E}"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14.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85801"/>
            <a:ext cx="7848600" cy="1066800"/>
          </a:xfrm>
        </p:spPr>
        <p:txBody>
          <a:bodyPr>
            <a:normAutofit fontScale="90000"/>
          </a:bodyPr>
          <a:lstStyle/>
          <a:p>
            <a:r>
              <a:rPr lang="en-US" sz="3600" dirty="0" smtClean="0"/>
              <a:t>Epidemiological </a:t>
            </a:r>
            <a:r>
              <a:rPr lang="en-US" sz="3600" dirty="0" err="1" smtClean="0"/>
              <a:t>Modelling</a:t>
            </a:r>
            <a:r>
              <a:rPr lang="en-US" sz="3600" dirty="0" smtClean="0"/>
              <a:t> at macro and micro levels: Examples of HIV and Hepatitis diseases </a:t>
            </a:r>
            <a:endParaRPr lang="en-GB" sz="3600" dirty="0"/>
          </a:p>
        </p:txBody>
      </p:sp>
      <p:sp>
        <p:nvSpPr>
          <p:cNvPr id="3" name="Subtitle 2"/>
          <p:cNvSpPr>
            <a:spLocks noGrp="1"/>
          </p:cNvSpPr>
          <p:nvPr>
            <p:ph type="subTitle" idx="1"/>
          </p:nvPr>
        </p:nvSpPr>
        <p:spPr>
          <a:xfrm>
            <a:off x="1295400" y="1676400"/>
            <a:ext cx="6477000" cy="3886200"/>
          </a:xfrm>
        </p:spPr>
        <p:txBody>
          <a:bodyPr>
            <a:normAutofit fontScale="85000" lnSpcReduction="20000"/>
          </a:bodyPr>
          <a:lstStyle/>
          <a:p>
            <a:endParaRPr lang="en-US" sz="2400" dirty="0" smtClean="0">
              <a:solidFill>
                <a:schemeClr val="tx1"/>
              </a:solidFill>
            </a:endParaRPr>
          </a:p>
          <a:p>
            <a:r>
              <a:rPr lang="en-US" sz="2400" dirty="0" smtClean="0">
                <a:solidFill>
                  <a:schemeClr val="tx1"/>
                </a:solidFill>
              </a:rPr>
              <a:t>by</a:t>
            </a:r>
          </a:p>
          <a:p>
            <a:r>
              <a:rPr lang="en-US" sz="2400" dirty="0" smtClean="0">
                <a:solidFill>
                  <a:schemeClr val="tx1"/>
                </a:solidFill>
              </a:rPr>
              <a:t>Livingstone S. Luboobi</a:t>
            </a:r>
          </a:p>
          <a:p>
            <a:r>
              <a:rPr lang="en-US" sz="2400" dirty="0" smtClean="0">
                <a:solidFill>
                  <a:schemeClr val="tx1"/>
                </a:solidFill>
              </a:rPr>
              <a:t>Department of Mathematics, Makerere University</a:t>
            </a:r>
          </a:p>
          <a:p>
            <a:endParaRPr lang="en-US" sz="2400" dirty="0">
              <a:solidFill>
                <a:schemeClr val="tx1"/>
              </a:solidFill>
            </a:endParaRPr>
          </a:p>
          <a:p>
            <a:r>
              <a:rPr lang="en-US" sz="2400" dirty="0" smtClean="0">
                <a:solidFill>
                  <a:schemeClr val="tx1"/>
                </a:solidFill>
              </a:rPr>
              <a:t>given at</a:t>
            </a:r>
          </a:p>
          <a:p>
            <a:endParaRPr lang="en-US" sz="2400" dirty="0" smtClean="0">
              <a:solidFill>
                <a:schemeClr val="tx1"/>
              </a:solidFill>
            </a:endParaRPr>
          </a:p>
          <a:p>
            <a:r>
              <a:rPr lang="en-US" sz="2400" dirty="0" smtClean="0">
                <a:solidFill>
                  <a:schemeClr val="tx1"/>
                </a:solidFill>
              </a:rPr>
              <a:t>Strathmore University</a:t>
            </a:r>
          </a:p>
          <a:p>
            <a:r>
              <a:rPr lang="en-US" sz="2400" dirty="0" smtClean="0">
                <a:solidFill>
                  <a:schemeClr val="tx1"/>
                </a:solidFill>
              </a:rPr>
              <a:t>International Mathematics Research Meeting</a:t>
            </a:r>
          </a:p>
          <a:p>
            <a:r>
              <a:rPr lang="en-US" sz="2400" dirty="0" smtClean="0">
                <a:solidFill>
                  <a:schemeClr val="tx1"/>
                </a:solidFill>
              </a:rPr>
              <a:t>Nairobi, Kenya</a:t>
            </a:r>
          </a:p>
          <a:p>
            <a:endParaRPr lang="en-US" sz="2400" dirty="0" smtClean="0">
              <a:solidFill>
                <a:schemeClr val="tx1"/>
              </a:solidFill>
            </a:endParaRPr>
          </a:p>
          <a:p>
            <a:r>
              <a:rPr lang="en-US" sz="2400" dirty="0" smtClean="0">
                <a:solidFill>
                  <a:schemeClr val="tx1"/>
                </a:solidFill>
              </a:rPr>
              <a:t>23 - 27 July 2012</a:t>
            </a:r>
          </a:p>
          <a:p>
            <a:endParaRPr lang="en-US" sz="2400" dirty="0" smtClean="0"/>
          </a:p>
          <a:p>
            <a:endParaRPr lang="en-US" sz="2400" dirty="0"/>
          </a:p>
          <a:p>
            <a:endParaRPr lang="en-US" sz="2400" dirty="0" smtClean="0"/>
          </a:p>
          <a:p>
            <a:endParaRPr lang="en-US" sz="2400" dirty="0"/>
          </a:p>
          <a:p>
            <a:endParaRPr lang="en-GB"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Stochastic models (cont)</a:t>
            </a:r>
            <a:endParaRPr lang="en-US" dirty="0"/>
          </a:p>
        </p:txBody>
      </p:sp>
      <p:sp>
        <p:nvSpPr>
          <p:cNvPr id="3" name="Content Placeholder 2"/>
          <p:cNvSpPr>
            <a:spLocks noGrp="1"/>
          </p:cNvSpPr>
          <p:nvPr>
            <p:ph idx="1"/>
          </p:nvPr>
        </p:nvSpPr>
        <p:spPr/>
        <p:txBody>
          <a:bodyPr/>
          <a:lstStyle/>
          <a:p>
            <a:pPr lvl="1">
              <a:buFont typeface="Courier New" pitchFamily="49" charset="0"/>
              <a:buChar char="o"/>
            </a:pPr>
            <a:r>
              <a:rPr lang="en-US" dirty="0" smtClean="0"/>
              <a:t>In the corresponding stochastic process 	   we can show:</a:t>
            </a:r>
          </a:p>
          <a:p>
            <a:pPr lvl="2">
              <a:buFont typeface="Wingdings" charset="2"/>
              <a:buChar char="²"/>
            </a:pPr>
            <a:r>
              <a:rPr lang="en-US" dirty="0" smtClean="0"/>
              <a:t>There is a possibility of extinction of the population</a:t>
            </a:r>
          </a:p>
          <a:p>
            <a:pPr lvl="2">
              <a:buFont typeface="Wingdings" charset="2"/>
              <a:buChar char="²"/>
            </a:pPr>
            <a:r>
              <a:rPr lang="en-US" dirty="0" smtClean="0"/>
              <a:t>Extinction is certain when the birth rate is equal or less than the death rate</a:t>
            </a:r>
            <a:endParaRPr lang="en-GB" dirty="0" smtClean="0"/>
          </a:p>
          <a:p>
            <a:pPr>
              <a:buNone/>
            </a:pPr>
            <a:endParaRPr lang="en-US"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9</a:t>
            </a:fld>
            <a:endParaRPr lang="en-GB" dirty="0"/>
          </a:p>
        </p:txBody>
      </p:sp>
      <p:graphicFrame>
        <p:nvGraphicFramePr>
          <p:cNvPr id="25602" name="Object 2"/>
          <p:cNvGraphicFramePr>
            <a:graphicFrameLocks noChangeAspect="1"/>
          </p:cNvGraphicFramePr>
          <p:nvPr/>
        </p:nvGraphicFramePr>
        <p:xfrm>
          <a:off x="7086600" y="1752600"/>
          <a:ext cx="1295400" cy="317500"/>
        </p:xfrm>
        <a:graphic>
          <a:graphicData uri="http://schemas.openxmlformats.org/presentationml/2006/ole">
            <mc:AlternateContent xmlns:mc="http://schemas.openxmlformats.org/markup-compatibility/2006">
              <mc:Choice xmlns:v="urn:schemas-microsoft-com:vml" Requires="v">
                <p:oleObj spid="_x0000_s25604" name="Equation" r:id="rId3" imgW="0" imgH="0" progId="Equation.3">
                  <p:embed/>
                </p:oleObj>
              </mc:Choice>
              <mc:Fallback>
                <p:oleObj name="Equation" r:id="rId3" imgW="0" imgH="0" progId="Equation.3">
                  <p:embed/>
                  <p:pic>
                    <p:nvPicPr>
                      <p:cNvPr id="0" name="AutoShap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7086600" y="1752600"/>
                        <a:ext cx="12954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4191000" y="3429000"/>
          <a:ext cx="762000" cy="330200"/>
        </p:xfrm>
        <a:graphic>
          <a:graphicData uri="http://schemas.openxmlformats.org/presentationml/2006/ole">
            <mc:AlternateContent xmlns:mc="http://schemas.openxmlformats.org/markup-compatibility/2006">
              <mc:Choice xmlns:v="urn:schemas-microsoft-com:vml" Requires="v">
                <p:oleObj spid="_x0000_s25605" name="Equation" r:id="rId4" imgW="0" imgH="0" progId="Equation.3">
                  <p:embed/>
                </p:oleObj>
              </mc:Choice>
              <mc:Fallback>
                <p:oleObj name="Equation" r:id="rId4" imgW="0" imgH="0" progId="Equation.3">
                  <p:embed/>
                  <p:pic>
                    <p:nvPicPr>
                      <p:cNvPr id="0" name="AutoShap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4191000" y="3429000"/>
                        <a:ext cx="7620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Footer Placeholder 6"/>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4000" dirty="0" smtClean="0"/>
              <a:t>Epidemiology</a:t>
            </a:r>
            <a:endParaRPr lang="en-GB" sz="4000" dirty="0"/>
          </a:p>
        </p:txBody>
      </p:sp>
      <p:sp>
        <p:nvSpPr>
          <p:cNvPr id="3" name="Content Placeholder 2"/>
          <p:cNvSpPr>
            <a:spLocks noGrp="1"/>
          </p:cNvSpPr>
          <p:nvPr>
            <p:ph idx="1"/>
          </p:nvPr>
        </p:nvSpPr>
        <p:spPr>
          <a:xfrm>
            <a:off x="457200" y="914400"/>
            <a:ext cx="8229600" cy="5211763"/>
          </a:xfrm>
        </p:spPr>
        <p:txBody>
          <a:bodyPr/>
          <a:lstStyle/>
          <a:p>
            <a:r>
              <a:rPr lang="en-US" dirty="0" smtClean="0"/>
              <a:t>At </a:t>
            </a:r>
            <a:r>
              <a:rPr lang="en-US" dirty="0" smtClean="0">
                <a:solidFill>
                  <a:srgbClr val="0000FF"/>
                </a:solidFill>
              </a:rPr>
              <a:t>macro level </a:t>
            </a:r>
          </a:p>
          <a:p>
            <a:pPr lvl="1"/>
            <a:r>
              <a:rPr lang="en-US" dirty="0" smtClean="0"/>
              <a:t>Infectious diseases cannot spread or be transmitted without a population(s)</a:t>
            </a:r>
          </a:p>
          <a:p>
            <a:pPr lvl="1"/>
            <a:r>
              <a:rPr lang="en-US" dirty="0" smtClean="0"/>
              <a:t>Mode of transmission is key in study of the epidemiology of  a disease</a:t>
            </a:r>
            <a:endParaRPr lang="en-US" sz="1600" b="1" dirty="0" smtClean="0"/>
          </a:p>
          <a:p>
            <a:pPr lvl="1">
              <a:buFont typeface="Wingdings" charset="2"/>
              <a:buChar char="Ø"/>
            </a:pPr>
            <a:r>
              <a:rPr lang="en-US" dirty="0" smtClean="0"/>
              <a:t>Examples</a:t>
            </a:r>
          </a:p>
          <a:p>
            <a:pPr lvl="2">
              <a:buFont typeface="Courier New" pitchFamily="49" charset="0"/>
              <a:buChar char="o"/>
            </a:pPr>
            <a:r>
              <a:rPr lang="en-US" dirty="0" err="1" smtClean="0"/>
              <a:t>Compartmentalised</a:t>
            </a:r>
            <a:r>
              <a:rPr lang="en-US" dirty="0" smtClean="0"/>
              <a:t>/structured populations such as </a:t>
            </a:r>
            <a:r>
              <a:rPr lang="en-US" i="1" dirty="0" err="1" smtClean="0"/>
              <a:t>Susceptibles</a:t>
            </a:r>
            <a:r>
              <a:rPr lang="en-US" i="1" dirty="0" smtClean="0"/>
              <a:t> –</a:t>
            </a:r>
            <a:r>
              <a:rPr lang="en-US" i="1" dirty="0" err="1" smtClean="0"/>
              <a:t>Latents</a:t>
            </a:r>
            <a:r>
              <a:rPr lang="en-US" i="1" dirty="0" smtClean="0"/>
              <a:t> – </a:t>
            </a:r>
            <a:r>
              <a:rPr lang="en-US" i="1" dirty="0" err="1" smtClean="0"/>
              <a:t>Infectives</a:t>
            </a:r>
            <a:r>
              <a:rPr lang="en-US" i="1" dirty="0" smtClean="0"/>
              <a:t> – Recovered – immunes</a:t>
            </a:r>
          </a:p>
          <a:p>
            <a:pPr lvl="2">
              <a:buFont typeface="Courier New"/>
              <a:buChar char="o"/>
            </a:pPr>
            <a:r>
              <a:rPr lang="en-US" dirty="0" smtClean="0"/>
              <a:t>There may be other stages</a:t>
            </a:r>
          </a:p>
          <a:p>
            <a:pPr lvl="1"/>
            <a:endParaRPr lang="en-GB"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10</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pPr algn="l"/>
            <a:r>
              <a:rPr lang="en-US" sz="4000" dirty="0" smtClean="0"/>
              <a:t>Epidemiology at micro level</a:t>
            </a:r>
            <a:endParaRPr lang="en-GB" sz="4000" dirty="0"/>
          </a:p>
        </p:txBody>
      </p:sp>
      <p:sp>
        <p:nvSpPr>
          <p:cNvPr id="3" name="Content Placeholder 2"/>
          <p:cNvSpPr>
            <a:spLocks noGrp="1"/>
          </p:cNvSpPr>
          <p:nvPr>
            <p:ph idx="1"/>
          </p:nvPr>
        </p:nvSpPr>
        <p:spPr>
          <a:xfrm>
            <a:off x="457200" y="914400"/>
            <a:ext cx="8229600" cy="5211763"/>
          </a:xfrm>
        </p:spPr>
        <p:txBody>
          <a:bodyPr>
            <a:normAutofit/>
          </a:bodyPr>
          <a:lstStyle/>
          <a:p>
            <a:endParaRPr lang="en-US" dirty="0" smtClean="0"/>
          </a:p>
          <a:p>
            <a:r>
              <a:rPr lang="en-US" dirty="0" smtClean="0"/>
              <a:t>At </a:t>
            </a:r>
            <a:r>
              <a:rPr lang="en-US" dirty="0" smtClean="0">
                <a:solidFill>
                  <a:srgbClr val="0000FF"/>
                </a:solidFill>
              </a:rPr>
              <a:t>micro level</a:t>
            </a:r>
          </a:p>
          <a:p>
            <a:pPr lvl="1"/>
            <a:r>
              <a:rPr lang="en-US" dirty="0" smtClean="0"/>
              <a:t>Even for non-infectious diseases the infection is thro’  interaction of cells (drug molecules, infected cells &amp; the immune system)</a:t>
            </a:r>
          </a:p>
          <a:p>
            <a:pPr lvl="1">
              <a:buFont typeface="Lucida Grande"/>
              <a:buChar char="-"/>
            </a:pPr>
            <a:r>
              <a:rPr lang="en-US" dirty="0" smtClean="0"/>
              <a:t>Hence the disease-specific immunological models for: malaria, HIV, Hepatitis strains, etc.</a:t>
            </a:r>
            <a:endParaRPr lang="en-US" i="1" dirty="0" smtClean="0"/>
          </a:p>
          <a:p>
            <a:pPr lvl="1">
              <a:buFont typeface="Wingdings" pitchFamily="2" charset="2"/>
              <a:buChar char="q"/>
            </a:pPr>
            <a:endParaRPr lang="en-GB"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11</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HIV/AIDS Macro Level Model</a:t>
            </a:r>
            <a:endParaRPr lang="en-US" dirty="0"/>
          </a:p>
        </p:txBody>
      </p:sp>
      <p:sp>
        <p:nvSpPr>
          <p:cNvPr id="3" name="Content Placeholder 2"/>
          <p:cNvSpPr>
            <a:spLocks noGrp="1"/>
          </p:cNvSpPr>
          <p:nvPr>
            <p:ph idx="1"/>
          </p:nvPr>
        </p:nvSpPr>
        <p:spPr/>
        <p:txBody>
          <a:bodyPr>
            <a:normAutofit/>
          </a:bodyPr>
          <a:lstStyle/>
          <a:p>
            <a:r>
              <a:rPr lang="en-US" dirty="0" smtClean="0"/>
              <a:t>Simple model </a:t>
            </a:r>
            <a:r>
              <a:rPr lang="en-US" sz="2000" dirty="0" smtClean="0"/>
              <a:t>(</a:t>
            </a:r>
            <a:r>
              <a:rPr lang="en-US" sz="2000" i="1" dirty="0" smtClean="0"/>
              <a:t>early stages</a:t>
            </a:r>
            <a:r>
              <a:rPr lang="en-US" sz="2000" dirty="0" smtClean="0"/>
              <a:t>)</a:t>
            </a:r>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pPr lvl="1"/>
            <a:r>
              <a:rPr lang="en-US" sz="1600" dirty="0" err="1" smtClean="0"/>
              <a:t>S(t</a:t>
            </a:r>
            <a:r>
              <a:rPr lang="en-US" sz="1600" dirty="0" smtClean="0"/>
              <a:t>) = number of </a:t>
            </a:r>
            <a:r>
              <a:rPr lang="en-US" sz="1600" dirty="0" err="1" smtClean="0"/>
              <a:t>susceptibles</a:t>
            </a:r>
            <a:r>
              <a:rPr lang="en-US" sz="1600" dirty="0" smtClean="0"/>
              <a:t> (i.e. the ‘non-infected’) at time </a:t>
            </a:r>
            <a:r>
              <a:rPr lang="en-US" sz="1600" dirty="0" err="1" smtClean="0"/>
              <a:t>t</a:t>
            </a:r>
            <a:endParaRPr lang="en-US" sz="1600" dirty="0" smtClean="0"/>
          </a:p>
          <a:p>
            <a:pPr lvl="1"/>
            <a:r>
              <a:rPr lang="en-US" sz="1600" dirty="0" err="1" smtClean="0"/>
              <a:t>I(t</a:t>
            </a:r>
            <a:r>
              <a:rPr lang="en-US" sz="1600" dirty="0" smtClean="0"/>
              <a:t>) = number of </a:t>
            </a:r>
            <a:r>
              <a:rPr lang="en-US" sz="1600" dirty="0" err="1" smtClean="0"/>
              <a:t>infectives</a:t>
            </a:r>
            <a:r>
              <a:rPr lang="en-US" sz="1600" dirty="0" smtClean="0"/>
              <a:t> (i.e. the infected &amp; are infectious) at time </a:t>
            </a:r>
            <a:r>
              <a:rPr lang="en-US" sz="1600" dirty="0" err="1" smtClean="0"/>
              <a:t>t</a:t>
            </a:r>
            <a:endParaRPr lang="en-US" sz="1600" dirty="0" smtClean="0"/>
          </a:p>
          <a:p>
            <a:pPr lvl="1"/>
            <a:r>
              <a:rPr lang="en-US" sz="1600" dirty="0" err="1" smtClean="0"/>
              <a:t>A(t</a:t>
            </a:r>
            <a:r>
              <a:rPr lang="en-US" sz="1600" dirty="0" smtClean="0"/>
              <a:t>) = </a:t>
            </a:r>
            <a:r>
              <a:rPr lang="en-US" sz="1600" dirty="0" err="1" smtClean="0"/>
              <a:t>nuumber</a:t>
            </a:r>
            <a:r>
              <a:rPr lang="en-US" sz="1600" dirty="0" smtClean="0"/>
              <a:t> of the AIDS cases (bedridden or too week to interact) at time </a:t>
            </a:r>
            <a:r>
              <a:rPr lang="en-US" sz="1600" dirty="0" err="1" smtClean="0"/>
              <a:t>t</a:t>
            </a:r>
            <a:endParaRPr lang="en-US" sz="1600" dirty="0" smtClean="0"/>
          </a:p>
          <a:p>
            <a:pPr lvl="1"/>
            <a:endParaRPr lang="en-US" sz="1600" dirty="0" smtClean="0"/>
          </a:p>
        </p:txBody>
      </p:sp>
      <p:sp>
        <p:nvSpPr>
          <p:cNvPr id="4" name="Slide Number Placeholder 3"/>
          <p:cNvSpPr>
            <a:spLocks noGrp="1"/>
          </p:cNvSpPr>
          <p:nvPr>
            <p:ph type="sldNum" sz="quarter" idx="12"/>
          </p:nvPr>
        </p:nvSpPr>
        <p:spPr/>
        <p:txBody>
          <a:bodyPr/>
          <a:lstStyle/>
          <a:p>
            <a:fld id="{24AC395B-9730-4751-A07C-4F5A8BEFDA5E}" type="slidenum">
              <a:rPr lang="en-GB" smtClean="0"/>
              <a:pPr/>
              <a:t>12</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
        <p:nvSpPr>
          <p:cNvPr id="7" name="TextBox 6"/>
          <p:cNvSpPr txBox="1"/>
          <p:nvPr/>
        </p:nvSpPr>
        <p:spPr>
          <a:xfrm>
            <a:off x="2209800" y="3200400"/>
            <a:ext cx="290727"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dirty="0" smtClean="0"/>
              <a:t>S</a:t>
            </a:r>
            <a:endParaRPr lang="en-US" dirty="0"/>
          </a:p>
        </p:txBody>
      </p:sp>
      <p:sp>
        <p:nvSpPr>
          <p:cNvPr id="8" name="TextBox 7"/>
          <p:cNvSpPr txBox="1"/>
          <p:nvPr/>
        </p:nvSpPr>
        <p:spPr>
          <a:xfrm>
            <a:off x="4114800" y="3200400"/>
            <a:ext cx="304800" cy="38100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smtClean="0"/>
              <a:t>I</a:t>
            </a:r>
            <a:endParaRPr lang="en-US" dirty="0"/>
          </a:p>
        </p:txBody>
      </p:sp>
      <p:sp>
        <p:nvSpPr>
          <p:cNvPr id="9" name="TextBox 8"/>
          <p:cNvSpPr txBox="1"/>
          <p:nvPr/>
        </p:nvSpPr>
        <p:spPr>
          <a:xfrm>
            <a:off x="6019800" y="3200400"/>
            <a:ext cx="318229"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dirty="0" smtClean="0"/>
              <a:t>A</a:t>
            </a:r>
            <a:endParaRPr lang="en-US" dirty="0"/>
          </a:p>
        </p:txBody>
      </p:sp>
      <p:cxnSp>
        <p:nvCxnSpPr>
          <p:cNvPr id="11" name="Straight Arrow Connector 10"/>
          <p:cNvCxnSpPr/>
          <p:nvPr/>
        </p:nvCxnSpPr>
        <p:spPr>
          <a:xfrm>
            <a:off x="2514600" y="3429000"/>
            <a:ext cx="1614273" cy="58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419600" y="3429000"/>
            <a:ext cx="1614273" cy="58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990600" y="3429000"/>
            <a:ext cx="1233273" cy="58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324600" y="3429000"/>
            <a:ext cx="1614273" cy="58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5400000">
            <a:off x="1905794" y="4037806"/>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3810794" y="4037806"/>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5715794" y="4037806"/>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143000" y="2819400"/>
            <a:ext cx="914400" cy="369332"/>
          </a:xfrm>
          <a:prstGeom prst="rect">
            <a:avLst/>
          </a:prstGeom>
          <a:noFill/>
        </p:spPr>
        <p:txBody>
          <a:bodyPr wrap="square" rtlCol="0">
            <a:spAutoFit/>
          </a:bodyPr>
          <a:lstStyle/>
          <a:p>
            <a:r>
              <a:rPr lang="en-US" dirty="0" smtClean="0"/>
              <a:t>λS+ελI</a:t>
            </a:r>
            <a:endParaRPr lang="en-US" dirty="0"/>
          </a:p>
        </p:txBody>
      </p:sp>
      <p:sp>
        <p:nvSpPr>
          <p:cNvPr id="23" name="TextBox 22"/>
          <p:cNvSpPr txBox="1"/>
          <p:nvPr/>
        </p:nvSpPr>
        <p:spPr>
          <a:xfrm>
            <a:off x="2819400" y="2971800"/>
            <a:ext cx="914400" cy="369332"/>
          </a:xfrm>
          <a:prstGeom prst="rect">
            <a:avLst/>
          </a:prstGeom>
          <a:noFill/>
        </p:spPr>
        <p:txBody>
          <a:bodyPr wrap="square" rtlCol="0">
            <a:spAutoFit/>
          </a:bodyPr>
          <a:lstStyle/>
          <a:p>
            <a:r>
              <a:rPr lang="en-US" dirty="0" err="1" smtClean="0"/>
              <a:t>βcSI</a:t>
            </a:r>
            <a:r>
              <a:rPr lang="en-US" dirty="0" smtClean="0"/>
              <a:t>/N</a:t>
            </a:r>
            <a:endParaRPr lang="en-US" dirty="0"/>
          </a:p>
        </p:txBody>
      </p:sp>
      <p:sp>
        <p:nvSpPr>
          <p:cNvPr id="24" name="TextBox 23"/>
          <p:cNvSpPr txBox="1"/>
          <p:nvPr/>
        </p:nvSpPr>
        <p:spPr>
          <a:xfrm>
            <a:off x="4724400" y="2971800"/>
            <a:ext cx="457200" cy="369332"/>
          </a:xfrm>
          <a:prstGeom prst="rect">
            <a:avLst/>
          </a:prstGeom>
          <a:noFill/>
        </p:spPr>
        <p:txBody>
          <a:bodyPr wrap="square" rtlCol="0">
            <a:spAutoFit/>
          </a:bodyPr>
          <a:lstStyle/>
          <a:p>
            <a:r>
              <a:rPr lang="en-US" dirty="0" smtClean="0"/>
              <a:t>νI</a:t>
            </a:r>
            <a:endParaRPr lang="en-US" dirty="0"/>
          </a:p>
        </p:txBody>
      </p:sp>
      <p:sp>
        <p:nvSpPr>
          <p:cNvPr id="25" name="TextBox 24"/>
          <p:cNvSpPr txBox="1"/>
          <p:nvPr/>
        </p:nvSpPr>
        <p:spPr>
          <a:xfrm>
            <a:off x="6629400" y="2971800"/>
            <a:ext cx="914400" cy="369332"/>
          </a:xfrm>
          <a:prstGeom prst="rect">
            <a:avLst/>
          </a:prstGeom>
          <a:noFill/>
        </p:spPr>
        <p:txBody>
          <a:bodyPr wrap="square" rtlCol="0">
            <a:spAutoFit/>
          </a:bodyPr>
          <a:lstStyle/>
          <a:p>
            <a:r>
              <a:rPr lang="en-US" dirty="0" smtClean="0"/>
              <a:t>γA</a:t>
            </a:r>
            <a:endParaRPr lang="en-US" dirty="0"/>
          </a:p>
        </p:txBody>
      </p:sp>
      <p:sp>
        <p:nvSpPr>
          <p:cNvPr id="26" name="TextBox 25"/>
          <p:cNvSpPr txBox="1"/>
          <p:nvPr/>
        </p:nvSpPr>
        <p:spPr>
          <a:xfrm>
            <a:off x="2514600" y="3886200"/>
            <a:ext cx="457200" cy="369332"/>
          </a:xfrm>
          <a:prstGeom prst="rect">
            <a:avLst/>
          </a:prstGeom>
          <a:noFill/>
        </p:spPr>
        <p:txBody>
          <a:bodyPr wrap="square" rtlCol="0">
            <a:spAutoFit/>
          </a:bodyPr>
          <a:lstStyle/>
          <a:p>
            <a:r>
              <a:rPr lang="en-US" dirty="0" smtClean="0"/>
              <a:t>μS</a:t>
            </a:r>
            <a:endParaRPr lang="en-US" dirty="0"/>
          </a:p>
        </p:txBody>
      </p:sp>
      <p:sp>
        <p:nvSpPr>
          <p:cNvPr id="27" name="TextBox 26"/>
          <p:cNvSpPr txBox="1"/>
          <p:nvPr/>
        </p:nvSpPr>
        <p:spPr>
          <a:xfrm>
            <a:off x="4419600" y="3886200"/>
            <a:ext cx="381000" cy="369332"/>
          </a:xfrm>
          <a:prstGeom prst="rect">
            <a:avLst/>
          </a:prstGeom>
          <a:noFill/>
        </p:spPr>
        <p:txBody>
          <a:bodyPr wrap="square" rtlCol="0">
            <a:spAutoFit/>
          </a:bodyPr>
          <a:lstStyle/>
          <a:p>
            <a:r>
              <a:rPr lang="en-US" dirty="0" smtClean="0"/>
              <a:t>μI</a:t>
            </a:r>
            <a:endParaRPr lang="en-US" dirty="0"/>
          </a:p>
        </p:txBody>
      </p:sp>
      <p:sp>
        <p:nvSpPr>
          <p:cNvPr id="28" name="TextBox 27"/>
          <p:cNvSpPr txBox="1"/>
          <p:nvPr/>
        </p:nvSpPr>
        <p:spPr>
          <a:xfrm>
            <a:off x="6324600" y="3962400"/>
            <a:ext cx="533400" cy="369332"/>
          </a:xfrm>
          <a:prstGeom prst="rect">
            <a:avLst/>
          </a:prstGeom>
          <a:noFill/>
        </p:spPr>
        <p:txBody>
          <a:bodyPr wrap="square" rtlCol="0">
            <a:spAutoFit/>
          </a:bodyPr>
          <a:lstStyle/>
          <a:p>
            <a:r>
              <a:rPr lang="en-US" dirty="0" smtClean="0"/>
              <a:t>μA</a:t>
            </a:r>
            <a:endParaRPr lang="en-US" dirty="0"/>
          </a:p>
        </p:txBody>
      </p:sp>
      <p:cxnSp>
        <p:nvCxnSpPr>
          <p:cNvPr id="29" name="Straight Arrow Connector 28"/>
          <p:cNvCxnSpPr/>
          <p:nvPr/>
        </p:nvCxnSpPr>
        <p:spPr>
          <a:xfrm rot="5400000">
            <a:off x="3886200" y="27432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343400" y="2514600"/>
            <a:ext cx="914400" cy="369332"/>
          </a:xfrm>
          <a:prstGeom prst="rect">
            <a:avLst/>
          </a:prstGeom>
          <a:noFill/>
        </p:spPr>
        <p:txBody>
          <a:bodyPr wrap="square" rtlCol="0">
            <a:spAutoFit/>
          </a:bodyPr>
          <a:lstStyle/>
          <a:p>
            <a:r>
              <a:rPr lang="en-US" dirty="0" smtClean="0"/>
              <a:t>(1-ε)λI</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HIV/AIDS Macro Level Model (cont</a:t>
            </a:r>
            <a:r>
              <a:rPr lang="en-US" baseline="-25000" dirty="0" smtClean="0"/>
              <a:t>1</a:t>
            </a:r>
            <a:r>
              <a:rPr lang="en-US" dirty="0" smtClean="0"/>
              <a:t>)</a:t>
            </a:r>
            <a:endParaRPr lang="en-US" dirty="0"/>
          </a:p>
        </p:txBody>
      </p:sp>
      <p:sp>
        <p:nvSpPr>
          <p:cNvPr id="3" name="Content Placeholder 2"/>
          <p:cNvSpPr>
            <a:spLocks noGrp="1"/>
          </p:cNvSpPr>
          <p:nvPr>
            <p:ph idx="1"/>
          </p:nvPr>
        </p:nvSpPr>
        <p:spPr/>
        <p:txBody>
          <a:bodyPr/>
          <a:lstStyle/>
          <a:p>
            <a:r>
              <a:rPr lang="en-US" dirty="0" smtClean="0"/>
              <a:t>The Equations</a:t>
            </a:r>
          </a:p>
          <a:p>
            <a:endParaRPr lang="en-US" dirty="0" smtClean="0"/>
          </a:p>
          <a:p>
            <a:pPr lvl="1"/>
            <a:endParaRPr lang="en-US" dirty="0"/>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13</a:t>
            </a:fld>
            <a:endParaRPr lang="en-GB" dirty="0"/>
          </a:p>
        </p:txBody>
      </p:sp>
      <p:graphicFrame>
        <p:nvGraphicFramePr>
          <p:cNvPr id="6" name="Object 5"/>
          <p:cNvGraphicFramePr>
            <a:graphicFrameLocks noChangeAspect="1"/>
          </p:cNvGraphicFramePr>
          <p:nvPr/>
        </p:nvGraphicFramePr>
        <p:xfrm>
          <a:off x="784225" y="2514600"/>
          <a:ext cx="6510338" cy="2590800"/>
        </p:xfrm>
        <a:graphic>
          <a:graphicData uri="http://schemas.openxmlformats.org/presentationml/2006/ole">
            <mc:AlternateContent xmlns:mc="http://schemas.openxmlformats.org/markup-compatibility/2006">
              <mc:Choice xmlns:v="urn:schemas-microsoft-com:vml" Requires="v">
                <p:oleObj spid="_x0000_s35843" name="Equation" r:id="rId3" imgW="0" imgH="0" progId="Equation.3">
                  <p:embed/>
                </p:oleObj>
              </mc:Choice>
              <mc:Fallback>
                <p:oleObj name="Equation" r:id="rId3" imgW="0" imgH="0" progId="Equation.3">
                  <p:embed/>
                  <p:pic>
                    <p:nvPicPr>
                      <p:cNvPr id="0" name="AutoShap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784225" y="2514600"/>
                        <a:ext cx="6510338" cy="2590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HIV/AIDS Macro Level Model (cont</a:t>
            </a:r>
            <a:r>
              <a:rPr lang="en-US" baseline="-25000" dirty="0" smtClean="0"/>
              <a:t>2</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Quick analysis of early stages of HIV in a community:</a:t>
            </a:r>
          </a:p>
          <a:p>
            <a:pPr lvl="1"/>
            <a:endParaRPr/>
          </a:p>
          <a:p>
            <a:pPr lvl="1"/>
            <a:r>
              <a:rPr lang="en-US" dirty="0" smtClean="0"/>
              <a:t>Hence</a:t>
            </a:r>
          </a:p>
          <a:p>
            <a:pPr lvl="1"/>
            <a:endParaRPr lang="en-US" dirty="0" smtClean="0"/>
          </a:p>
          <a:p>
            <a:pPr lvl="2">
              <a:buNone/>
            </a:pPr>
            <a:r>
              <a:rPr lang="en-US" dirty="0" smtClean="0"/>
              <a:t>Thus 	if		            &lt; 1  HIV/AIDS epidemic</a:t>
            </a:r>
          </a:p>
          <a:p>
            <a:pPr lvl="2">
              <a:buNone/>
            </a:pPr>
            <a:endParaRPr lang="en-US" dirty="0" smtClean="0"/>
          </a:p>
          <a:p>
            <a:pPr lvl="2">
              <a:buNone/>
            </a:pPr>
            <a:r>
              <a:rPr lang="en-US" dirty="0" smtClean="0"/>
              <a:t>would not develop in that community!</a:t>
            </a:r>
          </a:p>
          <a:p>
            <a:pPr lvl="1"/>
            <a:endParaRPr lang="en-US"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14</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graphicFrame>
        <p:nvGraphicFramePr>
          <p:cNvPr id="6" name="Object 5"/>
          <p:cNvGraphicFramePr>
            <a:graphicFrameLocks noChangeAspect="1"/>
          </p:cNvGraphicFramePr>
          <p:nvPr/>
        </p:nvGraphicFramePr>
        <p:xfrm>
          <a:off x="1676400" y="2743200"/>
          <a:ext cx="2057400" cy="381000"/>
        </p:xfrm>
        <a:graphic>
          <a:graphicData uri="http://schemas.openxmlformats.org/presentationml/2006/ole">
            <mc:AlternateContent xmlns:mc="http://schemas.openxmlformats.org/markup-compatibility/2006">
              <mc:Choice xmlns:v="urn:schemas-microsoft-com:vml" Requires="v">
                <p:oleObj spid="_x0000_s34821" name="Equation" r:id="rId3" imgW="0" imgH="0" progId="Equation.3">
                  <p:embed/>
                </p:oleObj>
              </mc:Choice>
              <mc:Fallback>
                <p:oleObj name="Equation" r:id="rId3" imgW="0" imgH="0" progId="Equation.3">
                  <p:embed/>
                  <p:pic>
                    <p:nvPicPr>
                      <p:cNvPr id="0" name="AutoShap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676400" y="2743200"/>
                        <a:ext cx="20574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819" name="Object 3"/>
          <p:cNvGraphicFramePr>
            <a:graphicFrameLocks noChangeAspect="1"/>
          </p:cNvGraphicFramePr>
          <p:nvPr/>
        </p:nvGraphicFramePr>
        <p:xfrm>
          <a:off x="2362200" y="3048000"/>
          <a:ext cx="4775200" cy="914400"/>
        </p:xfrm>
        <a:graphic>
          <a:graphicData uri="http://schemas.openxmlformats.org/presentationml/2006/ole">
            <mc:AlternateContent xmlns:mc="http://schemas.openxmlformats.org/markup-compatibility/2006">
              <mc:Choice xmlns:v="urn:schemas-microsoft-com:vml" Requires="v">
                <p:oleObj spid="_x0000_s34822" name="Equation" r:id="rId4" imgW="0" imgH="0" progId="Equation.3">
                  <p:embed/>
                </p:oleObj>
              </mc:Choice>
              <mc:Fallback>
                <p:oleObj name="Equation" r:id="rId4" imgW="0" imgH="0" progId="Equation.3">
                  <p:embed/>
                  <p:pic>
                    <p:nvPicPr>
                      <p:cNvPr id="0" name="AutoShap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362200" y="3048000"/>
                        <a:ext cx="47752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nvGraphicFramePr>
        <p:xfrm>
          <a:off x="2895600" y="4114800"/>
          <a:ext cx="1884362" cy="685800"/>
        </p:xfrm>
        <a:graphic>
          <a:graphicData uri="http://schemas.openxmlformats.org/presentationml/2006/ole">
            <mc:AlternateContent xmlns:mc="http://schemas.openxmlformats.org/markup-compatibility/2006">
              <mc:Choice xmlns:v="urn:schemas-microsoft-com:vml" Requires="v">
                <p:oleObj spid="_x0000_s34823" name="Equation" r:id="rId5" imgW="0" imgH="0" progId="Equation.3">
                  <p:embed/>
                </p:oleObj>
              </mc:Choice>
              <mc:Fallback>
                <p:oleObj name="Equation" r:id="rId5" imgW="0" imgH="0" progId="Equation.3">
                  <p:embed/>
                  <p:pic>
                    <p:nvPicPr>
                      <p:cNvPr id="0" name="AutoShape 4"/>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895600" y="4114800"/>
                        <a:ext cx="1884362"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HIV/AIDS Micro Level Model </a:t>
            </a:r>
            <a:endParaRPr lang="en-US" dirty="0"/>
          </a:p>
        </p:txBody>
      </p:sp>
      <p:sp>
        <p:nvSpPr>
          <p:cNvPr id="3" name="Content Placeholder 2"/>
          <p:cNvSpPr>
            <a:spLocks noGrp="1"/>
          </p:cNvSpPr>
          <p:nvPr>
            <p:ph idx="1"/>
          </p:nvPr>
        </p:nvSpPr>
        <p:spPr/>
        <p:txBody>
          <a:bodyPr>
            <a:normAutofit fontScale="92500"/>
          </a:bodyPr>
          <a:lstStyle/>
          <a:p>
            <a:r>
              <a:rPr lang="en-US" dirty="0" smtClean="0">
                <a:latin typeface="Calibri"/>
                <a:cs typeface="Calibri"/>
              </a:rPr>
              <a:t>The development of AIDS is associated with the depletion of the CD4+ helper T lymphocyte. </a:t>
            </a:r>
          </a:p>
          <a:p>
            <a:r>
              <a:rPr lang="en-US" dirty="0" smtClean="0">
                <a:latin typeface="Calibri"/>
                <a:cs typeface="Calibri"/>
              </a:rPr>
              <a:t>HIV relies on a host to assist reproduction. </a:t>
            </a:r>
          </a:p>
          <a:p>
            <a:r>
              <a:rPr lang="en-US" dirty="0" smtClean="0">
                <a:latin typeface="Calibri"/>
                <a:cs typeface="Calibri"/>
              </a:rPr>
              <a:t>Since the CD4+ cells are depleted over time, strengthening </a:t>
            </a:r>
            <a:r>
              <a:rPr lang="en-US" dirty="0" err="1" smtClean="0">
                <a:latin typeface="Calibri"/>
                <a:cs typeface="Calibri"/>
              </a:rPr>
              <a:t>cytotoxic</a:t>
            </a:r>
            <a:r>
              <a:rPr lang="en-US" dirty="0" smtClean="0">
                <a:latin typeface="Calibri"/>
                <a:cs typeface="Calibri"/>
              </a:rPr>
              <a:t> responses can not occur. </a:t>
            </a:r>
          </a:p>
          <a:p>
            <a:r>
              <a:rPr lang="en-US" dirty="0" smtClean="0">
                <a:latin typeface="Calibri"/>
                <a:cs typeface="Calibri"/>
              </a:rPr>
              <a:t>Initially the transformation of immune-sensitivity to resistant genotypes occurs by the generation of mutations primarily due to reverse transcriptase. </a:t>
            </a:r>
          </a:p>
          <a:p>
            <a:endParaRPr lang="en-US" dirty="0"/>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15</a:t>
            </a:fld>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HIV/AIDS Micro Level Model (cont</a:t>
            </a:r>
            <a:r>
              <a:rPr lang="en-US" baseline="-25000" dirty="0" smtClean="0"/>
              <a:t>1</a:t>
            </a:r>
            <a:r>
              <a:rPr lang="en-US" dirty="0" smtClean="0"/>
              <a: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extreme heterogeneity and diversity of HIV makes the design of effective vaccines extremely difficult. </a:t>
            </a:r>
          </a:p>
          <a:p>
            <a:r>
              <a:rPr lang="en-US" dirty="0" smtClean="0"/>
              <a:t>The understanding of the dynamics of antigenic escape from immunological response has been that a mutation may enable the virus to have a selection advantage. </a:t>
            </a:r>
          </a:p>
          <a:p>
            <a:r>
              <a:rPr lang="en-US" dirty="0" smtClean="0"/>
              <a:t>Because there is an asymmetric interaction between immunological specificity and viral diversity, the antigen diversity makes it difficult for the immune system to control the different mutants simultaneously and the virus runs ahead of the immune response. </a:t>
            </a:r>
          </a:p>
          <a:p>
            <a:endParaRPr lang="en-US" dirty="0"/>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16</a:t>
            </a:fld>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HIV/AIDS Micro Level Model (cont</a:t>
            </a:r>
            <a:r>
              <a:rPr lang="en-US" baseline="-25000" dirty="0" smtClean="0"/>
              <a:t>2</a:t>
            </a:r>
            <a:r>
              <a:rPr lang="en-US" dirty="0" smtClean="0"/>
              <a:t>)</a:t>
            </a:r>
            <a:endParaRPr lang="en-US" dirty="0"/>
          </a:p>
        </p:txBody>
      </p:sp>
      <p:sp>
        <p:nvSpPr>
          <p:cNvPr id="3" name="Content Placeholder 2"/>
          <p:cNvSpPr>
            <a:spLocks noGrp="1"/>
          </p:cNvSpPr>
          <p:nvPr>
            <p:ph idx="1"/>
          </p:nvPr>
        </p:nvSpPr>
        <p:spPr/>
        <p:txBody>
          <a:bodyPr/>
          <a:lstStyle/>
          <a:p>
            <a:r>
              <a:rPr lang="en-US" dirty="0" smtClean="0"/>
              <a:t>While most productively infected cells have a relatively short life span, many cells are latently infected and are very long lived. </a:t>
            </a:r>
          </a:p>
          <a:p>
            <a:r>
              <a:rPr lang="en-US" dirty="0" smtClean="0"/>
              <a:t>A simple model for the interaction between the human immune system and HIV was developed by </a:t>
            </a:r>
            <a:r>
              <a:rPr lang="en-US" dirty="0" err="1" smtClean="0"/>
              <a:t>Perelson</a:t>
            </a:r>
            <a:r>
              <a:rPr lang="en-US" dirty="0" smtClean="0"/>
              <a:t> (2002). </a:t>
            </a:r>
          </a:p>
          <a:p>
            <a:r>
              <a:rPr lang="en-US" dirty="0" smtClean="0"/>
              <a:t>A stochastic model for the HIV pathogenesis under anti-viral drugs has been developed. </a:t>
            </a:r>
          </a:p>
          <a:p>
            <a:pPr>
              <a:buNone/>
            </a:pPr>
            <a:endParaRPr lang="en-US" dirty="0"/>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17</a:t>
            </a:fld>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dirty="0" smtClean="0"/>
              <a:t>HIV/AIDS Micro Level Model (cont</a:t>
            </a:r>
            <a:r>
              <a:rPr lang="en-US" sz="3600" baseline="-25000" dirty="0" smtClean="0"/>
              <a:t>3</a:t>
            </a:r>
            <a:r>
              <a:rPr lang="en-US" sz="3600" dirty="0" smtClean="0"/>
              <a:t>)</a:t>
            </a:r>
            <a:endParaRPr lang="en-GB" sz="3600"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Thus:</a:t>
            </a:r>
          </a:p>
          <a:p>
            <a:pPr lvl="1">
              <a:buFont typeface="Wingdings" charset="2"/>
              <a:buChar char="§"/>
            </a:pPr>
            <a:r>
              <a:rPr lang="en-US" dirty="0" smtClean="0"/>
              <a:t>The immune system offers a natural and the most reliable defense mechanism against HIV</a:t>
            </a:r>
          </a:p>
          <a:p>
            <a:pPr lvl="2">
              <a:buFont typeface="Courier New"/>
              <a:buChar char="o"/>
            </a:pPr>
            <a:r>
              <a:rPr lang="en-US" dirty="0" smtClean="0"/>
              <a:t>Interactions of the </a:t>
            </a:r>
            <a:r>
              <a:rPr lang="en-US" dirty="0" err="1" smtClean="0"/>
              <a:t>Virions</a:t>
            </a:r>
            <a:r>
              <a:rPr lang="en-US" dirty="0" smtClean="0"/>
              <a:t>, CD4+ and CD8+ T-cells of the immune system</a:t>
            </a:r>
          </a:p>
          <a:p>
            <a:pPr lvl="2">
              <a:buFont typeface="Courier New"/>
              <a:buChar char="o"/>
            </a:pPr>
            <a:r>
              <a:rPr lang="en-US" dirty="0" smtClean="0"/>
              <a:t>Hence the terms “viral load” and “CD4 cell count”</a:t>
            </a:r>
          </a:p>
          <a:p>
            <a:pPr lvl="1">
              <a:buFont typeface="Wingdings" charset="2"/>
              <a:buChar char="§"/>
            </a:pPr>
            <a:r>
              <a:rPr lang="en-US" dirty="0" smtClean="0"/>
              <a:t>HIV also infects the liver cells: the </a:t>
            </a:r>
            <a:r>
              <a:rPr lang="en-US" dirty="0" err="1" smtClean="0"/>
              <a:t>hepatocytes</a:t>
            </a:r>
          </a:p>
          <a:p>
            <a:pPr lvl="1">
              <a:buFont typeface="Lucida Grande"/>
              <a:buChar char="-"/>
            </a:pPr>
            <a:endParaRPr lang="en-US" dirty="0" smtClean="0"/>
          </a:p>
          <a:p>
            <a:pPr lvl="1">
              <a:buNone/>
            </a:pPr>
            <a:endParaRPr lang="en-GB" dirty="0" smtClean="0"/>
          </a:p>
        </p:txBody>
      </p:sp>
      <p:sp>
        <p:nvSpPr>
          <p:cNvPr id="4" name="Slide Number Placeholder 3"/>
          <p:cNvSpPr>
            <a:spLocks noGrp="1"/>
          </p:cNvSpPr>
          <p:nvPr>
            <p:ph type="sldNum" sz="quarter" idx="12"/>
          </p:nvPr>
        </p:nvSpPr>
        <p:spPr/>
        <p:txBody>
          <a:bodyPr/>
          <a:lstStyle/>
          <a:p>
            <a:fld id="{24AC395B-9730-4751-A07C-4F5A8BEFDA5E}" type="slidenum">
              <a:rPr lang="en-GB" smtClean="0"/>
              <a:pPr/>
              <a:t>18</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68362"/>
          </a:xfrm>
        </p:spPr>
        <p:txBody>
          <a:bodyPr>
            <a:normAutofit fontScale="90000"/>
          </a:bodyPr>
          <a:lstStyle/>
          <a:p>
            <a:r>
              <a:rPr lang="en-US" dirty="0" smtClean="0"/>
              <a:t>Outline</a:t>
            </a:r>
            <a:br>
              <a:rPr lang="en-US" dirty="0" smtClean="0"/>
            </a:br>
            <a:endParaRPr lang="en-US" dirty="0"/>
          </a:p>
        </p:txBody>
      </p:sp>
      <p:sp>
        <p:nvSpPr>
          <p:cNvPr id="3" name="Content Placeholder 2"/>
          <p:cNvSpPr>
            <a:spLocks noGrp="1"/>
          </p:cNvSpPr>
          <p:nvPr>
            <p:ph idx="1"/>
          </p:nvPr>
        </p:nvSpPr>
        <p:spPr>
          <a:xfrm>
            <a:off x="457200" y="1066800"/>
            <a:ext cx="8229600" cy="5059363"/>
          </a:xfrm>
        </p:spPr>
        <p:txBody>
          <a:bodyPr/>
          <a:lstStyle/>
          <a:p>
            <a:pPr lvl="1"/>
            <a:endParaRPr lang="en-US" dirty="0" smtClean="0"/>
          </a:p>
          <a:p>
            <a:pPr lvl="1"/>
            <a:r>
              <a:rPr lang="en-US" dirty="0" smtClean="0"/>
              <a:t>Ecologi</a:t>
            </a:r>
            <a:r>
              <a:rPr lang="en-US" dirty="0" smtClean="0">
                <a:solidFill>
                  <a:srgbClr val="000000"/>
                </a:solidFill>
              </a:rPr>
              <a:t>cal</a:t>
            </a:r>
            <a:r>
              <a:rPr lang="en-US" dirty="0" smtClean="0"/>
              <a:t>Epidemiology (macro &amp; micro levels)</a:t>
            </a:r>
          </a:p>
          <a:p>
            <a:pPr lvl="1"/>
            <a:r>
              <a:rPr lang="en-US" dirty="0" smtClean="0"/>
              <a:t>Stage/Age structured models</a:t>
            </a:r>
          </a:p>
          <a:p>
            <a:pPr lvl="1"/>
            <a:r>
              <a:rPr lang="en-US" dirty="0" smtClean="0"/>
              <a:t>Stochastic models</a:t>
            </a:r>
          </a:p>
          <a:p>
            <a:pPr lvl="1"/>
            <a:r>
              <a:rPr lang="en-US" dirty="0" smtClean="0"/>
              <a:t>HIV/AIDS macro/micro level models</a:t>
            </a:r>
          </a:p>
          <a:p>
            <a:pPr lvl="1"/>
            <a:r>
              <a:rPr lang="en-US" dirty="0" smtClean="0"/>
              <a:t>HBV micro level model</a:t>
            </a:r>
          </a:p>
          <a:p>
            <a:pPr lvl="1"/>
            <a:r>
              <a:rPr lang="en-US" dirty="0" smtClean="0"/>
              <a:t>Therapy</a:t>
            </a:r>
          </a:p>
          <a:p>
            <a:pPr lvl="1"/>
            <a:r>
              <a:rPr lang="en-US" dirty="0" smtClean="0"/>
              <a:t>Best way of generating models in epidemiological research</a:t>
            </a:r>
            <a:endParaRPr lang="en-US"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1</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HIV/AIDS Micro Level Model (cont</a:t>
            </a:r>
            <a:r>
              <a:rPr lang="en-US" baseline="-25000" dirty="0" smtClean="0"/>
              <a:t>2</a:t>
            </a:r>
            <a:r>
              <a:rPr lang="en-US" dirty="0" smtClean="0"/>
              <a:t>)</a:t>
            </a:r>
            <a:endParaRPr lang="en-US" dirty="0"/>
          </a:p>
        </p:txBody>
      </p:sp>
      <p:sp>
        <p:nvSpPr>
          <p:cNvPr id="3" name="Content Placeholder 2"/>
          <p:cNvSpPr>
            <a:spLocks noGrp="1"/>
          </p:cNvSpPr>
          <p:nvPr>
            <p:ph idx="1"/>
          </p:nvPr>
        </p:nvSpPr>
        <p:spPr>
          <a:xfrm>
            <a:off x="457200" y="1143000"/>
            <a:ext cx="8229600" cy="4983163"/>
          </a:xfrm>
        </p:spPr>
        <p:txBody>
          <a:bodyPr>
            <a:normAutofit/>
          </a:bodyPr>
          <a:lstStyle/>
          <a:p>
            <a:r>
              <a:rPr lang="en-US" dirty="0" smtClean="0"/>
              <a:t>Compartmental diagram</a:t>
            </a:r>
          </a:p>
          <a:p>
            <a:endParaRPr lang="en-US" dirty="0" smtClean="0"/>
          </a:p>
          <a:p>
            <a:endParaRPr lang="en-US" dirty="0" smtClean="0"/>
          </a:p>
          <a:p>
            <a:endParaRPr lang="en-US" dirty="0" smtClean="0"/>
          </a:p>
          <a:p>
            <a:endParaRPr lang="en-US" dirty="0" smtClean="0"/>
          </a:p>
          <a:p>
            <a:endParaRPr lang="en-US" dirty="0" smtClean="0"/>
          </a:p>
          <a:p>
            <a:pPr lvl="1">
              <a:buNone/>
            </a:pPr>
            <a:r>
              <a:rPr lang="en-US" sz="2000" dirty="0" smtClean="0"/>
              <a:t>X = uninfected CD4 cells</a:t>
            </a:r>
          </a:p>
          <a:p>
            <a:pPr lvl="1">
              <a:buNone/>
            </a:pPr>
            <a:r>
              <a:rPr lang="en-US" sz="2000" dirty="0" smtClean="0"/>
              <a:t>Y = infected CD4 cells</a:t>
            </a:r>
          </a:p>
          <a:p>
            <a:pPr lvl="1">
              <a:buNone/>
            </a:pPr>
            <a:r>
              <a:rPr lang="en-US" sz="2000" dirty="0" smtClean="0"/>
              <a:t>V = free HIV </a:t>
            </a:r>
            <a:r>
              <a:rPr lang="en-US" sz="2000" dirty="0" err="1" smtClean="0"/>
              <a:t>virons</a:t>
            </a:r>
            <a:endParaRPr lang="en-US" sz="2000"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19</a:t>
            </a:fld>
            <a:endParaRPr lang="en-GB" dirty="0"/>
          </a:p>
        </p:txBody>
      </p:sp>
      <p:sp>
        <p:nvSpPr>
          <p:cNvPr id="6" name="TextBox 5"/>
          <p:cNvSpPr txBox="1"/>
          <p:nvPr/>
        </p:nvSpPr>
        <p:spPr>
          <a:xfrm>
            <a:off x="1600200" y="2667000"/>
            <a:ext cx="381000" cy="381000"/>
          </a:xfrm>
          <a:prstGeom prst="rect">
            <a:avLst/>
          </a:prstGeom>
          <a:ln w="12700" cap="flat" cmpd="sng" algn="ctr">
            <a:solidFill>
              <a:schemeClr val="lt1"/>
            </a:solidFill>
            <a:prstDash val="solid"/>
            <a:round/>
            <a:headEnd type="none" w="med" len="med"/>
            <a:tailEnd type="none" w="med" len="med"/>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dirty="0" smtClean="0"/>
              <a:t>X</a:t>
            </a:r>
            <a:endParaRPr lang="en-US" dirty="0"/>
          </a:p>
        </p:txBody>
      </p:sp>
      <p:sp>
        <p:nvSpPr>
          <p:cNvPr id="7" name="TextBox 6"/>
          <p:cNvSpPr txBox="1"/>
          <p:nvPr/>
        </p:nvSpPr>
        <p:spPr>
          <a:xfrm>
            <a:off x="6248400" y="2743200"/>
            <a:ext cx="381000" cy="381000"/>
          </a:xfrm>
          <a:prstGeom prst="rect">
            <a:avLst/>
          </a:prstGeom>
          <a:ln w="12700" cap="flat" cmpd="sng" algn="ctr">
            <a:solidFill>
              <a:schemeClr val="lt1"/>
            </a:solidFill>
            <a:prstDash val="solid"/>
            <a:round/>
            <a:headEnd type="none" w="med" len="med"/>
            <a:tailEnd type="none" w="med" len="med"/>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dirty="0" smtClean="0"/>
              <a:t>Y</a:t>
            </a:r>
            <a:endParaRPr lang="en-US" dirty="0"/>
          </a:p>
        </p:txBody>
      </p:sp>
      <p:sp>
        <p:nvSpPr>
          <p:cNvPr id="8" name="TextBox 7"/>
          <p:cNvSpPr txBox="1"/>
          <p:nvPr/>
        </p:nvSpPr>
        <p:spPr>
          <a:xfrm>
            <a:off x="4114800" y="4876800"/>
            <a:ext cx="381000" cy="381000"/>
          </a:xfrm>
          <a:prstGeom prst="rect">
            <a:avLst/>
          </a:prstGeom>
          <a:ln w="12700" cap="flat" cmpd="sng" algn="ctr">
            <a:solidFill>
              <a:schemeClr val="lt1"/>
            </a:solidFill>
            <a:prstDash val="solid"/>
            <a:round/>
            <a:headEnd type="none" w="med" len="med"/>
            <a:tailEnd type="none" w="med" len="med"/>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dirty="0" smtClean="0"/>
              <a:t>V</a:t>
            </a:r>
            <a:endParaRPr lang="en-US" dirty="0"/>
          </a:p>
        </p:txBody>
      </p:sp>
      <p:cxnSp>
        <p:nvCxnSpPr>
          <p:cNvPr id="10" name="Straight Connector 9"/>
          <p:cNvCxnSpPr/>
          <p:nvPr/>
        </p:nvCxnSpPr>
        <p:spPr>
          <a:xfrm rot="10800000">
            <a:off x="1981200" y="3124200"/>
            <a:ext cx="2133600" cy="1752600"/>
          </a:xfrm>
          <a:prstGeom prst="line">
            <a:avLst/>
          </a:prstGeom>
          <a:ln w="9525" cap="flat" cmpd="sng" algn="ctr">
            <a:solidFill>
              <a:schemeClr val="accent4">
                <a:shade val="95000"/>
                <a:satMod val="105000"/>
              </a:schemeClr>
            </a:solidFill>
            <a:prstDash val="sysDash"/>
            <a:round/>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2" name="Straight Arrow Connector 11"/>
          <p:cNvCxnSpPr>
            <a:stCxn id="6" idx="3"/>
            <a:endCxn id="7" idx="1"/>
          </p:cNvCxnSpPr>
          <p:nvPr/>
        </p:nvCxnSpPr>
        <p:spPr>
          <a:xfrm>
            <a:off x="1981200" y="2857500"/>
            <a:ext cx="4267200" cy="76200"/>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3" name="Straight Arrow Connector 12"/>
          <p:cNvCxnSpPr/>
          <p:nvPr/>
        </p:nvCxnSpPr>
        <p:spPr>
          <a:xfrm rot="10800000">
            <a:off x="4572000" y="5029200"/>
            <a:ext cx="1066800" cy="158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6" name="Straight Arrow Connector 15"/>
          <p:cNvCxnSpPr/>
          <p:nvPr/>
        </p:nvCxnSpPr>
        <p:spPr>
          <a:xfrm>
            <a:off x="685800" y="2819400"/>
            <a:ext cx="838200" cy="158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8" name="Straight Arrow Connector 17"/>
          <p:cNvCxnSpPr/>
          <p:nvPr/>
        </p:nvCxnSpPr>
        <p:spPr>
          <a:xfrm rot="5400000">
            <a:off x="3848100" y="5753100"/>
            <a:ext cx="990600" cy="158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23" name="TextBox 22"/>
          <p:cNvSpPr txBox="1"/>
          <p:nvPr/>
        </p:nvSpPr>
        <p:spPr>
          <a:xfrm>
            <a:off x="914400" y="2362200"/>
            <a:ext cx="337066" cy="381000"/>
          </a:xfrm>
          <a:prstGeom prst="rect">
            <a:avLst/>
          </a:prstGeom>
          <a:noFill/>
        </p:spPr>
        <p:txBody>
          <a:bodyPr wrap="square" rtlCol="0">
            <a:spAutoFit/>
          </a:bodyPr>
          <a:lstStyle/>
          <a:p>
            <a:r>
              <a:rPr lang="en-US" dirty="0" err="1" smtClean="0"/>
              <a:t>λ</a:t>
            </a:r>
            <a:endParaRPr lang="en-US" dirty="0"/>
          </a:p>
        </p:txBody>
      </p:sp>
      <p:sp>
        <p:nvSpPr>
          <p:cNvPr id="24" name="TextBox 23"/>
          <p:cNvSpPr txBox="1"/>
          <p:nvPr/>
        </p:nvSpPr>
        <p:spPr>
          <a:xfrm>
            <a:off x="3810000" y="2362200"/>
            <a:ext cx="685800" cy="369332"/>
          </a:xfrm>
          <a:prstGeom prst="rect">
            <a:avLst/>
          </a:prstGeom>
          <a:noFill/>
        </p:spPr>
        <p:txBody>
          <a:bodyPr wrap="square" rtlCol="0">
            <a:spAutoFit/>
          </a:bodyPr>
          <a:lstStyle/>
          <a:p>
            <a:r>
              <a:rPr lang="en-US" dirty="0" smtClean="0"/>
              <a:t>βXV</a:t>
            </a:r>
            <a:endParaRPr lang="en-US" dirty="0"/>
          </a:p>
        </p:txBody>
      </p:sp>
      <p:sp>
        <p:nvSpPr>
          <p:cNvPr id="25" name="TextBox 24"/>
          <p:cNvSpPr txBox="1"/>
          <p:nvPr/>
        </p:nvSpPr>
        <p:spPr>
          <a:xfrm>
            <a:off x="990600" y="3352800"/>
            <a:ext cx="489466" cy="369332"/>
          </a:xfrm>
          <a:prstGeom prst="rect">
            <a:avLst/>
          </a:prstGeom>
          <a:noFill/>
        </p:spPr>
        <p:txBody>
          <a:bodyPr wrap="square" rtlCol="0">
            <a:spAutoFit/>
          </a:bodyPr>
          <a:lstStyle/>
          <a:p>
            <a:r>
              <a:rPr lang="en-US" dirty="0" smtClean="0"/>
              <a:t>μX</a:t>
            </a:r>
            <a:endParaRPr lang="en-US" dirty="0"/>
          </a:p>
        </p:txBody>
      </p:sp>
      <p:sp>
        <p:nvSpPr>
          <p:cNvPr id="26" name="TextBox 25"/>
          <p:cNvSpPr txBox="1"/>
          <p:nvPr/>
        </p:nvSpPr>
        <p:spPr>
          <a:xfrm>
            <a:off x="6553200" y="3429000"/>
            <a:ext cx="609600" cy="369332"/>
          </a:xfrm>
          <a:prstGeom prst="rect">
            <a:avLst/>
          </a:prstGeom>
          <a:noFill/>
        </p:spPr>
        <p:txBody>
          <a:bodyPr wrap="square" rtlCol="0">
            <a:spAutoFit/>
          </a:bodyPr>
          <a:lstStyle/>
          <a:p>
            <a:r>
              <a:rPr lang="en-US" dirty="0" err="1" smtClean="0"/>
              <a:t>aY</a:t>
            </a:r>
            <a:endParaRPr lang="en-US" dirty="0"/>
          </a:p>
        </p:txBody>
      </p:sp>
      <p:sp>
        <p:nvSpPr>
          <p:cNvPr id="27" name="TextBox 26"/>
          <p:cNvSpPr txBox="1"/>
          <p:nvPr/>
        </p:nvSpPr>
        <p:spPr>
          <a:xfrm>
            <a:off x="4495800" y="5486400"/>
            <a:ext cx="457200" cy="369332"/>
          </a:xfrm>
          <a:prstGeom prst="rect">
            <a:avLst/>
          </a:prstGeom>
          <a:noFill/>
        </p:spPr>
        <p:txBody>
          <a:bodyPr wrap="square" rtlCol="0">
            <a:spAutoFit/>
          </a:bodyPr>
          <a:lstStyle/>
          <a:p>
            <a:r>
              <a:rPr lang="en-US" dirty="0" smtClean="0"/>
              <a:t>αV</a:t>
            </a:r>
            <a:endParaRPr lang="en-US" dirty="0"/>
          </a:p>
        </p:txBody>
      </p:sp>
      <p:cxnSp>
        <p:nvCxnSpPr>
          <p:cNvPr id="28" name="Straight Arrow Connector 27"/>
          <p:cNvCxnSpPr/>
          <p:nvPr/>
        </p:nvCxnSpPr>
        <p:spPr>
          <a:xfrm rot="5400000">
            <a:off x="1258094" y="3542506"/>
            <a:ext cx="990600" cy="158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21" name="Straight Arrow Connector 20"/>
          <p:cNvCxnSpPr/>
          <p:nvPr/>
        </p:nvCxnSpPr>
        <p:spPr>
          <a:xfrm rot="5400000">
            <a:off x="5906294" y="3618706"/>
            <a:ext cx="990600" cy="158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29" name="TextBox 28"/>
          <p:cNvSpPr txBox="1"/>
          <p:nvPr/>
        </p:nvSpPr>
        <p:spPr>
          <a:xfrm>
            <a:off x="4876800" y="4572000"/>
            <a:ext cx="609600" cy="369332"/>
          </a:xfrm>
          <a:prstGeom prst="rect">
            <a:avLst/>
          </a:prstGeom>
          <a:noFill/>
        </p:spPr>
        <p:txBody>
          <a:bodyPr wrap="square" rtlCol="0">
            <a:spAutoFit/>
          </a:bodyPr>
          <a:lstStyle/>
          <a:p>
            <a:r>
              <a:rPr lang="en-US" dirty="0" err="1" smtClean="0"/>
              <a:t>raY</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rmAutofit/>
          </a:bodyPr>
          <a:lstStyle/>
          <a:p>
            <a:pPr>
              <a:buNone/>
            </a:pPr>
            <a:r>
              <a:rPr lang="en-US" sz="3600" dirty="0" smtClean="0"/>
              <a:t>The parameters are described as follows: </a:t>
            </a:r>
          </a:p>
          <a:p>
            <a:pPr lvl="1">
              <a:buFont typeface="Wingdings" charset="2"/>
              <a:buChar char="Ø"/>
            </a:pPr>
            <a:r>
              <a:rPr lang="en-US" i="1" dirty="0" err="1" smtClean="0"/>
              <a:t>β</a:t>
            </a:r>
            <a:r>
              <a:rPr lang="en-US" dirty="0" smtClean="0"/>
              <a:t> = CD4+ T-cell infection rate by HIV.</a:t>
            </a:r>
          </a:p>
          <a:p>
            <a:pPr lvl="1">
              <a:buFont typeface="Wingdings" charset="2"/>
              <a:buChar char="Ø"/>
            </a:pPr>
            <a:r>
              <a:rPr lang="en-US" i="1" dirty="0" smtClean="0"/>
              <a:t>a</a:t>
            </a:r>
            <a:r>
              <a:rPr lang="en-US" dirty="0" smtClean="0"/>
              <a:t> = the death rate of infected CD4+ T-cells.</a:t>
            </a:r>
          </a:p>
          <a:p>
            <a:pPr lvl="1">
              <a:buFont typeface="Wingdings" charset="2"/>
              <a:buChar char="Ø"/>
            </a:pPr>
            <a:r>
              <a:rPr lang="en-US" i="1" dirty="0" err="1" smtClean="0"/>
              <a:t>α</a:t>
            </a:r>
            <a:r>
              <a:rPr lang="en-US" dirty="0" smtClean="0"/>
              <a:t> = the rate of removal of free virus from the system.</a:t>
            </a:r>
          </a:p>
          <a:p>
            <a:pPr lvl="1">
              <a:buFont typeface="Wingdings" charset="2"/>
              <a:buChar char="Ø"/>
            </a:pPr>
            <a:r>
              <a:rPr lang="en-US" i="1" dirty="0" err="1" smtClean="0"/>
              <a:t>r</a:t>
            </a:r>
            <a:r>
              <a:rPr lang="en-US" dirty="0" smtClean="0"/>
              <a:t> = number of free virus particles from an infected cell as result of bursting.</a:t>
            </a:r>
          </a:p>
          <a:p>
            <a:pPr lvl="1">
              <a:buFont typeface="Wingdings" charset="2"/>
              <a:buChar char="Ø"/>
            </a:pPr>
            <a:r>
              <a:rPr lang="en-US" i="1" dirty="0" err="1" smtClean="0"/>
              <a:t>λ</a:t>
            </a:r>
            <a:r>
              <a:rPr lang="en-US" dirty="0" smtClean="0"/>
              <a:t> = constant rate of production of uninfected CD4+ T-cells.</a:t>
            </a:r>
          </a:p>
          <a:p>
            <a:pPr lvl="1">
              <a:buFont typeface="Wingdings" charset="2"/>
              <a:buChar char="Ø"/>
            </a:pPr>
            <a:r>
              <a:rPr lang="en-US" i="1" dirty="0" err="1" smtClean="0"/>
              <a:t>μ</a:t>
            </a:r>
            <a:r>
              <a:rPr lang="en-US" dirty="0" smtClean="0"/>
              <a:t> =  death rate of uninfected CD4+ T-cell </a:t>
            </a:r>
          </a:p>
          <a:p>
            <a:endParaRPr lang="en-US" dirty="0"/>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20</a:t>
            </a:fld>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HIV/AIDS Micro Level Model (cont</a:t>
            </a:r>
            <a:r>
              <a:rPr lang="en-US" baseline="-25000" dirty="0" smtClean="0"/>
              <a:t>3</a:t>
            </a:r>
            <a:r>
              <a:rPr lang="en-US" dirty="0" smtClean="0"/>
              <a:t>)</a:t>
            </a:r>
            <a:endParaRPr lang="en-US" dirty="0"/>
          </a:p>
        </p:txBody>
      </p:sp>
      <p:sp>
        <p:nvSpPr>
          <p:cNvPr id="3" name="Content Placeholder 2"/>
          <p:cNvSpPr>
            <a:spLocks noGrp="1"/>
          </p:cNvSpPr>
          <p:nvPr>
            <p:ph idx="1"/>
          </p:nvPr>
        </p:nvSpPr>
        <p:spPr/>
        <p:txBody>
          <a:bodyPr/>
          <a:lstStyle/>
          <a:p>
            <a:r>
              <a:rPr lang="en-US" dirty="0" smtClean="0"/>
              <a:t>The equations:</a:t>
            </a:r>
          </a:p>
          <a:p>
            <a:endParaRPr lang="en-US" dirty="0"/>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21</a:t>
            </a:fld>
            <a:endParaRPr lang="en-GB" dirty="0"/>
          </a:p>
        </p:txBody>
      </p:sp>
      <p:graphicFrame>
        <p:nvGraphicFramePr>
          <p:cNvPr id="6" name="Object 5"/>
          <p:cNvGraphicFramePr>
            <a:graphicFrameLocks noChangeAspect="1"/>
          </p:cNvGraphicFramePr>
          <p:nvPr/>
        </p:nvGraphicFramePr>
        <p:xfrm>
          <a:off x="1047750" y="2286000"/>
          <a:ext cx="5524500" cy="3048000"/>
        </p:xfrm>
        <a:graphic>
          <a:graphicData uri="http://schemas.openxmlformats.org/presentationml/2006/ole">
            <mc:AlternateContent xmlns:mc="http://schemas.openxmlformats.org/markup-compatibility/2006">
              <mc:Choice xmlns:v="urn:schemas-microsoft-com:vml" Requires="v">
                <p:oleObj spid="_x0000_s43011" name="Equation" r:id="rId3" imgW="0" imgH="0" progId="Equation.3">
                  <p:embed/>
                </p:oleObj>
              </mc:Choice>
              <mc:Fallback>
                <p:oleObj name="Equation" r:id="rId3" imgW="0" imgH="0" progId="Equation.3">
                  <p:embed/>
                  <p:pic>
                    <p:nvPicPr>
                      <p:cNvPr id="0" name="AutoShap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047750" y="2286000"/>
                        <a:ext cx="5524500" cy="304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dirty="0" smtClean="0"/>
              <a:t>Combined macro-micro epidemiologic dynamics of HIV/AIDS </a:t>
            </a:r>
            <a:endParaRPr lang="en-US" dirty="0"/>
          </a:p>
        </p:txBody>
      </p:sp>
      <p:sp>
        <p:nvSpPr>
          <p:cNvPr id="3" name="Content Placeholder 2"/>
          <p:cNvSpPr>
            <a:spLocks noGrp="1"/>
          </p:cNvSpPr>
          <p:nvPr>
            <p:ph idx="1"/>
          </p:nvPr>
        </p:nvSpPr>
        <p:spPr>
          <a:xfrm>
            <a:off x="457200" y="1371600"/>
            <a:ext cx="8229600" cy="4754563"/>
          </a:xfrm>
        </p:spPr>
        <p:txBody>
          <a:bodyPr>
            <a:normAutofit/>
          </a:bodyPr>
          <a:lstStyle/>
          <a:p>
            <a:pPr>
              <a:buNone/>
            </a:pPr>
            <a:r>
              <a:rPr lang="en-US" dirty="0" smtClean="0"/>
              <a:t>Micro level intracellular level kinetics</a:t>
            </a:r>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sz="2000" dirty="0" smtClean="0"/>
              <a:t>Intervention Strategies:</a:t>
            </a:r>
          </a:p>
          <a:p>
            <a:pPr>
              <a:buNone/>
            </a:pPr>
            <a:r>
              <a:rPr lang="en-US" sz="2000" dirty="0" smtClean="0"/>
              <a:t>*</a:t>
            </a:r>
            <a:r>
              <a:rPr lang="en-US" sz="1600" dirty="0" smtClean="0"/>
              <a:t>Inhibition of binding. Blocking of the gp41 conformational changes that permit viral fusion</a:t>
            </a:r>
          </a:p>
          <a:p>
            <a:pPr>
              <a:buNone/>
            </a:pPr>
            <a:r>
              <a:rPr lang="en-US" sz="1600" dirty="0" smtClean="0"/>
              <a:t>*Nucleoside/Nucleotide Reverse Transcriptase Inhibitors (</a:t>
            </a:r>
            <a:r>
              <a:rPr lang="en-US" sz="1600" dirty="0" err="1" smtClean="0"/>
              <a:t>NRTIs</a:t>
            </a:r>
            <a:r>
              <a:rPr lang="en-US" sz="1600" dirty="0" smtClean="0"/>
              <a:t>) &amp; Non-Nucleotide Reverse Transcriptase Inhibitors</a:t>
            </a:r>
          </a:p>
          <a:p>
            <a:pPr>
              <a:buNone/>
            </a:pPr>
            <a:r>
              <a:rPr lang="en-US" sz="1600" dirty="0" smtClean="0"/>
              <a:t>*</a:t>
            </a:r>
            <a:r>
              <a:rPr lang="en-US" sz="1600" dirty="0" err="1" smtClean="0"/>
              <a:t>Integrase</a:t>
            </a:r>
            <a:r>
              <a:rPr lang="en-US" sz="1600" dirty="0" smtClean="0"/>
              <a:t> inhibitors	*Antisense </a:t>
            </a:r>
            <a:r>
              <a:rPr lang="en-US" sz="1600" dirty="0" err="1" smtClean="0"/>
              <a:t>antivirals</a:t>
            </a:r>
            <a:r>
              <a:rPr lang="en-US" sz="1600" dirty="0" smtClean="0"/>
              <a:t> or transcription Inhibitors (</a:t>
            </a:r>
            <a:r>
              <a:rPr lang="en-US" sz="1600" dirty="0" err="1" smtClean="0"/>
              <a:t>TIs</a:t>
            </a:r>
            <a:r>
              <a:rPr lang="en-US" sz="1600" dirty="0" smtClean="0"/>
              <a:t>)	*Protease inhibitors (PI)	      </a:t>
            </a:r>
            <a:r>
              <a:rPr lang="en-US" sz="1600" dirty="0" smtClean="0">
                <a:solidFill>
                  <a:srgbClr val="0000FF"/>
                </a:solidFill>
              </a:rPr>
              <a:t>[</a:t>
            </a:r>
            <a:r>
              <a:rPr lang="en-US" sz="1600" dirty="0" err="1" smtClean="0">
                <a:solidFill>
                  <a:srgbClr val="0000FF"/>
                </a:solidFill>
              </a:rPr>
              <a:t>Tameru</a:t>
            </a:r>
            <a:r>
              <a:rPr lang="en-US" sz="1600" i="1" dirty="0" smtClean="0">
                <a:solidFill>
                  <a:srgbClr val="0000FF"/>
                </a:solidFill>
              </a:rPr>
              <a:t>et al</a:t>
            </a:r>
            <a:r>
              <a:rPr lang="en-US" sz="1600" dirty="0" smtClean="0">
                <a:solidFill>
                  <a:srgbClr val="0000FF"/>
                </a:solidFill>
              </a:rPr>
              <a:t>., 2010: in </a:t>
            </a:r>
            <a:r>
              <a:rPr lang="en-US" sz="1600" i="1" dirty="0" smtClean="0">
                <a:solidFill>
                  <a:srgbClr val="0000FF"/>
                </a:solidFill>
              </a:rPr>
              <a:t>Ethnicity &amp; Disease</a:t>
            </a:r>
            <a:r>
              <a:rPr lang="en-US" sz="1600" dirty="0" smtClean="0">
                <a:solidFill>
                  <a:srgbClr val="0000FF"/>
                </a:solidFill>
              </a:rPr>
              <a:t>,vol.20, pp SI-207-210]</a:t>
            </a:r>
          </a:p>
          <a:p>
            <a:pPr>
              <a:buNone/>
            </a:pPr>
            <a:endParaRPr lang="en-US" dirty="0" smtClean="0">
              <a:ln w="3175" cmpd="sng">
                <a:solidFill>
                  <a:schemeClr val="tx1"/>
                </a:solidFill>
              </a:ln>
            </a:endParaRPr>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22</a:t>
            </a:fld>
            <a:endParaRPr lang="en-GB" dirty="0"/>
          </a:p>
        </p:txBody>
      </p:sp>
      <p:sp>
        <p:nvSpPr>
          <p:cNvPr id="7" name="TextBox 6"/>
          <p:cNvSpPr txBox="1"/>
          <p:nvPr/>
        </p:nvSpPr>
        <p:spPr>
          <a:xfrm>
            <a:off x="838200" y="2438400"/>
            <a:ext cx="121920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err="1" smtClean="0"/>
              <a:t>Uncoating</a:t>
            </a:r>
            <a:endParaRPr lang="en-US" dirty="0"/>
          </a:p>
        </p:txBody>
      </p:sp>
      <p:sp>
        <p:nvSpPr>
          <p:cNvPr id="8" name="TextBox 7"/>
          <p:cNvSpPr txBox="1"/>
          <p:nvPr/>
        </p:nvSpPr>
        <p:spPr>
          <a:xfrm>
            <a:off x="2514600" y="2286000"/>
            <a:ext cx="144780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Reverse Transcription</a:t>
            </a:r>
          </a:p>
        </p:txBody>
      </p:sp>
      <p:sp>
        <p:nvSpPr>
          <p:cNvPr id="9" name="TextBox 8"/>
          <p:cNvSpPr txBox="1"/>
          <p:nvPr/>
        </p:nvSpPr>
        <p:spPr>
          <a:xfrm>
            <a:off x="4648200" y="2438400"/>
            <a:ext cx="121920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Integration</a:t>
            </a:r>
            <a:endParaRPr lang="en-US" dirty="0"/>
          </a:p>
        </p:txBody>
      </p:sp>
      <p:sp>
        <p:nvSpPr>
          <p:cNvPr id="10" name="TextBox 9"/>
          <p:cNvSpPr txBox="1"/>
          <p:nvPr/>
        </p:nvSpPr>
        <p:spPr>
          <a:xfrm>
            <a:off x="6705600" y="2286000"/>
            <a:ext cx="144780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Transcription &amp; Translation</a:t>
            </a:r>
            <a:endParaRPr lang="en-US" dirty="0"/>
          </a:p>
        </p:txBody>
      </p:sp>
      <p:sp>
        <p:nvSpPr>
          <p:cNvPr id="11" name="TextBox 10"/>
          <p:cNvSpPr txBox="1"/>
          <p:nvPr/>
        </p:nvSpPr>
        <p:spPr>
          <a:xfrm>
            <a:off x="6781800" y="3657600"/>
            <a:ext cx="121920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Assembly</a:t>
            </a:r>
            <a:endParaRPr lang="en-US" dirty="0"/>
          </a:p>
        </p:txBody>
      </p:sp>
      <p:sp>
        <p:nvSpPr>
          <p:cNvPr id="12" name="TextBox 11"/>
          <p:cNvSpPr txBox="1"/>
          <p:nvPr/>
        </p:nvSpPr>
        <p:spPr>
          <a:xfrm>
            <a:off x="4267200" y="3657600"/>
            <a:ext cx="99060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Budding</a:t>
            </a:r>
            <a:endParaRPr lang="en-US" dirty="0"/>
          </a:p>
        </p:txBody>
      </p:sp>
      <p:sp>
        <p:nvSpPr>
          <p:cNvPr id="13" name="TextBox 12"/>
          <p:cNvSpPr txBox="1"/>
          <p:nvPr/>
        </p:nvSpPr>
        <p:spPr>
          <a:xfrm>
            <a:off x="1219200" y="3429000"/>
            <a:ext cx="182880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Free mutant viral Populations</a:t>
            </a:r>
            <a:endParaRPr lang="en-US" dirty="0"/>
          </a:p>
        </p:txBody>
      </p:sp>
      <p:cxnSp>
        <p:nvCxnSpPr>
          <p:cNvPr id="15" name="Straight Arrow Connector 14"/>
          <p:cNvCxnSpPr>
            <a:stCxn id="7" idx="3"/>
            <a:endCxn id="8" idx="1"/>
          </p:cNvCxnSpPr>
          <p:nvPr/>
        </p:nvCxnSpPr>
        <p:spPr>
          <a:xfrm flipV="1">
            <a:off x="2057400" y="2609166"/>
            <a:ext cx="457200" cy="13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8" idx="3"/>
            <a:endCxn id="9" idx="1"/>
          </p:cNvCxnSpPr>
          <p:nvPr/>
        </p:nvCxnSpPr>
        <p:spPr>
          <a:xfrm>
            <a:off x="3962400" y="2609166"/>
            <a:ext cx="685800" cy="13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9" idx="3"/>
            <a:endCxn id="10" idx="1"/>
          </p:cNvCxnSpPr>
          <p:nvPr/>
        </p:nvCxnSpPr>
        <p:spPr>
          <a:xfrm flipV="1">
            <a:off x="5867400" y="2609166"/>
            <a:ext cx="838200" cy="13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0" idx="2"/>
          </p:cNvCxnSpPr>
          <p:nvPr/>
        </p:nvCxnSpPr>
        <p:spPr>
          <a:xfrm rot="16200000" flipH="1">
            <a:off x="7124016" y="3237815"/>
            <a:ext cx="649071" cy="381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rot="10800000">
            <a:off x="5334000" y="3886200"/>
            <a:ext cx="1371600" cy="322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12" idx="1"/>
          </p:cNvCxnSpPr>
          <p:nvPr/>
        </p:nvCxnSpPr>
        <p:spPr>
          <a:xfrm rot="10800000">
            <a:off x="3048000" y="3810000"/>
            <a:ext cx="1219200" cy="322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Down Arrow 18"/>
          <p:cNvSpPr/>
          <p:nvPr/>
        </p:nvSpPr>
        <p:spPr>
          <a:xfrm>
            <a:off x="8001000" y="4572000"/>
            <a:ext cx="609600" cy="1066800"/>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Combined macro-micro epidemiologic dynamics of HIV/AIDS (cont</a:t>
            </a:r>
            <a:r>
              <a:rPr lang="en-US" baseline="-25000" dirty="0" smtClean="0"/>
              <a:t>1</a:t>
            </a:r>
            <a:r>
              <a:rPr lang="en-US" dirty="0" smtClean="0"/>
              <a:t>)</a:t>
            </a:r>
            <a:endParaRPr lang="en-US" dirty="0"/>
          </a:p>
        </p:txBody>
      </p:sp>
      <p:sp>
        <p:nvSpPr>
          <p:cNvPr id="3" name="Content Placeholder 2"/>
          <p:cNvSpPr>
            <a:spLocks noGrp="1"/>
          </p:cNvSpPr>
          <p:nvPr>
            <p:ph idx="1"/>
          </p:nvPr>
        </p:nvSpPr>
        <p:spPr/>
        <p:txBody>
          <a:bodyPr/>
          <a:lstStyle/>
          <a:p>
            <a:pPr>
              <a:buNone/>
            </a:pPr>
            <a:r>
              <a:rPr lang="en-US" dirty="0" smtClean="0"/>
              <a:t>Micro level: Cellular level Dynamics</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sz="1600" dirty="0" smtClean="0">
              <a:solidFill>
                <a:srgbClr val="0000FF"/>
              </a:solidFill>
            </a:endParaRPr>
          </a:p>
          <a:p>
            <a:pPr>
              <a:buNone/>
            </a:pPr>
            <a:endParaRPr lang="en-US" sz="1600" dirty="0" smtClean="0">
              <a:solidFill>
                <a:srgbClr val="0000FF"/>
              </a:solidFill>
            </a:endParaRPr>
          </a:p>
          <a:p>
            <a:pPr>
              <a:buNone/>
            </a:pPr>
            <a:endParaRPr lang="en-US" sz="1600" dirty="0" smtClean="0">
              <a:solidFill>
                <a:srgbClr val="0000FF"/>
              </a:solidFill>
            </a:endParaRPr>
          </a:p>
          <a:p>
            <a:pPr algn="r">
              <a:buNone/>
            </a:pPr>
            <a:r>
              <a:rPr lang="en-US" sz="1600" dirty="0" smtClean="0">
                <a:solidFill>
                  <a:srgbClr val="0000FF"/>
                </a:solidFill>
              </a:rPr>
              <a:t>[</a:t>
            </a:r>
            <a:r>
              <a:rPr lang="en-US" sz="1600" dirty="0" err="1" smtClean="0">
                <a:solidFill>
                  <a:srgbClr val="0000FF"/>
                </a:solidFill>
              </a:rPr>
              <a:t>Tameru</a:t>
            </a:r>
            <a:r>
              <a:rPr lang="en-US" sz="1600" i="1" dirty="0" smtClean="0">
                <a:solidFill>
                  <a:srgbClr val="0000FF"/>
                </a:solidFill>
              </a:rPr>
              <a:t>et al</a:t>
            </a:r>
            <a:r>
              <a:rPr lang="en-US" sz="1600" dirty="0" smtClean="0">
                <a:solidFill>
                  <a:srgbClr val="0000FF"/>
                </a:solidFill>
              </a:rPr>
              <a:t>., 2010: in </a:t>
            </a:r>
            <a:r>
              <a:rPr lang="en-US" sz="1600" i="1" dirty="0" smtClean="0">
                <a:solidFill>
                  <a:srgbClr val="0000FF"/>
                </a:solidFill>
              </a:rPr>
              <a:t>Ethnicity &amp; Disease</a:t>
            </a:r>
            <a:r>
              <a:rPr lang="en-US" sz="1600" dirty="0" smtClean="0">
                <a:solidFill>
                  <a:srgbClr val="0000FF"/>
                </a:solidFill>
              </a:rPr>
              <a:t>,vol.20, pp SI-207-210]</a:t>
            </a:r>
          </a:p>
          <a:p>
            <a:pPr>
              <a:buNone/>
            </a:pPr>
            <a:endParaRPr lang="en-US" dirty="0" smtClean="0"/>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23</a:t>
            </a:fld>
            <a:endParaRPr lang="en-GB" dirty="0"/>
          </a:p>
        </p:txBody>
      </p:sp>
      <p:sp>
        <p:nvSpPr>
          <p:cNvPr id="7" name="TextBox 6"/>
          <p:cNvSpPr txBox="1"/>
          <p:nvPr/>
        </p:nvSpPr>
        <p:spPr>
          <a:xfrm>
            <a:off x="762000" y="2438400"/>
            <a:ext cx="19812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Healthy CD4 cells</a:t>
            </a:r>
            <a:endParaRPr lang="en-US" dirty="0"/>
          </a:p>
        </p:txBody>
      </p:sp>
      <p:sp>
        <p:nvSpPr>
          <p:cNvPr id="8" name="TextBox 7"/>
          <p:cNvSpPr txBox="1"/>
          <p:nvPr/>
        </p:nvSpPr>
        <p:spPr>
          <a:xfrm>
            <a:off x="3352800" y="2133600"/>
            <a:ext cx="2057400"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400" dirty="0" smtClean="0"/>
              <a:t>HIV infected CD4 cells + HIV</a:t>
            </a:r>
            <a:endParaRPr lang="en-US" sz="2400" dirty="0"/>
          </a:p>
        </p:txBody>
      </p:sp>
      <p:sp>
        <p:nvSpPr>
          <p:cNvPr id="9" name="TextBox 8"/>
          <p:cNvSpPr txBox="1"/>
          <p:nvPr/>
        </p:nvSpPr>
        <p:spPr>
          <a:xfrm>
            <a:off x="3124200" y="3352800"/>
            <a:ext cx="22860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Chronically producing</a:t>
            </a:r>
            <a:endParaRPr lang="en-US" dirty="0"/>
          </a:p>
        </p:txBody>
      </p:sp>
      <p:sp>
        <p:nvSpPr>
          <p:cNvPr id="10" name="TextBox 9"/>
          <p:cNvSpPr txBox="1"/>
          <p:nvPr/>
        </p:nvSpPr>
        <p:spPr>
          <a:xfrm>
            <a:off x="3276600" y="2971800"/>
            <a:ext cx="22860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Productively infected</a:t>
            </a:r>
            <a:endParaRPr lang="en-US" dirty="0"/>
          </a:p>
        </p:txBody>
      </p:sp>
      <p:sp>
        <p:nvSpPr>
          <p:cNvPr id="11" name="TextBox 10"/>
          <p:cNvSpPr txBox="1"/>
          <p:nvPr/>
        </p:nvSpPr>
        <p:spPr>
          <a:xfrm>
            <a:off x="3048000" y="3733800"/>
            <a:ext cx="22098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 Defectively infected</a:t>
            </a:r>
            <a:endParaRPr lang="en-US" dirty="0"/>
          </a:p>
        </p:txBody>
      </p:sp>
      <p:sp>
        <p:nvSpPr>
          <p:cNvPr id="12" name="TextBox 11"/>
          <p:cNvSpPr txBox="1"/>
          <p:nvPr/>
        </p:nvSpPr>
        <p:spPr>
          <a:xfrm>
            <a:off x="2971800" y="4114800"/>
            <a:ext cx="19812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Latently infected</a:t>
            </a:r>
            <a:endParaRPr lang="en-US" dirty="0"/>
          </a:p>
        </p:txBody>
      </p:sp>
      <p:sp>
        <p:nvSpPr>
          <p:cNvPr id="13" name="TextBox 12"/>
          <p:cNvSpPr txBox="1"/>
          <p:nvPr/>
        </p:nvSpPr>
        <p:spPr>
          <a:xfrm>
            <a:off x="5943600" y="3124200"/>
            <a:ext cx="27432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i="1" dirty="0" smtClean="0"/>
              <a:t>Replicated virus population</a:t>
            </a:r>
            <a:endParaRPr lang="en-US" sz="1600" i="1" dirty="0"/>
          </a:p>
        </p:txBody>
      </p:sp>
      <p:sp>
        <p:nvSpPr>
          <p:cNvPr id="14" name="TextBox 13"/>
          <p:cNvSpPr txBox="1"/>
          <p:nvPr/>
        </p:nvSpPr>
        <p:spPr>
          <a:xfrm>
            <a:off x="5943600" y="3505200"/>
            <a:ext cx="1143000" cy="64633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smtClean="0"/>
              <a:t>Immature </a:t>
            </a:r>
            <a:r>
              <a:rPr lang="en-US" dirty="0" err="1" smtClean="0"/>
              <a:t>virions</a:t>
            </a:r>
            <a:endParaRPr lang="en-US" dirty="0"/>
          </a:p>
        </p:txBody>
      </p:sp>
      <p:sp>
        <p:nvSpPr>
          <p:cNvPr id="15" name="TextBox 14"/>
          <p:cNvSpPr txBox="1"/>
          <p:nvPr/>
        </p:nvSpPr>
        <p:spPr>
          <a:xfrm>
            <a:off x="7543800" y="3505200"/>
            <a:ext cx="1143000" cy="64633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smtClean="0"/>
              <a:t>Mature </a:t>
            </a:r>
            <a:r>
              <a:rPr lang="en-US" dirty="0" err="1" smtClean="0"/>
              <a:t>virions</a:t>
            </a:r>
            <a:endParaRPr lang="en-US" dirty="0"/>
          </a:p>
        </p:txBody>
      </p:sp>
      <p:cxnSp>
        <p:nvCxnSpPr>
          <p:cNvPr id="17" name="Straight Arrow Connector 16"/>
          <p:cNvCxnSpPr>
            <a:stCxn id="7" idx="3"/>
          </p:cNvCxnSpPr>
          <p:nvPr/>
        </p:nvCxnSpPr>
        <p:spPr>
          <a:xfrm>
            <a:off x="2743200" y="2623066"/>
            <a:ext cx="609600" cy="439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a:stCxn id="8" idx="3"/>
          </p:cNvCxnSpPr>
          <p:nvPr/>
        </p:nvCxnSpPr>
        <p:spPr>
          <a:xfrm>
            <a:off x="5410200" y="2549099"/>
            <a:ext cx="1676400" cy="5751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10" idx="3"/>
          </p:cNvCxnSpPr>
          <p:nvPr/>
        </p:nvCxnSpPr>
        <p:spPr>
          <a:xfrm flipV="1">
            <a:off x="5562600" y="2819400"/>
            <a:ext cx="609600" cy="337066"/>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a:stCxn id="9" idx="3"/>
          </p:cNvCxnSpPr>
          <p:nvPr/>
        </p:nvCxnSpPr>
        <p:spPr>
          <a:xfrm flipV="1">
            <a:off x="5410200" y="2819400"/>
            <a:ext cx="762000" cy="718066"/>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a:stCxn id="11" idx="3"/>
          </p:cNvCxnSpPr>
          <p:nvPr/>
        </p:nvCxnSpPr>
        <p:spPr>
          <a:xfrm flipV="1">
            <a:off x="5257800" y="2819400"/>
            <a:ext cx="914400" cy="1099066"/>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a:stCxn id="12" idx="3"/>
          </p:cNvCxnSpPr>
          <p:nvPr/>
        </p:nvCxnSpPr>
        <p:spPr>
          <a:xfrm flipV="1">
            <a:off x="4953000" y="2819400"/>
            <a:ext cx="1295400" cy="1480066"/>
          </a:xfrm>
          <a:prstGeom prst="line">
            <a:avLst/>
          </a:prstGeom>
        </p:spPr>
        <p:style>
          <a:lnRef idx="2">
            <a:schemeClr val="accent1"/>
          </a:lnRef>
          <a:fillRef idx="0">
            <a:schemeClr val="accent1"/>
          </a:fillRef>
          <a:effectRef idx="1">
            <a:schemeClr val="accent1"/>
          </a:effectRef>
          <a:fontRef idx="minor">
            <a:schemeClr val="tx1"/>
          </a:fontRef>
        </p:style>
      </p:cxnSp>
      <p:sp>
        <p:nvSpPr>
          <p:cNvPr id="21" name="Down Arrow 20"/>
          <p:cNvSpPr/>
          <p:nvPr/>
        </p:nvSpPr>
        <p:spPr>
          <a:xfrm>
            <a:off x="1295400" y="4495800"/>
            <a:ext cx="762000" cy="1219200"/>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2" name="Down Arrow 21"/>
          <p:cNvSpPr/>
          <p:nvPr/>
        </p:nvSpPr>
        <p:spPr>
          <a:xfrm>
            <a:off x="8001000" y="914400"/>
            <a:ext cx="762000" cy="1295400"/>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Combined macro-micro epidemiologic dynamics of HIV/AIDS (cont</a:t>
            </a:r>
            <a:r>
              <a:rPr lang="en-US" baseline="-25000" dirty="0" smtClean="0"/>
              <a:t>2</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24</a:t>
            </a:fld>
            <a:endParaRPr lang="en-GB" dirty="0"/>
          </a:p>
        </p:txBody>
      </p:sp>
      <p:sp>
        <p:nvSpPr>
          <p:cNvPr id="7" name="Content Placeholder 6"/>
          <p:cNvSpPr>
            <a:spLocks noGrp="1"/>
          </p:cNvSpPr>
          <p:nvPr>
            <p:ph idx="1"/>
          </p:nvPr>
        </p:nvSpPr>
        <p:spPr/>
        <p:txBody>
          <a:bodyPr>
            <a:normAutofit lnSpcReduction="10000"/>
          </a:bodyPr>
          <a:lstStyle/>
          <a:p>
            <a:pPr>
              <a:buNone/>
            </a:pPr>
            <a:endParaRPr lang="en-US" dirty="0" smtClean="0">
              <a:solidFill>
                <a:srgbClr val="0000FF"/>
              </a:solidFill>
            </a:endParaRPr>
          </a:p>
          <a:p>
            <a:pPr>
              <a:buNone/>
            </a:pPr>
            <a:endParaRPr lang="en-US" dirty="0" smtClean="0">
              <a:solidFill>
                <a:srgbClr val="0000FF"/>
              </a:solidFill>
            </a:endParaRPr>
          </a:p>
          <a:p>
            <a:pPr>
              <a:buNone/>
            </a:pPr>
            <a:endParaRPr lang="en-US" dirty="0" smtClean="0">
              <a:solidFill>
                <a:srgbClr val="0000FF"/>
              </a:solidFill>
            </a:endParaRPr>
          </a:p>
          <a:p>
            <a:pPr>
              <a:buNone/>
            </a:pPr>
            <a:endParaRPr lang="en-US" dirty="0" smtClean="0">
              <a:solidFill>
                <a:srgbClr val="0000FF"/>
              </a:solidFill>
            </a:endParaRPr>
          </a:p>
          <a:p>
            <a:pPr>
              <a:buNone/>
            </a:pPr>
            <a:endParaRPr lang="en-US" dirty="0" smtClean="0">
              <a:solidFill>
                <a:srgbClr val="0000FF"/>
              </a:solidFill>
            </a:endParaRPr>
          </a:p>
          <a:p>
            <a:pPr>
              <a:buNone/>
            </a:pPr>
            <a:endParaRPr lang="en-US" dirty="0" smtClean="0">
              <a:solidFill>
                <a:srgbClr val="0000FF"/>
              </a:solidFill>
            </a:endParaRPr>
          </a:p>
          <a:p>
            <a:pPr>
              <a:buNone/>
            </a:pPr>
            <a:endParaRPr lang="en-US" dirty="0" smtClean="0">
              <a:solidFill>
                <a:srgbClr val="0000FF"/>
              </a:solidFill>
            </a:endParaRPr>
          </a:p>
          <a:p>
            <a:pPr>
              <a:buNone/>
            </a:pPr>
            <a:endParaRPr lang="en-US" sz="1514" dirty="0" smtClean="0">
              <a:solidFill>
                <a:srgbClr val="0000FF"/>
              </a:solidFill>
            </a:endParaRPr>
          </a:p>
          <a:p>
            <a:pPr algn="r">
              <a:buNone/>
            </a:pPr>
            <a:r>
              <a:rPr lang="en-US" sz="1514" dirty="0" smtClean="0">
                <a:solidFill>
                  <a:srgbClr val="0000FF"/>
                </a:solidFill>
              </a:rPr>
              <a:t>[</a:t>
            </a:r>
            <a:r>
              <a:rPr lang="en-US" sz="1514" dirty="0" err="1" smtClean="0">
                <a:solidFill>
                  <a:srgbClr val="0000FF"/>
                </a:solidFill>
              </a:rPr>
              <a:t>Tameru</a:t>
            </a:r>
            <a:r>
              <a:rPr lang="en-US" sz="1514" i="1" dirty="0" smtClean="0">
                <a:solidFill>
                  <a:srgbClr val="0000FF"/>
                </a:solidFill>
              </a:rPr>
              <a:t>et al</a:t>
            </a:r>
            <a:r>
              <a:rPr lang="en-US" sz="1514" dirty="0" smtClean="0">
                <a:solidFill>
                  <a:srgbClr val="0000FF"/>
                </a:solidFill>
              </a:rPr>
              <a:t>., 2010: in </a:t>
            </a:r>
            <a:r>
              <a:rPr lang="en-US" sz="1514" i="1" dirty="0" smtClean="0">
                <a:solidFill>
                  <a:srgbClr val="0000FF"/>
                </a:solidFill>
              </a:rPr>
              <a:t>Ethnicity &amp; Disease</a:t>
            </a:r>
            <a:r>
              <a:rPr lang="en-US" sz="1514" dirty="0" smtClean="0">
                <a:solidFill>
                  <a:srgbClr val="0000FF"/>
                </a:solidFill>
              </a:rPr>
              <a:t>,vol.20, pp SI-207-210]</a:t>
            </a:r>
          </a:p>
        </p:txBody>
      </p:sp>
      <p:sp>
        <p:nvSpPr>
          <p:cNvPr id="8" name="TextBox 7"/>
          <p:cNvSpPr txBox="1"/>
          <p:nvPr/>
        </p:nvSpPr>
        <p:spPr>
          <a:xfrm>
            <a:off x="1219200" y="2438400"/>
            <a:ext cx="1828800"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smtClean="0"/>
              <a:t>Healthy Humans</a:t>
            </a:r>
            <a:endParaRPr lang="en-US" dirty="0"/>
          </a:p>
        </p:txBody>
      </p:sp>
      <p:sp>
        <p:nvSpPr>
          <p:cNvPr id="9" name="TextBox 8"/>
          <p:cNvSpPr txBox="1"/>
          <p:nvPr/>
        </p:nvSpPr>
        <p:spPr>
          <a:xfrm>
            <a:off x="3886200" y="2438400"/>
            <a:ext cx="2133600"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smtClean="0"/>
              <a:t>HIV infected Humans</a:t>
            </a:r>
            <a:endParaRPr lang="en-US" dirty="0"/>
          </a:p>
        </p:txBody>
      </p:sp>
      <p:sp>
        <p:nvSpPr>
          <p:cNvPr id="10" name="TextBox 9"/>
          <p:cNvSpPr txBox="1"/>
          <p:nvPr/>
        </p:nvSpPr>
        <p:spPr>
          <a:xfrm>
            <a:off x="6324600" y="2438400"/>
            <a:ext cx="2133600"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smtClean="0"/>
              <a:t>Humans with AIDS</a:t>
            </a:r>
            <a:endParaRPr lang="en-US" dirty="0"/>
          </a:p>
        </p:txBody>
      </p:sp>
      <p:sp>
        <p:nvSpPr>
          <p:cNvPr id="11" name="TextBox 10"/>
          <p:cNvSpPr txBox="1"/>
          <p:nvPr/>
        </p:nvSpPr>
        <p:spPr>
          <a:xfrm>
            <a:off x="457200" y="3048000"/>
            <a:ext cx="3352800" cy="261610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b="1" i="1" dirty="0" smtClean="0"/>
              <a:t>Exposure Routes</a:t>
            </a:r>
            <a:endParaRPr lang="en-US" dirty="0" smtClean="0"/>
          </a:p>
          <a:p>
            <a:r>
              <a:rPr lang="en-US" dirty="0" smtClean="0"/>
              <a:t>*</a:t>
            </a:r>
            <a:r>
              <a:rPr lang="en-US" sz="1600" dirty="0" smtClean="0"/>
              <a:t>Blood transfusion</a:t>
            </a:r>
          </a:p>
          <a:p>
            <a:r>
              <a:rPr lang="en-US" sz="1600" dirty="0" smtClean="0"/>
              <a:t>*Needle Sharing (by IDU)</a:t>
            </a:r>
          </a:p>
          <a:p>
            <a:r>
              <a:rPr lang="en-US" sz="1600" dirty="0" smtClean="0"/>
              <a:t>*</a:t>
            </a:r>
            <a:r>
              <a:rPr lang="en-US" sz="1600" dirty="0" err="1" smtClean="0"/>
              <a:t>Percutaneous</a:t>
            </a:r>
            <a:r>
              <a:rPr lang="en-US" sz="1600" dirty="0" smtClean="0"/>
              <a:t> needle stick</a:t>
            </a:r>
          </a:p>
          <a:p>
            <a:r>
              <a:rPr lang="en-US" sz="1600" dirty="0" smtClean="0"/>
              <a:t>*Receptive </a:t>
            </a:r>
            <a:r>
              <a:rPr lang="en-US" sz="1600" dirty="0" err="1" smtClean="0"/>
              <a:t>insertive</a:t>
            </a:r>
            <a:r>
              <a:rPr lang="en-US" sz="1600" dirty="0" smtClean="0"/>
              <a:t> anal intercourse</a:t>
            </a:r>
          </a:p>
          <a:p>
            <a:r>
              <a:rPr lang="en-US" sz="1600" dirty="0" smtClean="0"/>
              <a:t>*Receptive penile-vaginal intercourse</a:t>
            </a:r>
          </a:p>
          <a:p>
            <a:r>
              <a:rPr lang="en-US" sz="1600" dirty="0" smtClean="0"/>
              <a:t>*Receptive </a:t>
            </a:r>
            <a:r>
              <a:rPr lang="en-US" sz="1600" dirty="0" err="1" smtClean="0"/>
              <a:t>insertive</a:t>
            </a:r>
            <a:r>
              <a:rPr lang="en-US" sz="1600" dirty="0" smtClean="0"/>
              <a:t> oral intercourse</a:t>
            </a:r>
          </a:p>
          <a:p>
            <a:endParaRPr lang="en-US" sz="1600" dirty="0" smtClean="0"/>
          </a:p>
          <a:p>
            <a:endParaRPr lang="en-US" sz="1600" dirty="0" smtClean="0"/>
          </a:p>
          <a:p>
            <a:endParaRPr lang="en-US" sz="1600" dirty="0"/>
          </a:p>
        </p:txBody>
      </p:sp>
      <p:sp>
        <p:nvSpPr>
          <p:cNvPr id="12" name="TextBox 11"/>
          <p:cNvSpPr txBox="1"/>
          <p:nvPr/>
        </p:nvSpPr>
        <p:spPr>
          <a:xfrm>
            <a:off x="4038600" y="3429000"/>
            <a:ext cx="2057400" cy="1600438"/>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b="1" i="1" dirty="0" smtClean="0"/>
              <a:t>Interventions</a:t>
            </a:r>
          </a:p>
          <a:p>
            <a:r>
              <a:rPr lang="en-US" sz="1600" dirty="0" smtClean="0"/>
              <a:t>*HAART (Compliance)</a:t>
            </a:r>
          </a:p>
          <a:p>
            <a:r>
              <a:rPr lang="en-US" sz="1600" dirty="0" smtClean="0"/>
              <a:t>*Education</a:t>
            </a:r>
          </a:p>
          <a:p>
            <a:r>
              <a:rPr lang="en-US" sz="1600" dirty="0" smtClean="0"/>
              <a:t>*Treating Opportunistic infections</a:t>
            </a:r>
            <a:endParaRPr lang="en-US" sz="1600" dirty="0"/>
          </a:p>
        </p:txBody>
      </p:sp>
      <p:sp>
        <p:nvSpPr>
          <p:cNvPr id="13" name="TextBox 12"/>
          <p:cNvSpPr txBox="1"/>
          <p:nvPr/>
        </p:nvSpPr>
        <p:spPr>
          <a:xfrm>
            <a:off x="6248400" y="3124200"/>
            <a:ext cx="2286000" cy="187743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b="1" i="1" dirty="0" smtClean="0"/>
              <a:t>Interventions</a:t>
            </a:r>
          </a:p>
          <a:p>
            <a:r>
              <a:rPr lang="en-US" dirty="0" smtClean="0"/>
              <a:t>*</a:t>
            </a:r>
            <a:r>
              <a:rPr lang="en-US" sz="1600" dirty="0" smtClean="0"/>
              <a:t>Condom/Dam use</a:t>
            </a:r>
          </a:p>
          <a:p>
            <a:r>
              <a:rPr lang="en-US" sz="1600" dirty="0" smtClean="0"/>
              <a:t>*Compliance</a:t>
            </a:r>
          </a:p>
          <a:p>
            <a:r>
              <a:rPr lang="en-US" sz="1600" dirty="0" smtClean="0"/>
              <a:t>*Partner testing</a:t>
            </a:r>
          </a:p>
          <a:p>
            <a:r>
              <a:rPr lang="en-US" sz="1600" dirty="0" smtClean="0"/>
              <a:t>*HAART for pregnant</a:t>
            </a:r>
          </a:p>
          <a:p>
            <a:r>
              <a:rPr lang="en-US" sz="1600" dirty="0" smtClean="0"/>
              <a:t>*No needle sharing</a:t>
            </a:r>
          </a:p>
          <a:p>
            <a:r>
              <a:rPr lang="en-US" sz="1600" dirty="0" smtClean="0"/>
              <a:t>*Education</a:t>
            </a:r>
            <a:endParaRPr lang="en-US" sz="1600" dirty="0"/>
          </a:p>
        </p:txBody>
      </p:sp>
      <p:cxnSp>
        <p:nvCxnSpPr>
          <p:cNvPr id="15" name="Straight Arrow Connector 14"/>
          <p:cNvCxnSpPr>
            <a:stCxn id="8" idx="3"/>
            <a:endCxn id="9" idx="1"/>
          </p:cNvCxnSpPr>
          <p:nvPr/>
        </p:nvCxnSpPr>
        <p:spPr>
          <a:xfrm>
            <a:off x="3048000" y="2623066"/>
            <a:ext cx="8382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9" idx="3"/>
            <a:endCxn id="10" idx="1"/>
          </p:cNvCxnSpPr>
          <p:nvPr/>
        </p:nvCxnSpPr>
        <p:spPr>
          <a:xfrm>
            <a:off x="6019800" y="2623066"/>
            <a:ext cx="3048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2667000" y="2667000"/>
            <a:ext cx="685800" cy="381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rot="16200000" flipV="1">
            <a:off x="3619500" y="2705100"/>
            <a:ext cx="762000" cy="685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rot="5400000" flipH="1" flipV="1">
            <a:off x="5638800" y="2819400"/>
            <a:ext cx="685800" cy="381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rot="10800000">
            <a:off x="6248400" y="2667000"/>
            <a:ext cx="762000"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Down Arrow 17"/>
          <p:cNvSpPr/>
          <p:nvPr/>
        </p:nvSpPr>
        <p:spPr>
          <a:xfrm>
            <a:off x="762000" y="838200"/>
            <a:ext cx="533400" cy="1219200"/>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Epidemiological Models for HBV</a:t>
            </a:r>
            <a:endParaRPr lang="en-GB" dirty="0">
              <a:solidFill>
                <a:srgbClr val="0000FF"/>
              </a:solidFill>
            </a:endParaRPr>
          </a:p>
        </p:txBody>
      </p:sp>
      <p:sp>
        <p:nvSpPr>
          <p:cNvPr id="3" name="Content Placeholder 2"/>
          <p:cNvSpPr>
            <a:spLocks noGrp="1"/>
          </p:cNvSpPr>
          <p:nvPr>
            <p:ph idx="1"/>
          </p:nvPr>
        </p:nvSpPr>
        <p:spPr/>
        <p:txBody>
          <a:bodyPr anchor="t"/>
          <a:lstStyle/>
          <a:p>
            <a:pPr lvl="1">
              <a:buNone/>
            </a:pPr>
            <a:r>
              <a:rPr lang="en-US" b="1" dirty="0" smtClean="0"/>
              <a:t>Background</a:t>
            </a:r>
          </a:p>
          <a:p>
            <a:pPr lvl="1">
              <a:buFont typeface="Wingdings" charset="2"/>
              <a:buChar char="v"/>
            </a:pPr>
            <a:r>
              <a:rPr lang="en-US" dirty="0" smtClean="0"/>
              <a:t>HBV (Hepatitis B Virus)</a:t>
            </a:r>
          </a:p>
          <a:p>
            <a:pPr lvl="2">
              <a:buFont typeface="Wingdings" charset="2"/>
              <a:buChar char="§"/>
            </a:pPr>
            <a:r>
              <a:rPr lang="en-GB" dirty="0" smtClean="0"/>
              <a:t>Sexually transmitted</a:t>
            </a:r>
          </a:p>
          <a:p>
            <a:pPr lvl="2">
              <a:buFont typeface="Wingdings" charset="2"/>
              <a:buChar char="§"/>
            </a:pPr>
            <a:r>
              <a:rPr lang="en-GB" dirty="0" smtClean="0"/>
              <a:t>Attacks the liver cells</a:t>
            </a:r>
          </a:p>
          <a:p>
            <a:pPr lvl="2">
              <a:buFont typeface="Wingdings" charset="2"/>
              <a:buChar char="§"/>
            </a:pPr>
            <a:r>
              <a:rPr lang="en-GB" dirty="0" smtClean="0"/>
              <a:t>However more destructive to the </a:t>
            </a:r>
            <a:r>
              <a:rPr lang="en-GB" dirty="0" err="1" smtClean="0"/>
              <a:t>hepatocytes</a:t>
            </a:r>
            <a:endParaRPr lang="en-GB" dirty="0" smtClean="0"/>
          </a:p>
          <a:p>
            <a:pPr lvl="2">
              <a:buFont typeface="Wingdings" charset="2"/>
              <a:buChar char="§"/>
            </a:pPr>
            <a:r>
              <a:rPr lang="en-GB" dirty="0" smtClean="0"/>
              <a:t>However there is vaccine (unlike HIV)</a:t>
            </a:r>
          </a:p>
          <a:p>
            <a:pPr lvl="2">
              <a:buFont typeface="Wingdings" charset="2"/>
              <a:buChar char="§"/>
            </a:pPr>
            <a:r>
              <a:rPr lang="en-GB" dirty="0" smtClean="0"/>
              <a:t>HAART (</a:t>
            </a:r>
            <a:r>
              <a:rPr lang="en-GB" dirty="0" err="1" smtClean="0"/>
              <a:t>ARVs</a:t>
            </a:r>
            <a:r>
              <a:rPr lang="en-GB" dirty="0" smtClean="0"/>
              <a:t>) can administered for both</a:t>
            </a:r>
          </a:p>
          <a:p>
            <a:pPr lvl="2">
              <a:buFont typeface="Wingdings" charset="2"/>
              <a:buChar char="§"/>
            </a:pPr>
            <a:r>
              <a:rPr lang="en-GB" dirty="0" smtClean="0"/>
              <a:t>If HBV is treated early there is possibility of recovery</a:t>
            </a:r>
          </a:p>
          <a:p>
            <a:pPr lvl="1">
              <a:buNone/>
            </a:pPr>
            <a:endParaRPr lang="en-GB" dirty="0" smtClean="0"/>
          </a:p>
          <a:p>
            <a:pPr lvl="1">
              <a:buFont typeface="Wingdings" charset="2"/>
              <a:buChar char="§"/>
            </a:pPr>
            <a:endParaRPr lang="en-GB"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25</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Micro level model for HBV - Diagram</a:t>
            </a:r>
            <a:endParaRPr lang="en-US" dirty="0"/>
          </a:p>
        </p:txBody>
      </p:sp>
      <p:sp>
        <p:nvSpPr>
          <p:cNvPr id="3" name="Content Placeholder 2"/>
          <p:cNvSpPr>
            <a:spLocks noGrp="1"/>
          </p:cNvSpPr>
          <p:nvPr>
            <p:ph idx="1"/>
          </p:nvPr>
        </p:nvSpPr>
        <p:spPr/>
        <p:txBody>
          <a:bodyPr>
            <a:normAutofit/>
          </a:bodyPr>
          <a:lstStyle/>
          <a:p>
            <a:r>
              <a:rPr lang="en-US" dirty="0" smtClean="0"/>
              <a:t>Compartmental diagram</a:t>
            </a:r>
          </a:p>
          <a:p>
            <a:endParaRPr lang="en-US" dirty="0" smtClean="0"/>
          </a:p>
          <a:p>
            <a:endParaRPr lang="en-US" dirty="0" smtClean="0"/>
          </a:p>
          <a:p>
            <a:endParaRPr lang="en-US" dirty="0" smtClean="0"/>
          </a:p>
          <a:p>
            <a:endParaRPr lang="en-US" dirty="0" smtClean="0"/>
          </a:p>
          <a:p>
            <a:endParaRPr lang="en-US" dirty="0" smtClean="0"/>
          </a:p>
          <a:p>
            <a:endParaRPr lang="en-US" dirty="0" smtClean="0"/>
          </a:p>
          <a:p>
            <a:pPr lvl="1"/>
            <a:r>
              <a:rPr lang="en-US" sz="1600" dirty="0" err="1" smtClean="0">
                <a:solidFill>
                  <a:srgbClr val="0000FF"/>
                </a:solidFill>
              </a:rPr>
              <a:t>ρ</a:t>
            </a:r>
            <a:r>
              <a:rPr lang="en-US" sz="1600" dirty="0" smtClean="0">
                <a:solidFill>
                  <a:srgbClr val="0000FF"/>
                </a:solidFill>
              </a:rPr>
              <a:t> is a multiple of </a:t>
            </a:r>
            <a:r>
              <a:rPr lang="en-US" sz="1600" dirty="0" err="1" smtClean="0">
                <a:solidFill>
                  <a:srgbClr val="0000FF"/>
                </a:solidFill>
              </a:rPr>
              <a:t>δ</a:t>
            </a:r>
            <a:endParaRPr lang="en-US" sz="1600" dirty="0">
              <a:solidFill>
                <a:srgbClr val="0000FF"/>
              </a:solidFill>
            </a:endParaRPr>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26</a:t>
            </a:fld>
            <a:endParaRPr lang="en-GB" dirty="0"/>
          </a:p>
        </p:txBody>
      </p:sp>
      <p:sp>
        <p:nvSpPr>
          <p:cNvPr id="6" name="TextBox 5"/>
          <p:cNvSpPr txBox="1"/>
          <p:nvPr/>
        </p:nvSpPr>
        <p:spPr>
          <a:xfrm>
            <a:off x="1447800" y="3048000"/>
            <a:ext cx="764677" cy="92333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dirty="0" smtClean="0"/>
              <a:t>T</a:t>
            </a:r>
          </a:p>
          <a:p>
            <a:pPr algn="ctr"/>
            <a:r>
              <a:rPr lang="en-US" dirty="0" smtClean="0"/>
              <a:t>Target</a:t>
            </a:r>
          </a:p>
          <a:p>
            <a:pPr algn="ctr"/>
            <a:r>
              <a:rPr lang="en-US" dirty="0" smtClean="0"/>
              <a:t>cells</a:t>
            </a:r>
            <a:endParaRPr lang="en-US" dirty="0"/>
          </a:p>
        </p:txBody>
      </p:sp>
      <p:sp>
        <p:nvSpPr>
          <p:cNvPr id="7" name="TextBox 6"/>
          <p:cNvSpPr txBox="1"/>
          <p:nvPr/>
        </p:nvSpPr>
        <p:spPr>
          <a:xfrm>
            <a:off x="5410200" y="3124200"/>
            <a:ext cx="990600" cy="92333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dirty="0" smtClean="0"/>
              <a:t>I</a:t>
            </a:r>
          </a:p>
          <a:p>
            <a:pPr algn="ctr"/>
            <a:r>
              <a:rPr lang="en-US" dirty="0" smtClean="0"/>
              <a:t>Infected</a:t>
            </a:r>
          </a:p>
          <a:p>
            <a:pPr algn="ctr"/>
            <a:r>
              <a:rPr lang="en-US" dirty="0" smtClean="0"/>
              <a:t>cells</a:t>
            </a:r>
            <a:endParaRPr lang="en-US" dirty="0"/>
          </a:p>
        </p:txBody>
      </p:sp>
      <p:sp>
        <p:nvSpPr>
          <p:cNvPr id="8" name="TextBox 7"/>
          <p:cNvSpPr txBox="1"/>
          <p:nvPr/>
        </p:nvSpPr>
        <p:spPr>
          <a:xfrm>
            <a:off x="3352800" y="4495800"/>
            <a:ext cx="838691" cy="646331"/>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dirty="0" smtClean="0"/>
              <a:t>V</a:t>
            </a:r>
          </a:p>
          <a:p>
            <a:pPr algn="ctr"/>
            <a:r>
              <a:rPr lang="en-US" dirty="0" err="1" smtClean="0"/>
              <a:t>Virions</a:t>
            </a:r>
            <a:endParaRPr lang="en-US" dirty="0"/>
          </a:p>
        </p:txBody>
      </p:sp>
      <p:cxnSp>
        <p:nvCxnSpPr>
          <p:cNvPr id="10" name="Straight Arrow Connector 9"/>
          <p:cNvCxnSpPr>
            <a:stCxn id="6" idx="3"/>
            <a:endCxn id="7" idx="1"/>
          </p:cNvCxnSpPr>
          <p:nvPr/>
        </p:nvCxnSpPr>
        <p:spPr>
          <a:xfrm>
            <a:off x="2212477" y="3509665"/>
            <a:ext cx="3197723" cy="76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endCxn id="6" idx="0"/>
          </p:cNvCxnSpPr>
          <p:nvPr/>
        </p:nvCxnSpPr>
        <p:spPr>
          <a:xfrm rot="16200000" flipH="1">
            <a:off x="1448470" y="2666331"/>
            <a:ext cx="761998" cy="1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752600" y="3429000"/>
            <a:ext cx="1600200" cy="1066800"/>
          </a:xfrm>
          <a:prstGeom prst="line">
            <a:avLst/>
          </a:prstGeom>
          <a:ln w="25400" cap="flat" cmpd="sng" algn="ctr">
            <a:solidFill>
              <a:schemeClr val="accent1"/>
            </a:solidFill>
            <a:prstDash val="dot"/>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rot="5400000">
            <a:off x="3468280" y="5370922"/>
            <a:ext cx="533401" cy="23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rot="5400000">
            <a:off x="5601879" y="4380321"/>
            <a:ext cx="685800" cy="23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rot="10800000">
            <a:off x="4191000" y="4800600"/>
            <a:ext cx="9144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3505200" y="3124200"/>
            <a:ext cx="533056" cy="369332"/>
          </a:xfrm>
          <a:prstGeom prst="rect">
            <a:avLst/>
          </a:prstGeom>
          <a:noFill/>
        </p:spPr>
        <p:txBody>
          <a:bodyPr wrap="none" rtlCol="0">
            <a:spAutoFit/>
          </a:bodyPr>
          <a:lstStyle/>
          <a:p>
            <a:r>
              <a:rPr lang="en-US" dirty="0" err="1" smtClean="0"/>
              <a:t>kVT</a:t>
            </a:r>
            <a:endParaRPr lang="en-US" dirty="0"/>
          </a:p>
        </p:txBody>
      </p:sp>
      <p:sp>
        <p:nvSpPr>
          <p:cNvPr id="26" name="TextBox 25"/>
          <p:cNvSpPr txBox="1"/>
          <p:nvPr/>
        </p:nvSpPr>
        <p:spPr>
          <a:xfrm>
            <a:off x="6096000" y="4191000"/>
            <a:ext cx="363651" cy="369332"/>
          </a:xfrm>
          <a:prstGeom prst="rect">
            <a:avLst/>
          </a:prstGeom>
          <a:noFill/>
        </p:spPr>
        <p:txBody>
          <a:bodyPr wrap="none" rtlCol="0">
            <a:spAutoFit/>
          </a:bodyPr>
          <a:lstStyle/>
          <a:p>
            <a:r>
              <a:rPr lang="en-US" dirty="0" smtClean="0"/>
              <a:t>δI</a:t>
            </a:r>
            <a:endParaRPr lang="en-US" dirty="0"/>
          </a:p>
        </p:txBody>
      </p:sp>
      <p:sp>
        <p:nvSpPr>
          <p:cNvPr id="27" name="TextBox 26"/>
          <p:cNvSpPr txBox="1"/>
          <p:nvPr/>
        </p:nvSpPr>
        <p:spPr>
          <a:xfrm>
            <a:off x="4419600" y="4876800"/>
            <a:ext cx="360270" cy="369332"/>
          </a:xfrm>
          <a:prstGeom prst="rect">
            <a:avLst/>
          </a:prstGeom>
          <a:noFill/>
        </p:spPr>
        <p:txBody>
          <a:bodyPr wrap="none" rtlCol="0">
            <a:spAutoFit/>
          </a:bodyPr>
          <a:lstStyle/>
          <a:p>
            <a:r>
              <a:rPr lang="en-US" dirty="0" smtClean="0"/>
              <a:t>ρI</a:t>
            </a:r>
            <a:endParaRPr lang="en-US" dirty="0"/>
          </a:p>
        </p:txBody>
      </p:sp>
      <p:sp>
        <p:nvSpPr>
          <p:cNvPr id="28" name="TextBox 27"/>
          <p:cNvSpPr txBox="1"/>
          <p:nvPr/>
        </p:nvSpPr>
        <p:spPr>
          <a:xfrm>
            <a:off x="1447800" y="2362200"/>
            <a:ext cx="291516" cy="369332"/>
          </a:xfrm>
          <a:prstGeom prst="rect">
            <a:avLst/>
          </a:prstGeom>
          <a:noFill/>
        </p:spPr>
        <p:txBody>
          <a:bodyPr wrap="none" rtlCol="0">
            <a:spAutoFit/>
          </a:bodyPr>
          <a:lstStyle/>
          <a:p>
            <a:r>
              <a:rPr lang="en-US" dirty="0" err="1" smtClean="0"/>
              <a:t>λ</a:t>
            </a:r>
            <a:endParaRPr lang="en-US" dirty="0"/>
          </a:p>
        </p:txBody>
      </p:sp>
      <p:sp>
        <p:nvSpPr>
          <p:cNvPr id="29" name="TextBox 28"/>
          <p:cNvSpPr txBox="1"/>
          <p:nvPr/>
        </p:nvSpPr>
        <p:spPr>
          <a:xfrm>
            <a:off x="3810000" y="5181600"/>
            <a:ext cx="415498" cy="369332"/>
          </a:xfrm>
          <a:prstGeom prst="rect">
            <a:avLst/>
          </a:prstGeom>
          <a:noFill/>
        </p:spPr>
        <p:txBody>
          <a:bodyPr wrap="none" rtlCol="0">
            <a:spAutoFit/>
          </a:bodyPr>
          <a:lstStyle/>
          <a:p>
            <a:r>
              <a:rPr lang="en-US" dirty="0" err="1" smtClean="0"/>
              <a:t>cV</a:t>
            </a:r>
            <a:endParaRPr lang="en-US" dirty="0"/>
          </a:p>
        </p:txBody>
      </p:sp>
      <p:cxnSp>
        <p:nvCxnSpPr>
          <p:cNvPr id="30" name="Straight Arrow Connector 29"/>
          <p:cNvCxnSpPr/>
          <p:nvPr/>
        </p:nvCxnSpPr>
        <p:spPr>
          <a:xfrm rot="5400000">
            <a:off x="1487079" y="4380321"/>
            <a:ext cx="685800" cy="23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1905000" y="4267200"/>
            <a:ext cx="428322" cy="369332"/>
          </a:xfrm>
          <a:prstGeom prst="rect">
            <a:avLst/>
          </a:prstGeom>
          <a:noFill/>
        </p:spPr>
        <p:txBody>
          <a:bodyPr wrap="none" rtlCol="0">
            <a:spAutoFit/>
          </a:bodyPr>
          <a:lstStyle/>
          <a:p>
            <a:r>
              <a:rPr lang="en-US" dirty="0" smtClean="0"/>
              <a:t>μT</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Micro level model for HBV - Equations</a:t>
            </a:r>
            <a:endParaRPr lang="en-US" dirty="0"/>
          </a:p>
        </p:txBody>
      </p:sp>
      <p:sp>
        <p:nvSpPr>
          <p:cNvPr id="3" name="Content Placeholder 2"/>
          <p:cNvSpPr>
            <a:spLocks noGrp="1"/>
          </p:cNvSpPr>
          <p:nvPr>
            <p:ph idx="1"/>
          </p:nvPr>
        </p:nvSpPr>
        <p:spPr/>
        <p:txBody>
          <a:bodyPr/>
          <a:lstStyle/>
          <a:p>
            <a:r>
              <a:rPr lang="en-US" dirty="0" smtClean="0"/>
              <a:t>The equations derived from the HBV dynamics as in the diagram:</a:t>
            </a:r>
          </a:p>
          <a:p>
            <a:endParaRPr lang="en-US" dirty="0" smtClean="0"/>
          </a:p>
          <a:p>
            <a:endParaRPr lang="en-US" dirty="0" smtClean="0"/>
          </a:p>
          <a:p>
            <a:endParaRPr lang="en-US" dirty="0" smtClean="0"/>
          </a:p>
          <a:p>
            <a:endParaRPr lang="en-US" dirty="0" smtClean="0"/>
          </a:p>
          <a:p>
            <a:pPr lvl="1"/>
            <a:r>
              <a:rPr lang="en-US" dirty="0" smtClean="0"/>
              <a:t>This is a simple model for the HBV dynamics – it can be improved as in the next slide</a:t>
            </a:r>
          </a:p>
          <a:p>
            <a:endParaRPr lang="en-US" dirty="0" smtClean="0"/>
          </a:p>
          <a:p>
            <a:pPr lvl="1">
              <a:buNone/>
            </a:pPr>
            <a:endParaRPr lang="en-US" dirty="0"/>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27</a:t>
            </a:fld>
            <a:endParaRPr lang="en-GB" dirty="0"/>
          </a:p>
        </p:txBody>
      </p:sp>
      <p:graphicFrame>
        <p:nvGraphicFramePr>
          <p:cNvPr id="6" name="Object 5"/>
          <p:cNvGraphicFramePr>
            <a:graphicFrameLocks noChangeAspect="1"/>
          </p:cNvGraphicFramePr>
          <p:nvPr/>
        </p:nvGraphicFramePr>
        <p:xfrm>
          <a:off x="1295400" y="2743200"/>
          <a:ext cx="4343400" cy="2260600"/>
        </p:xfrm>
        <a:graphic>
          <a:graphicData uri="http://schemas.openxmlformats.org/presentationml/2006/ole">
            <mc:AlternateContent xmlns:mc="http://schemas.openxmlformats.org/markup-compatibility/2006">
              <mc:Choice xmlns:v="urn:schemas-microsoft-com:vml" Requires="v">
                <p:oleObj spid="_x0000_s51203" name="Equation" r:id="rId3" imgW="0" imgH="0" progId="Equation.3">
                  <p:embed/>
                </p:oleObj>
              </mc:Choice>
              <mc:Fallback>
                <p:oleObj name="Equation" r:id="rId3" imgW="0" imgH="0" progId="Equation.3">
                  <p:embed/>
                  <p:pic>
                    <p:nvPicPr>
                      <p:cNvPr id="0" name="AutoShap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95400" y="2743200"/>
                        <a:ext cx="4343400" cy="226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Micro level model for HBV - modified</a:t>
            </a:r>
            <a:endParaRPr lang="en-US" dirty="0"/>
          </a:p>
        </p:txBody>
      </p:sp>
      <p:sp>
        <p:nvSpPr>
          <p:cNvPr id="3" name="Content Placeholder 2"/>
          <p:cNvSpPr>
            <a:spLocks noGrp="1"/>
          </p:cNvSpPr>
          <p:nvPr>
            <p:ph idx="1"/>
          </p:nvPr>
        </p:nvSpPr>
        <p:spPr/>
        <p:txBody>
          <a:bodyPr/>
          <a:lstStyle/>
          <a:p>
            <a:r>
              <a:rPr lang="en-US" dirty="0" smtClean="0"/>
              <a:t>Logistic generation of the target cells (</a:t>
            </a:r>
            <a:r>
              <a:rPr lang="en-US" dirty="0" err="1" smtClean="0"/>
              <a:t>hepatocytes</a:t>
            </a:r>
            <a:r>
              <a:rPr lang="en-US" dirty="0" smtClean="0"/>
              <a:t>)</a:t>
            </a:r>
          </a:p>
          <a:p>
            <a:endParaRPr lang="en-US" dirty="0" smtClean="0"/>
          </a:p>
          <a:p>
            <a:endParaRPr lang="en-US" dirty="0" smtClean="0"/>
          </a:p>
          <a:p>
            <a:endParaRPr lang="en-US" dirty="0" smtClean="0"/>
          </a:p>
          <a:p>
            <a:endParaRPr lang="en-US" dirty="0" smtClean="0"/>
          </a:p>
          <a:p>
            <a:r>
              <a:rPr lang="en-US" dirty="0" smtClean="0"/>
              <a:t>where	    is the maximum number of </a:t>
            </a:r>
            <a:r>
              <a:rPr lang="en-US" dirty="0" err="1" smtClean="0"/>
              <a:t>hepatocytes</a:t>
            </a:r>
            <a:r>
              <a:rPr lang="en-US" dirty="0" smtClean="0"/>
              <a:t> the liver can support. </a:t>
            </a:r>
          </a:p>
          <a:p>
            <a:endParaRPr lang="en-US" dirty="0"/>
          </a:p>
        </p:txBody>
      </p:sp>
      <p:sp>
        <p:nvSpPr>
          <p:cNvPr id="4" name="Footer Placeholder 3"/>
          <p:cNvSpPr>
            <a:spLocks noGrp="1"/>
          </p:cNvSpPr>
          <p:nvPr>
            <p:ph type="ftr" sz="quarter" idx="11"/>
          </p:nvPr>
        </p:nvSpPr>
        <p:spPr/>
        <p:txBody>
          <a:bodyPr/>
          <a:lstStyle/>
          <a:p>
            <a:r>
              <a:rPr lang="en-US" smtClean="0"/>
              <a:t>Macro-Micro Epidemic Models</a:t>
            </a:r>
            <a:endParaRPr lang="en-GB" dirty="0"/>
          </a:p>
        </p:txBody>
      </p:sp>
      <p:sp>
        <p:nvSpPr>
          <p:cNvPr id="5" name="Slide Number Placeholder 4"/>
          <p:cNvSpPr>
            <a:spLocks noGrp="1"/>
          </p:cNvSpPr>
          <p:nvPr>
            <p:ph type="sldNum" sz="quarter" idx="12"/>
          </p:nvPr>
        </p:nvSpPr>
        <p:spPr/>
        <p:txBody>
          <a:bodyPr/>
          <a:lstStyle/>
          <a:p>
            <a:fld id="{24AC395B-9730-4751-A07C-4F5A8BEFDA5E}" type="slidenum">
              <a:rPr lang="en-GB" smtClean="0"/>
              <a:pPr/>
              <a:t>28</a:t>
            </a:fld>
            <a:endParaRPr lang="en-GB" dirty="0"/>
          </a:p>
        </p:txBody>
      </p:sp>
      <p:graphicFrame>
        <p:nvGraphicFramePr>
          <p:cNvPr id="55298" name="Object 2"/>
          <p:cNvGraphicFramePr>
            <a:graphicFrameLocks noChangeAspect="1"/>
          </p:cNvGraphicFramePr>
          <p:nvPr/>
        </p:nvGraphicFramePr>
        <p:xfrm>
          <a:off x="1295400" y="2667000"/>
          <a:ext cx="6108700" cy="2284412"/>
        </p:xfrm>
        <a:graphic>
          <a:graphicData uri="http://schemas.openxmlformats.org/presentationml/2006/ole">
            <mc:AlternateContent xmlns:mc="http://schemas.openxmlformats.org/markup-compatibility/2006">
              <mc:Choice xmlns:v="urn:schemas-microsoft-com:vml" Requires="v">
                <p:oleObj spid="_x0000_s55300" name="Equation" r:id="rId3" imgW="0" imgH="0" progId="Equation.3">
                  <p:embed/>
                </p:oleObj>
              </mc:Choice>
              <mc:Fallback>
                <p:oleObj name="Equation" r:id="rId3" imgW="0" imgH="0" progId="Equation.3">
                  <p:embed/>
                  <p:pic>
                    <p:nvPicPr>
                      <p:cNvPr id="0" name="AutoShap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95400" y="2667000"/>
                        <a:ext cx="6108700" cy="2284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nvGraphicFramePr>
        <p:xfrm>
          <a:off x="2133600" y="5105400"/>
          <a:ext cx="457200" cy="381000"/>
        </p:xfrm>
        <a:graphic>
          <a:graphicData uri="http://schemas.openxmlformats.org/presentationml/2006/ole">
            <mc:AlternateContent xmlns:mc="http://schemas.openxmlformats.org/markup-compatibility/2006">
              <mc:Choice xmlns:v="urn:schemas-microsoft-com:vml" Requires="v">
                <p:oleObj spid="_x0000_s55301" name="Equation" r:id="rId4" imgW="0" imgH="0" progId="Equation.3">
                  <p:embed/>
                </p:oleObj>
              </mc:Choice>
              <mc:Fallback>
                <p:oleObj name="Equation" r:id="rId4" imgW="0" imgH="0" progId="Equation.3">
                  <p:embed/>
                  <p:pic>
                    <p:nvPicPr>
                      <p:cNvPr id="0" name="AutoShap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133600" y="5105400"/>
                        <a:ext cx="4572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Ecologi</a:t>
            </a:r>
            <a:r>
              <a:rPr lang="en-US" dirty="0" smtClean="0">
                <a:solidFill>
                  <a:srgbClr val="000000"/>
                </a:solidFill>
              </a:rPr>
              <a:t>cal</a:t>
            </a:r>
            <a:r>
              <a:rPr lang="en-US" dirty="0" smtClean="0"/>
              <a:t>Epidemiology</a:t>
            </a:r>
            <a:endParaRPr lang="en-GB" dirty="0"/>
          </a:p>
        </p:txBody>
      </p:sp>
      <p:sp>
        <p:nvSpPr>
          <p:cNvPr id="3" name="Content Placeholder 2"/>
          <p:cNvSpPr>
            <a:spLocks noGrp="1"/>
          </p:cNvSpPr>
          <p:nvPr>
            <p:ph idx="1"/>
          </p:nvPr>
        </p:nvSpPr>
        <p:spPr/>
        <p:txBody>
          <a:bodyPr>
            <a:normAutofit fontScale="92500" lnSpcReduction="10000"/>
          </a:bodyPr>
          <a:lstStyle/>
          <a:p>
            <a:r>
              <a:rPr lang="en-US" dirty="0" smtClean="0"/>
              <a:t>Ecological models are very important in Epidemiology:</a:t>
            </a:r>
          </a:p>
          <a:p>
            <a:pPr lvl="1"/>
            <a:r>
              <a:rPr lang="en-US" dirty="0" smtClean="0"/>
              <a:t>No disease/epidemic can progress without a population/individual!</a:t>
            </a:r>
          </a:p>
          <a:p>
            <a:pPr lvl="1"/>
            <a:r>
              <a:rPr lang="en-US" dirty="0" smtClean="0"/>
              <a:t>Population dynamics in single/multi-Species communities facilitate the epidemiological studies thro:</a:t>
            </a:r>
          </a:p>
          <a:p>
            <a:pPr lvl="2"/>
            <a:r>
              <a:rPr lang="en-US" dirty="0" smtClean="0"/>
              <a:t>Processes  </a:t>
            </a:r>
          </a:p>
          <a:p>
            <a:pPr lvl="3">
              <a:buFont typeface="Wingdings" charset="2"/>
              <a:buChar char="Ø"/>
            </a:pPr>
            <a:r>
              <a:rPr lang="en-US" dirty="0" smtClean="0"/>
              <a:t>Births/reproduction</a:t>
            </a:r>
          </a:p>
          <a:p>
            <a:pPr lvl="3">
              <a:buFont typeface="Wingdings" charset="2"/>
              <a:buChar char="Ø"/>
            </a:pPr>
            <a:r>
              <a:rPr lang="en-US" dirty="0" smtClean="0"/>
              <a:t>Deaths</a:t>
            </a:r>
          </a:p>
          <a:p>
            <a:pPr lvl="3">
              <a:buFont typeface="Wingdings" charset="2"/>
              <a:buChar char="Ø"/>
            </a:pPr>
            <a:r>
              <a:rPr lang="en-US" dirty="0" smtClean="0"/>
              <a:t>Immigration</a:t>
            </a:r>
          </a:p>
          <a:p>
            <a:pPr lvl="3">
              <a:buFont typeface="Wingdings" charset="2"/>
              <a:buChar char="Ø"/>
            </a:pPr>
            <a:r>
              <a:rPr lang="en-US" dirty="0" smtClean="0"/>
              <a:t>Emigration</a:t>
            </a:r>
          </a:p>
        </p:txBody>
      </p:sp>
      <p:sp>
        <p:nvSpPr>
          <p:cNvPr id="4" name="Slide Number Placeholder 3"/>
          <p:cNvSpPr>
            <a:spLocks noGrp="1"/>
          </p:cNvSpPr>
          <p:nvPr>
            <p:ph type="sldNum" sz="quarter" idx="12"/>
          </p:nvPr>
        </p:nvSpPr>
        <p:spPr/>
        <p:txBody>
          <a:bodyPr/>
          <a:lstStyle/>
          <a:p>
            <a:fld id="{24AC395B-9730-4751-A07C-4F5A8BEFDA5E}" type="slidenum">
              <a:rPr lang="en-GB" smtClean="0"/>
              <a:pPr/>
              <a:t>2</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Therapy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a:t>
            </a:r>
            <a:r>
              <a:rPr lang="en-US" dirty="0" err="1" smtClean="0"/>
              <a:t>ARVs</a:t>
            </a:r>
            <a:r>
              <a:rPr lang="en-US" dirty="0" smtClean="0"/>
              <a:t> are used as drugs to control the effects of HIV and HBV</a:t>
            </a:r>
          </a:p>
          <a:p>
            <a:r>
              <a:rPr lang="en-US" dirty="0" smtClean="0"/>
              <a:t>But they are toxic to the </a:t>
            </a:r>
            <a:r>
              <a:rPr lang="en-US" dirty="0" err="1" smtClean="0"/>
              <a:t>hepatocytes</a:t>
            </a:r>
            <a:r>
              <a:rPr lang="en-US" dirty="0" smtClean="0"/>
              <a:t> –</a:t>
            </a:r>
            <a:r>
              <a:rPr lang="en-US" i="1" dirty="0" err="1" smtClean="0"/>
              <a:t>hepatoxicity</a:t>
            </a:r>
            <a:endParaRPr lang="en-US" i="1" dirty="0" smtClean="0"/>
          </a:p>
          <a:p>
            <a:r>
              <a:rPr lang="en-US" dirty="0" smtClean="0"/>
              <a:t>Hence an optimal therapeutic </a:t>
            </a:r>
            <a:r>
              <a:rPr lang="en-US" dirty="0" err="1" smtClean="0"/>
              <a:t>programme</a:t>
            </a:r>
            <a:r>
              <a:rPr lang="en-US" dirty="0" smtClean="0"/>
              <a:t> is the concern of the Research team:</a:t>
            </a:r>
          </a:p>
          <a:p>
            <a:pPr lvl="1"/>
            <a:r>
              <a:rPr lang="en-US" dirty="0" err="1" smtClean="0"/>
              <a:t>HasifaNampala</a:t>
            </a:r>
            <a:r>
              <a:rPr lang="en-US" dirty="0" smtClean="0"/>
              <a:t>	PhD student, Dept of </a:t>
            </a:r>
            <a:r>
              <a:rPr lang="en-US" dirty="0" err="1" smtClean="0"/>
              <a:t>Maths</a:t>
            </a:r>
            <a:endParaRPr lang="en-US" dirty="0" smtClean="0"/>
          </a:p>
          <a:p>
            <a:pPr lvl="1"/>
            <a:r>
              <a:rPr lang="en-US" dirty="0" smtClean="0"/>
              <a:t>L.S. Luboobi		Supervisor,		,,</a:t>
            </a:r>
          </a:p>
          <a:p>
            <a:pPr lvl="1"/>
            <a:r>
              <a:rPr lang="en-US" dirty="0" smtClean="0"/>
              <a:t>C. </a:t>
            </a:r>
            <a:r>
              <a:rPr lang="en-US" dirty="0" err="1" smtClean="0"/>
              <a:t>Obua</a:t>
            </a:r>
            <a:r>
              <a:rPr lang="en-US" dirty="0" smtClean="0"/>
              <a:t>			Supervisor, Dept  of						Pharmacology &amp; Therapeutics</a:t>
            </a:r>
          </a:p>
          <a:p>
            <a:pPr lvl="1"/>
            <a:r>
              <a:rPr lang="en-US" dirty="0" smtClean="0"/>
              <a:t>JYT </a:t>
            </a:r>
            <a:r>
              <a:rPr lang="en-US" dirty="0" err="1" smtClean="0"/>
              <a:t>Mugisha</a:t>
            </a:r>
            <a:r>
              <a:rPr lang="en-US" dirty="0" smtClean="0"/>
              <a:t>		Supervisor, </a:t>
            </a:r>
            <a:r>
              <a:rPr lang="en-US" dirty="0" err="1" smtClean="0"/>
              <a:t>CoNAS</a:t>
            </a:r>
            <a:endParaRPr lang="en-US" dirty="0" smtClean="0"/>
          </a:p>
          <a:p>
            <a:endParaRPr lang="en-US"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29</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ctr"/>
            <a:r>
              <a:rPr lang="en-US" sz="4000" dirty="0" smtClean="0"/>
              <a:t>Best way of generating models in epidemiological research</a:t>
            </a:r>
          </a:p>
        </p:txBody>
      </p:sp>
      <p:sp>
        <p:nvSpPr>
          <p:cNvPr id="3" name="Content Placeholder 2"/>
          <p:cNvSpPr>
            <a:spLocks noGrp="1"/>
          </p:cNvSpPr>
          <p:nvPr>
            <p:ph idx="1"/>
          </p:nvPr>
        </p:nvSpPr>
        <p:spPr/>
        <p:txBody>
          <a:bodyPr>
            <a:normAutofit/>
          </a:bodyPr>
          <a:lstStyle/>
          <a:p>
            <a:pPr>
              <a:buNone/>
            </a:pPr>
            <a:r>
              <a:rPr lang="en-US" dirty="0" smtClean="0"/>
              <a:t>Work with:</a:t>
            </a:r>
          </a:p>
          <a:p>
            <a:pPr lvl="1">
              <a:buFont typeface="Wingdings" charset="2"/>
              <a:buChar char="Ø"/>
            </a:pPr>
            <a:r>
              <a:rPr lang="en-US" dirty="0" smtClean="0"/>
              <a:t>Ecologists</a:t>
            </a:r>
          </a:p>
          <a:p>
            <a:pPr lvl="1">
              <a:buFont typeface="Wingdings" charset="2"/>
              <a:buChar char="Ø"/>
            </a:pPr>
            <a:r>
              <a:rPr lang="en-US" dirty="0" smtClean="0"/>
              <a:t>Public Health officers</a:t>
            </a:r>
          </a:p>
          <a:p>
            <a:pPr lvl="1">
              <a:buFont typeface="Wingdings" charset="2"/>
              <a:buChar char="Ø"/>
            </a:pPr>
            <a:r>
              <a:rPr lang="en-US" dirty="0" smtClean="0"/>
              <a:t>Physicians</a:t>
            </a:r>
          </a:p>
          <a:p>
            <a:pPr lvl="1">
              <a:buFont typeface="Wingdings" charset="2"/>
              <a:buChar char="Ø"/>
            </a:pPr>
            <a:r>
              <a:rPr lang="en-US" dirty="0" smtClean="0"/>
              <a:t>Pharmacologists</a:t>
            </a:r>
          </a:p>
          <a:p>
            <a:pPr lvl="1">
              <a:buFont typeface="Wingdings" charset="2"/>
              <a:buChar char="Ø"/>
            </a:pPr>
            <a:r>
              <a:rPr lang="en-US" dirty="0" smtClean="0"/>
              <a:t>Hematologists</a:t>
            </a:r>
          </a:p>
          <a:p>
            <a:pPr lvl="1">
              <a:buFont typeface="Wingdings" charset="2"/>
              <a:buChar char="Ø"/>
            </a:pPr>
            <a:r>
              <a:rPr lang="en-US" dirty="0" err="1" smtClean="0"/>
              <a:t>Gastrosurgeons</a:t>
            </a:r>
            <a:endParaRPr lang="en-US" dirty="0" smtClean="0"/>
          </a:p>
          <a:p>
            <a:pPr lvl="1">
              <a:buFont typeface="Wingdings" charset="2"/>
              <a:buChar char="Ø"/>
            </a:pPr>
            <a:r>
              <a:rPr lang="en-US" dirty="0" smtClean="0"/>
              <a:t>&amp; Others</a:t>
            </a:r>
          </a:p>
          <a:p>
            <a:pPr>
              <a:buFont typeface="Wingdings" charset="2"/>
              <a:buChar char="Ø"/>
            </a:pPr>
            <a:endParaRPr lang="en-US" dirty="0" smtClean="0"/>
          </a:p>
        </p:txBody>
      </p:sp>
      <p:sp>
        <p:nvSpPr>
          <p:cNvPr id="4" name="Slide Number Placeholder 3"/>
          <p:cNvSpPr>
            <a:spLocks noGrp="1"/>
          </p:cNvSpPr>
          <p:nvPr>
            <p:ph type="sldNum" sz="quarter" idx="12"/>
          </p:nvPr>
        </p:nvSpPr>
        <p:spPr/>
        <p:txBody>
          <a:bodyPr/>
          <a:lstStyle/>
          <a:p>
            <a:fld id="{24AC395B-9730-4751-A07C-4F5A8BEFDA5E}" type="slidenum">
              <a:rPr lang="en-GB" smtClean="0"/>
              <a:pPr/>
              <a:t>30</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ctr">
              <a:buNone/>
            </a:pPr>
            <a:endParaRPr lang="en-US" sz="4000" dirty="0" smtClean="0"/>
          </a:p>
          <a:p>
            <a:pPr algn="ctr">
              <a:buNone/>
            </a:pPr>
            <a:r>
              <a:rPr lang="en-US" sz="5400" dirty="0" smtClean="0"/>
              <a:t>Thank you for Listening</a:t>
            </a:r>
            <a:endParaRPr lang="en-US" sz="5400"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31</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Ecological Epidemiology (cont)</a:t>
            </a:r>
            <a:endParaRPr lang="en-US" dirty="0"/>
          </a:p>
        </p:txBody>
      </p:sp>
      <p:sp>
        <p:nvSpPr>
          <p:cNvPr id="3" name="Content Placeholder 2"/>
          <p:cNvSpPr>
            <a:spLocks noGrp="1"/>
          </p:cNvSpPr>
          <p:nvPr>
            <p:ph idx="1"/>
          </p:nvPr>
        </p:nvSpPr>
        <p:spPr/>
        <p:txBody>
          <a:bodyPr/>
          <a:lstStyle/>
          <a:p>
            <a:pPr lvl="2"/>
            <a:r>
              <a:rPr lang="en-US" dirty="0" smtClean="0"/>
              <a:t>Interactions between individuals/species</a:t>
            </a:r>
          </a:p>
          <a:p>
            <a:pPr lvl="3">
              <a:buFont typeface="Wingdings" pitchFamily="2" charset="2"/>
              <a:buChar char="Ø"/>
            </a:pPr>
            <a:r>
              <a:rPr lang="en-US" dirty="0" smtClean="0"/>
              <a:t>Prey – Predator relationships</a:t>
            </a:r>
          </a:p>
          <a:p>
            <a:pPr lvl="3">
              <a:buFont typeface="Wingdings" pitchFamily="2" charset="2"/>
              <a:buChar char="Ø"/>
            </a:pPr>
            <a:r>
              <a:rPr lang="en-US" dirty="0" smtClean="0"/>
              <a:t>Competition</a:t>
            </a:r>
          </a:p>
          <a:p>
            <a:pPr lvl="3">
              <a:buFont typeface="Wingdings" pitchFamily="2" charset="2"/>
              <a:buChar char="Ø"/>
            </a:pPr>
            <a:r>
              <a:rPr lang="en-US" dirty="0" smtClean="0"/>
              <a:t>Symbiosis</a:t>
            </a:r>
          </a:p>
          <a:p>
            <a:pPr lvl="3">
              <a:buFont typeface="Wingdings" pitchFamily="2" charset="2"/>
              <a:buChar char="Ø"/>
            </a:pPr>
            <a:r>
              <a:rPr lang="en-US" dirty="0" smtClean="0"/>
              <a:t>Obligatory cooperation</a:t>
            </a:r>
          </a:p>
          <a:p>
            <a:pPr lvl="3">
              <a:buFont typeface="Wingdings" pitchFamily="2" charset="2"/>
              <a:buChar char="Ø"/>
            </a:pPr>
            <a:r>
              <a:rPr lang="en-US" dirty="0" smtClean="0"/>
              <a:t>Food chain</a:t>
            </a:r>
            <a:endParaRPr lang="en-GB" dirty="0" smtClean="0"/>
          </a:p>
          <a:p>
            <a:endParaRPr lang="en-US"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3</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Modelling</a:t>
            </a:r>
            <a:r>
              <a:rPr lang="en-US" dirty="0" smtClean="0"/>
              <a:t> at Macro level</a:t>
            </a:r>
            <a:endParaRPr lang="en-US" dirty="0"/>
          </a:p>
        </p:txBody>
      </p:sp>
      <p:sp>
        <p:nvSpPr>
          <p:cNvPr id="3" name="Content Placeholder 2"/>
          <p:cNvSpPr>
            <a:spLocks noGrp="1"/>
          </p:cNvSpPr>
          <p:nvPr>
            <p:ph idx="1"/>
          </p:nvPr>
        </p:nvSpPr>
        <p:spPr/>
        <p:txBody>
          <a:bodyPr/>
          <a:lstStyle/>
          <a:p>
            <a:r>
              <a:rPr lang="en-US" dirty="0" smtClean="0"/>
              <a:t>Requires a community/ecosystem</a:t>
            </a:r>
          </a:p>
          <a:p>
            <a:pPr lvl="1"/>
            <a:r>
              <a:rPr lang="en-US" dirty="0" smtClean="0"/>
              <a:t>Individuals</a:t>
            </a:r>
          </a:p>
          <a:p>
            <a:pPr lvl="1"/>
            <a:r>
              <a:rPr lang="en-US" dirty="0" smtClean="0"/>
              <a:t>Species</a:t>
            </a:r>
          </a:p>
          <a:p>
            <a:r>
              <a:rPr lang="en-US" dirty="0" smtClean="0"/>
              <a:t>There are interactions between individuals/species</a:t>
            </a:r>
          </a:p>
          <a:p>
            <a:r>
              <a:rPr lang="en-US" dirty="0" smtClean="0"/>
              <a:t>Hence ecological considerations are important</a:t>
            </a:r>
            <a:endParaRPr lang="en-US"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4</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Modelling</a:t>
            </a:r>
            <a:r>
              <a:rPr lang="en-US" dirty="0" smtClean="0"/>
              <a:t> at Micro level</a:t>
            </a:r>
            <a:endParaRPr lang="en-US" dirty="0"/>
          </a:p>
        </p:txBody>
      </p:sp>
      <p:sp>
        <p:nvSpPr>
          <p:cNvPr id="3" name="Content Placeholder 2"/>
          <p:cNvSpPr>
            <a:spLocks noGrp="1"/>
          </p:cNvSpPr>
          <p:nvPr>
            <p:ph idx="1"/>
          </p:nvPr>
        </p:nvSpPr>
        <p:spPr/>
        <p:txBody>
          <a:bodyPr/>
          <a:lstStyle/>
          <a:p>
            <a:r>
              <a:rPr lang="en-US" dirty="0" smtClean="0"/>
              <a:t>Concerned with what happens to/within an individual</a:t>
            </a:r>
          </a:p>
          <a:p>
            <a:pPr lvl="1"/>
            <a:r>
              <a:rPr lang="en-US" dirty="0" smtClean="0"/>
              <a:t>Interplay of different systems of cells within body</a:t>
            </a:r>
          </a:p>
          <a:p>
            <a:pPr lvl="2"/>
            <a:r>
              <a:rPr lang="en-US" dirty="0" smtClean="0"/>
              <a:t>Immune system</a:t>
            </a:r>
          </a:p>
          <a:p>
            <a:pPr lvl="2"/>
            <a:r>
              <a:rPr lang="en-US" dirty="0" smtClean="0"/>
              <a:t>Nervous system the brain</a:t>
            </a:r>
          </a:p>
          <a:p>
            <a:pPr lvl="2"/>
            <a:r>
              <a:rPr lang="en-US" dirty="0" smtClean="0"/>
              <a:t>Heart</a:t>
            </a:r>
          </a:p>
          <a:p>
            <a:pPr lvl="2"/>
            <a:r>
              <a:rPr lang="en-US" dirty="0" smtClean="0"/>
              <a:t>Liver</a:t>
            </a:r>
          </a:p>
          <a:p>
            <a:pPr lvl="2"/>
            <a:r>
              <a:rPr lang="en-US" dirty="0" smtClean="0"/>
              <a:t>etc</a:t>
            </a:r>
          </a:p>
          <a:p>
            <a:pPr lvl="1"/>
            <a:r>
              <a:rPr lang="en-US" dirty="0" smtClean="0"/>
              <a:t>Thus an “ecosystem” within an individual/organ </a:t>
            </a:r>
            <a:endParaRPr lang="en-US"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5</a:t>
            </a:fld>
            <a:endParaRPr lang="en-GB" dirty="0"/>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Models of Interactions of Multi-species communities</a:t>
            </a:r>
            <a:br>
              <a:rPr lang="en-US" dirty="0" smtClean="0"/>
            </a:br>
            <a:endParaRPr lang="en-GB" dirty="0"/>
          </a:p>
        </p:txBody>
      </p:sp>
      <p:sp>
        <p:nvSpPr>
          <p:cNvPr id="3" name="Content Placeholder 2"/>
          <p:cNvSpPr>
            <a:spLocks noGrp="1"/>
          </p:cNvSpPr>
          <p:nvPr>
            <p:ph idx="1"/>
          </p:nvPr>
        </p:nvSpPr>
        <p:spPr/>
        <p:txBody>
          <a:bodyPr/>
          <a:lstStyle/>
          <a:p>
            <a:r>
              <a:rPr lang="en-US" dirty="0" smtClean="0"/>
              <a:t>Inter-interactions as well as intra-interactions</a:t>
            </a:r>
          </a:p>
          <a:p>
            <a:pPr lvl="1"/>
            <a:r>
              <a:rPr lang="en-US" dirty="0" smtClean="0"/>
              <a:t>the rate of growth of </a:t>
            </a:r>
            <a:r>
              <a:rPr lang="en-US" i="1" dirty="0" err="1" smtClean="0"/>
              <a:t>i</a:t>
            </a:r>
            <a:r>
              <a:rPr lang="en-US" dirty="0" err="1" smtClean="0"/>
              <a:t>-th</a:t>
            </a:r>
            <a:r>
              <a:rPr lang="en-US" dirty="0" smtClean="0"/>
              <a:t> species sub-population an </a:t>
            </a:r>
            <a:r>
              <a:rPr lang="en-US" i="1" dirty="0" err="1" smtClean="0"/>
              <a:t>n</a:t>
            </a:r>
            <a:r>
              <a:rPr lang="en-US" dirty="0" smtClean="0"/>
              <a:t>species community  through an eqn. such as:</a:t>
            </a:r>
          </a:p>
          <a:p>
            <a:pPr lvl="1">
              <a:buNone/>
            </a:pPr>
            <a:endParaRPr lang="en-GB" dirty="0" smtClean="0"/>
          </a:p>
          <a:p>
            <a:pPr lvl="1">
              <a:buNone/>
            </a:pPr>
            <a:endParaRPr lang="en-GB" dirty="0" smtClean="0"/>
          </a:p>
          <a:p>
            <a:pPr lvl="2">
              <a:buNone/>
            </a:pPr>
            <a:r>
              <a:rPr lang="en-GB" dirty="0" smtClean="0"/>
              <a:t>The form of	       depends on the type of interaction</a:t>
            </a:r>
            <a:endParaRPr lang="en-GB"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6</a:t>
            </a:fld>
            <a:endParaRPr lang="en-GB"/>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8" name="Object 7"/>
          <p:cNvGraphicFramePr>
            <a:graphicFrameLocks noChangeAspect="1"/>
          </p:cNvGraphicFramePr>
          <p:nvPr/>
        </p:nvGraphicFramePr>
        <p:xfrm>
          <a:off x="2057400" y="3276600"/>
          <a:ext cx="5150757" cy="863600"/>
        </p:xfrm>
        <a:graphic>
          <a:graphicData uri="http://schemas.openxmlformats.org/presentationml/2006/ole">
            <mc:AlternateContent xmlns:mc="http://schemas.openxmlformats.org/markup-compatibility/2006">
              <mc:Choice xmlns:v="urn:schemas-microsoft-com:vml" Requires="v">
                <p:oleObj spid="_x0000_s18439" name="Equation" r:id="rId3" imgW="0" imgH="0" progId="Equation.3">
                  <p:embed/>
                </p:oleObj>
              </mc:Choice>
              <mc:Fallback>
                <p:oleObj name="Equation" r:id="rId3" imgW="0" imgH="0" progId="Equation.3">
                  <p:embed/>
                  <p:pic>
                    <p:nvPicPr>
                      <p:cNvPr id="0" name="AutoShape 5"/>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057400" y="3276600"/>
                        <a:ext cx="5150757" cy="86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2971800" y="4191000"/>
          <a:ext cx="762000" cy="381000"/>
        </p:xfrm>
        <a:graphic>
          <a:graphicData uri="http://schemas.openxmlformats.org/presentationml/2006/ole">
            <mc:AlternateContent xmlns:mc="http://schemas.openxmlformats.org/markup-compatibility/2006">
              <mc:Choice xmlns:v="urn:schemas-microsoft-com:vml" Requires="v">
                <p:oleObj spid="_x0000_s18440" name="Equation" r:id="rId4" imgW="0" imgH="0" progId="Equation.3">
                  <p:embed/>
                </p:oleObj>
              </mc:Choice>
              <mc:Fallback>
                <p:oleObj name="Equation" r:id="rId4" imgW="0" imgH="0" progId="Equation.3">
                  <p:embed/>
                  <p:pic>
                    <p:nvPicPr>
                      <p:cNvPr id="0" name="AutoShape 6"/>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971800" y="4191000"/>
                        <a:ext cx="7620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Footer Placeholder 9"/>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Stage/Age structured Models</a:t>
            </a:r>
          </a:p>
        </p:txBody>
      </p:sp>
      <p:sp>
        <p:nvSpPr>
          <p:cNvPr id="3" name="Content Placeholder 2"/>
          <p:cNvSpPr>
            <a:spLocks noGrp="1"/>
          </p:cNvSpPr>
          <p:nvPr>
            <p:ph idx="1"/>
          </p:nvPr>
        </p:nvSpPr>
        <p:spPr>
          <a:xfrm>
            <a:off x="457200" y="1219200"/>
            <a:ext cx="8229600" cy="4906963"/>
          </a:xfrm>
        </p:spPr>
        <p:txBody>
          <a:bodyPr>
            <a:normAutofit fontScale="92500"/>
          </a:bodyPr>
          <a:lstStyle/>
          <a:p>
            <a:pPr>
              <a:buFont typeface="Arial"/>
              <a:buChar char="•"/>
            </a:pPr>
            <a:r>
              <a:rPr lang="en-US" dirty="0" smtClean="0"/>
              <a:t>Human populations</a:t>
            </a:r>
          </a:p>
          <a:p>
            <a:pPr lvl="1">
              <a:buFont typeface="Wingdings" pitchFamily="2" charset="2"/>
              <a:buChar char="§"/>
            </a:pPr>
            <a:r>
              <a:rPr lang="en-US" dirty="0" smtClean="0"/>
              <a:t>Immature age-group </a:t>
            </a:r>
          </a:p>
          <a:p>
            <a:pPr lvl="1">
              <a:buFont typeface="Wingdings" pitchFamily="2" charset="2"/>
              <a:buChar char="§"/>
            </a:pPr>
            <a:r>
              <a:rPr lang="en-US" dirty="0" smtClean="0"/>
              <a:t>Mature age-group (i.e. the adults capable of reproduction)</a:t>
            </a:r>
            <a:endParaRPr lang="en-GB" dirty="0" smtClean="0"/>
          </a:p>
          <a:p>
            <a:pPr lvl="1">
              <a:buFont typeface="Wingdings" pitchFamily="2" charset="2"/>
              <a:buChar char="§"/>
            </a:pPr>
            <a:r>
              <a:rPr lang="en-US" dirty="0" smtClean="0"/>
              <a:t>Even a third age-group that have stopped giving births</a:t>
            </a:r>
          </a:p>
          <a:p>
            <a:pPr lvl="1">
              <a:buFont typeface="Wingdings" pitchFamily="2" charset="2"/>
              <a:buChar char="§"/>
            </a:pPr>
            <a:r>
              <a:rPr lang="en-US" dirty="0" smtClean="0"/>
              <a:t>Sex-age structured model could be closer to reality</a:t>
            </a:r>
          </a:p>
          <a:p>
            <a:pPr>
              <a:buFont typeface="Arial"/>
              <a:buChar char="•"/>
            </a:pPr>
            <a:r>
              <a:rPr lang="en-US" dirty="0" smtClean="0"/>
              <a:t>Application to HIV/AIDS epidemic </a:t>
            </a:r>
          </a:p>
          <a:p>
            <a:pPr lvl="1">
              <a:buFont typeface="Wingdings" charset="2"/>
              <a:buChar char="§"/>
            </a:pPr>
            <a:r>
              <a:rPr lang="en-US" dirty="0" smtClean="0"/>
              <a:t>0 -5, 5 – 12/15 years, Adults sub-populations</a:t>
            </a:r>
          </a:p>
          <a:p>
            <a:pPr>
              <a:buFont typeface="Arial"/>
              <a:buChar char="•"/>
            </a:pPr>
            <a:r>
              <a:rPr lang="en-US" dirty="0" smtClean="0"/>
              <a:t>Method of analysis: delay DEs</a:t>
            </a:r>
            <a:endParaRPr lang="en-GB" dirty="0"/>
          </a:p>
        </p:txBody>
      </p:sp>
      <p:sp>
        <p:nvSpPr>
          <p:cNvPr id="4" name="Slide Number Placeholder 3"/>
          <p:cNvSpPr>
            <a:spLocks noGrp="1"/>
          </p:cNvSpPr>
          <p:nvPr>
            <p:ph type="sldNum" sz="quarter" idx="12"/>
          </p:nvPr>
        </p:nvSpPr>
        <p:spPr/>
        <p:txBody>
          <a:bodyPr/>
          <a:lstStyle/>
          <a:p>
            <a:fld id="{24AC395B-9730-4751-A07C-4F5A8BEFDA5E}" type="slidenum">
              <a:rPr lang="en-GB" smtClean="0"/>
              <a:pPr/>
              <a:t>7</a:t>
            </a:fld>
            <a:endParaRPr lang="en-GB"/>
          </a:p>
        </p:txBody>
      </p:sp>
      <p:sp>
        <p:nvSpPr>
          <p:cNvPr id="5" name="Footer Placeholder 4"/>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Stochastic models</a:t>
            </a:r>
            <a:endParaRPr lang="en-GB" dirty="0"/>
          </a:p>
        </p:txBody>
      </p:sp>
      <p:sp>
        <p:nvSpPr>
          <p:cNvPr id="3" name="Content Placeholder 2"/>
          <p:cNvSpPr>
            <a:spLocks noGrp="1"/>
          </p:cNvSpPr>
          <p:nvPr>
            <p:ph idx="1"/>
          </p:nvPr>
        </p:nvSpPr>
        <p:spPr/>
        <p:txBody>
          <a:bodyPr/>
          <a:lstStyle/>
          <a:p>
            <a:r>
              <a:rPr lang="en-US" dirty="0" smtClean="0"/>
              <a:t>Why?</a:t>
            </a:r>
          </a:p>
          <a:p>
            <a:pPr lvl="1">
              <a:buFont typeface="Wingdings" pitchFamily="2" charset="2"/>
              <a:buChar char="§"/>
            </a:pPr>
            <a:r>
              <a:rPr lang="en-US" dirty="0" smtClean="0"/>
              <a:t>Can derive details</a:t>
            </a:r>
          </a:p>
          <a:p>
            <a:pPr lvl="2">
              <a:buFont typeface="Courier New" pitchFamily="49" charset="0"/>
              <a:buChar char="o"/>
            </a:pPr>
            <a:r>
              <a:rPr lang="en-US" dirty="0" smtClean="0"/>
              <a:t>Expectation</a:t>
            </a:r>
          </a:p>
          <a:p>
            <a:pPr lvl="2">
              <a:buFont typeface="Courier New" pitchFamily="49" charset="0"/>
              <a:buChar char="o"/>
            </a:pPr>
            <a:r>
              <a:rPr lang="en-US" dirty="0" smtClean="0"/>
              <a:t>Variance</a:t>
            </a:r>
          </a:p>
          <a:p>
            <a:pPr lvl="2">
              <a:buFont typeface="Courier New" pitchFamily="49" charset="0"/>
              <a:buChar char="o"/>
            </a:pPr>
            <a:r>
              <a:rPr lang="en-US" dirty="0" smtClean="0"/>
              <a:t>Probability distributions</a:t>
            </a:r>
          </a:p>
          <a:p>
            <a:pPr lvl="1">
              <a:buFont typeface="Wingdings" pitchFamily="2" charset="2"/>
              <a:buChar char="§"/>
            </a:pPr>
            <a:r>
              <a:rPr lang="en-US" dirty="0" smtClean="0"/>
              <a:t>E.g. – in the birth-death process </a:t>
            </a:r>
          </a:p>
          <a:p>
            <a:pPr lvl="2">
              <a:buFont typeface="Courier New" pitchFamily="49" charset="0"/>
              <a:buChar char="o"/>
            </a:pPr>
            <a:r>
              <a:rPr lang="en-US" dirty="0" smtClean="0"/>
              <a:t>Deterministic model indicates exponential growth or decline</a:t>
            </a:r>
          </a:p>
        </p:txBody>
      </p:sp>
      <p:sp>
        <p:nvSpPr>
          <p:cNvPr id="4" name="Slide Number Placeholder 3"/>
          <p:cNvSpPr>
            <a:spLocks noGrp="1"/>
          </p:cNvSpPr>
          <p:nvPr>
            <p:ph type="sldNum" sz="quarter" idx="12"/>
          </p:nvPr>
        </p:nvSpPr>
        <p:spPr/>
        <p:txBody>
          <a:bodyPr/>
          <a:lstStyle/>
          <a:p>
            <a:fld id="{24AC395B-9730-4751-A07C-4F5A8BEFDA5E}" type="slidenum">
              <a:rPr lang="en-GB" smtClean="0"/>
              <a:pPr/>
              <a:t>8</a:t>
            </a:fld>
            <a:endParaRPr lang="en-GB"/>
          </a:p>
        </p:txBody>
      </p:sp>
      <p:graphicFrame>
        <p:nvGraphicFramePr>
          <p:cNvPr id="5" name="Object 4"/>
          <p:cNvGraphicFramePr>
            <a:graphicFrameLocks noChangeAspect="1"/>
          </p:cNvGraphicFramePr>
          <p:nvPr/>
        </p:nvGraphicFramePr>
        <p:xfrm>
          <a:off x="6019800" y="4114800"/>
          <a:ext cx="1295400" cy="317500"/>
        </p:xfrm>
        <a:graphic>
          <a:graphicData uri="http://schemas.openxmlformats.org/presentationml/2006/ole">
            <mc:AlternateContent xmlns:mc="http://schemas.openxmlformats.org/markup-compatibility/2006">
              <mc:Choice xmlns:v="urn:schemas-microsoft-com:vml" Requires="v">
                <p:oleObj spid="_x0000_s24580" name="Equation" r:id="rId3" imgW="0" imgH="0" progId="Equation.3">
                  <p:embed/>
                </p:oleObj>
              </mc:Choice>
              <mc:Fallback>
                <p:oleObj name="Equation" r:id="rId3" imgW="0" imgH="0" progId="Equation.3">
                  <p:embed/>
                  <p:pic>
                    <p:nvPicPr>
                      <p:cNvPr id="0" name="AutoShap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019800" y="4114800"/>
                        <a:ext cx="12954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2667000" y="4876800"/>
          <a:ext cx="1828800" cy="457200"/>
        </p:xfrm>
        <a:graphic>
          <a:graphicData uri="http://schemas.openxmlformats.org/presentationml/2006/ole">
            <mc:AlternateContent xmlns:mc="http://schemas.openxmlformats.org/markup-compatibility/2006">
              <mc:Choice xmlns:v="urn:schemas-microsoft-com:vml" Requires="v">
                <p:oleObj spid="_x0000_s24581" name="Equation" r:id="rId4" imgW="0" imgH="0" progId="Equation.3">
                  <p:embed/>
                </p:oleObj>
              </mc:Choice>
              <mc:Fallback>
                <p:oleObj name="Equation" r:id="rId4" imgW="0" imgH="0" progId="Equation.3">
                  <p:embed/>
                  <p:pic>
                    <p:nvPicPr>
                      <p:cNvPr id="0" name="AutoShap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667000" y="4876800"/>
                        <a:ext cx="18288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Footer Placeholder 6"/>
          <p:cNvSpPr>
            <a:spLocks noGrp="1"/>
          </p:cNvSpPr>
          <p:nvPr>
            <p:ph type="ftr" sz="quarter" idx="11"/>
          </p:nvPr>
        </p:nvSpPr>
        <p:spPr/>
        <p:txBody>
          <a:bodyPr/>
          <a:lstStyle/>
          <a:p>
            <a:r>
              <a:rPr lang="en-US" smtClean="0"/>
              <a:t>Macro-Micro Epidemic Models</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2100</TotalTime>
  <Words>1418</Words>
  <Application>Microsoft Office PowerPoint</Application>
  <PresentationFormat>On-screen Show (4:3)</PresentationFormat>
  <Paragraphs>377</Paragraphs>
  <Slides>32</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9" baseType="lpstr">
      <vt:lpstr>Arial</vt:lpstr>
      <vt:lpstr>Calibri</vt:lpstr>
      <vt:lpstr>Courier New</vt:lpstr>
      <vt:lpstr>Lucida Grande</vt:lpstr>
      <vt:lpstr>Wingdings</vt:lpstr>
      <vt:lpstr>Office Theme</vt:lpstr>
      <vt:lpstr>Equation</vt:lpstr>
      <vt:lpstr>Epidemiological Modelling at macro and micro levels: Examples of HIV and Hepatitis diseases </vt:lpstr>
      <vt:lpstr>Outline </vt:lpstr>
      <vt:lpstr>EcologicalEpidemiology</vt:lpstr>
      <vt:lpstr>Ecological Epidemiology (cont)</vt:lpstr>
      <vt:lpstr>Modelling at Macro level</vt:lpstr>
      <vt:lpstr>Modelling at Micro level</vt:lpstr>
      <vt:lpstr>Models of Interactions of Multi-species communities </vt:lpstr>
      <vt:lpstr>Stage/Age structured Models</vt:lpstr>
      <vt:lpstr>Stochastic models</vt:lpstr>
      <vt:lpstr>Stochastic models (cont)</vt:lpstr>
      <vt:lpstr>Epidemiology</vt:lpstr>
      <vt:lpstr>Epidemiology at micro level</vt:lpstr>
      <vt:lpstr> HIV/AIDS Macro Level Model</vt:lpstr>
      <vt:lpstr>HIV/AIDS Macro Level Model (cont1)</vt:lpstr>
      <vt:lpstr>HIV/AIDS Macro Level Model (cont2)</vt:lpstr>
      <vt:lpstr>HIV/AIDS Micro Level Model </vt:lpstr>
      <vt:lpstr>HIV/AIDS Micro Level Model (cont1)</vt:lpstr>
      <vt:lpstr>HIV/AIDS Micro Level Model (cont2)</vt:lpstr>
      <vt:lpstr>HIV/AIDS Micro Level Model (cont3)</vt:lpstr>
      <vt:lpstr>HIV/AIDS Micro Level Model (cont2)</vt:lpstr>
      <vt:lpstr>PowerPoint Presentation</vt:lpstr>
      <vt:lpstr>HIV/AIDS Micro Level Model (cont3)</vt:lpstr>
      <vt:lpstr>Combined macro-micro epidemiologic dynamics of HIV/AIDS </vt:lpstr>
      <vt:lpstr>Combined macro-micro epidemiologic dynamics of HIV/AIDS (cont1)</vt:lpstr>
      <vt:lpstr>Combined macro-micro epidemiologic dynamics of HIV/AIDS (cont2)</vt:lpstr>
      <vt:lpstr>Epidemiological Models for HBV</vt:lpstr>
      <vt:lpstr>Micro level model for HBV - Diagram</vt:lpstr>
      <vt:lpstr>Micro level model for HBV - Equations</vt:lpstr>
      <vt:lpstr>Micro level model for HBV - modified</vt:lpstr>
      <vt:lpstr>Therapy </vt:lpstr>
      <vt:lpstr>Best way of generating models in epidemiological research</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on Biomathematics</dc:title>
  <dc:creator>Luboobi</dc:creator>
  <cp:lastModifiedBy>Raymond Chepkwony</cp:lastModifiedBy>
  <cp:revision>112</cp:revision>
  <cp:lastPrinted>2012-07-26T13:25:27Z</cp:lastPrinted>
  <dcterms:created xsi:type="dcterms:W3CDTF">2012-07-26T13:25:27Z</dcterms:created>
  <dcterms:modified xsi:type="dcterms:W3CDTF">2015-06-10T16:06:17Z</dcterms:modified>
</cp:coreProperties>
</file>