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9"/>
  </p:notesMasterIdLst>
  <p:sldIdLst>
    <p:sldId id="259" r:id="rId2"/>
    <p:sldId id="264" r:id="rId3"/>
    <p:sldId id="260" r:id="rId4"/>
    <p:sldId id="262" r:id="rId5"/>
    <p:sldId id="263" r:id="rId6"/>
    <p:sldId id="267" r:id="rId7"/>
    <p:sldId id="266" r:id="rId8"/>
    <p:sldId id="265" r:id="rId9"/>
    <p:sldId id="308" r:id="rId10"/>
    <p:sldId id="309" r:id="rId11"/>
    <p:sldId id="310" r:id="rId12"/>
    <p:sldId id="301" r:id="rId13"/>
    <p:sldId id="311" r:id="rId14"/>
    <p:sldId id="295" r:id="rId15"/>
    <p:sldId id="298" r:id="rId16"/>
    <p:sldId id="304" r:id="rId17"/>
    <p:sldId id="297" r:id="rId18"/>
    <p:sldId id="303" r:id="rId19"/>
    <p:sldId id="306" r:id="rId20"/>
    <p:sldId id="312" r:id="rId21"/>
    <p:sldId id="316" r:id="rId22"/>
    <p:sldId id="305" r:id="rId23"/>
    <p:sldId id="313" r:id="rId24"/>
    <p:sldId id="318" r:id="rId25"/>
    <p:sldId id="314" r:id="rId26"/>
    <p:sldId id="275" r:id="rId27"/>
    <p:sldId id="277" r:id="rId28"/>
    <p:sldId id="315" r:id="rId29"/>
    <p:sldId id="273" r:id="rId30"/>
    <p:sldId id="278" r:id="rId31"/>
    <p:sldId id="279" r:id="rId32"/>
    <p:sldId id="280" r:id="rId33"/>
    <p:sldId id="281" r:id="rId34"/>
    <p:sldId id="282" r:id="rId35"/>
    <p:sldId id="285" r:id="rId36"/>
    <p:sldId id="319" r:id="rId37"/>
    <p:sldId id="291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3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86738" autoAdjust="0"/>
  </p:normalViewPr>
  <p:slideViewPr>
    <p:cSldViewPr>
      <p:cViewPr varScale="1">
        <p:scale>
          <a:sx n="60" d="100"/>
          <a:sy n="60" d="100"/>
        </p:scale>
        <p:origin x="1464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3E210F-888B-45CE-B295-8DF93A55AB6E}" type="datetimeFigureOut">
              <a:rPr lang="en-GB" smtClean="0"/>
              <a:pPr/>
              <a:t>11/06/2015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329473-3B28-4020-95B1-0F0E7A2669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91274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333056"/>
          </a:xfrm>
        </p:spPr>
        <p:txBody>
          <a:bodyPr>
            <a:normAutofit fontScale="85000" lnSpcReduction="20000"/>
          </a:bodyPr>
          <a:lstStyle/>
          <a:p>
            <a:endParaRPr lang="en-GB" sz="180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29473-3B28-4020-95B1-0F0E7A2669C0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63331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29473-3B28-4020-95B1-0F0E7A2669C0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38099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29473-3B28-4020-95B1-0F0E7A2669C0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85839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 recurrent events are not independent yet the occurrence of a first event is rare, then the</a:t>
            </a:r>
          </a:p>
          <a:p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method can be applied using just the first event.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29473-3B28-4020-95B1-0F0E7A2669C0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48100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mtClean="0"/>
              <a:t>SCCS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A32EA9-25A4-41D7-93E1-22EEFB3C6721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33642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b="0" kern="1200" dirty="0" smtClean="0">
                <a:solidFill>
                  <a:schemeClr val="tx1"/>
                </a:solidFill>
                <a:latin typeface="Gill Sans MT" pitchFamily="34" charset="0"/>
                <a:cs typeface="Arial" pitchFamily="34" charset="0"/>
              </a:rPr>
              <a:t>Figure showing the start and stop points of statin drug; and restart of statin therapy in the observation period. </a:t>
            </a:r>
          </a:p>
          <a:p>
            <a: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600" b="0" kern="1200" dirty="0" smtClean="0">
              <a:solidFill>
                <a:schemeClr val="tx1"/>
              </a:solidFill>
              <a:latin typeface="Gill Sans MT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b="0" kern="1200" dirty="0" smtClean="0">
                <a:solidFill>
                  <a:schemeClr val="tx1"/>
                </a:solidFill>
                <a:latin typeface="Gill Sans MT" pitchFamily="34" charset="0"/>
                <a:cs typeface="Arial" pitchFamily="34" charset="0"/>
              </a:rPr>
              <a:t>After restart of statin therapy, the last prescription in this figure was within six months to the end of observation period (implying continuous therapy).</a:t>
            </a:r>
          </a:p>
          <a:p>
            <a:pPr>
              <a:lnSpc>
                <a:spcPct val="150000"/>
              </a:lnSpc>
            </a:pPr>
            <a:endParaRPr lang="en-GB" sz="1600" b="0" dirty="0">
              <a:latin typeface="Gill Sans MT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29473-3B28-4020-95B1-0F0E7A2669C0}" type="slidenum">
              <a:rPr lang="en-GB" smtClean="0"/>
              <a:pPr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328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1600" dirty="0" smtClean="0"/>
              <a:t>Case series design can handle both repeat and multiple exposure periods.</a:t>
            </a:r>
          </a:p>
          <a:p>
            <a:pPr>
              <a:lnSpc>
                <a:spcPct val="150000"/>
              </a:lnSpc>
            </a:pPr>
            <a:endParaRPr lang="en-GB" sz="1600" dirty="0" smtClean="0"/>
          </a:p>
          <a:p>
            <a:pPr>
              <a:lnSpc>
                <a:spcPct val="150000"/>
              </a:lnSpc>
            </a:pPr>
            <a:r>
              <a:rPr lang="en-GB" sz="1600" dirty="0" smtClean="0"/>
              <a:t>Single variable</a:t>
            </a:r>
            <a:r>
              <a:rPr lang="en-GB" sz="1600" baseline="0" dirty="0" smtClean="0"/>
              <a:t> to indicate that…..0,1,2,3,4</a:t>
            </a:r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29473-3B28-4020-95B1-0F0E7A2669C0}" type="slidenum">
              <a:rPr lang="en-GB" smtClean="0"/>
              <a:pPr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86602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1600" b="1" dirty="0" smtClean="0">
                <a:latin typeface="Gill Sans MT" pitchFamily="34" charset="0"/>
              </a:rPr>
              <a:t>Data Management:</a:t>
            </a:r>
          </a:p>
          <a:p>
            <a:pPr>
              <a:lnSpc>
                <a:spcPct val="150000"/>
              </a:lnSpc>
            </a:pPr>
            <a:r>
              <a:rPr lang="en-GB" sz="1600" dirty="0" smtClean="0">
                <a:latin typeface="Gill Sans MT" pitchFamily="34" charset="0"/>
              </a:rPr>
              <a:t>Exposure periods:</a:t>
            </a:r>
            <a:r>
              <a:rPr lang="en-GB" sz="1600" baseline="0" dirty="0" smtClean="0">
                <a:latin typeface="Gill Sans MT" pitchFamily="34" charset="0"/>
              </a:rPr>
              <a:t> continuous exposure to statin alone, SCCID alone or co-prescription of statin and SCCID</a:t>
            </a:r>
          </a:p>
          <a:p>
            <a:pPr>
              <a:lnSpc>
                <a:spcPct val="150000"/>
              </a:lnSpc>
            </a:pPr>
            <a:endParaRPr lang="en-GB" sz="1600" baseline="0" dirty="0" smtClean="0">
              <a:latin typeface="Gill Sans MT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1600" b="1" baseline="0" dirty="0" smtClean="0">
                <a:latin typeface="Gill Sans MT" pitchFamily="34" charset="0"/>
              </a:rPr>
              <a:t>Overlapping risk periods: </a:t>
            </a:r>
            <a:r>
              <a:rPr lang="en-GB" sz="1600" b="0" baseline="0" dirty="0" smtClean="0">
                <a:latin typeface="Gill Sans MT" pitchFamily="34" charset="0"/>
              </a:rPr>
              <a:t>In the case of C, if an event occurs at any point within C, then that event will be classified as exposed to co-prescription of statin and SCCID. This means co-prescription takes precedence, but does not necessarily replace exposure to statin drugs alone.</a:t>
            </a:r>
            <a:endParaRPr lang="en-GB" sz="1600" b="1" dirty="0">
              <a:latin typeface="Gill Sans MT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29473-3B28-4020-95B1-0F0E7A2669C0}" type="slidenum">
              <a:rPr lang="en-GB" smtClean="0"/>
              <a:pPr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57797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Rate ratios of first liver injury event in the four possible drug exposure periods in a patient’s timeline given seven-days carry-over period</a:t>
            </a:r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29473-3B28-4020-95B1-0F0E7A2669C0}" type="slidenum">
              <a:rPr lang="en-GB" smtClean="0"/>
              <a:pPr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073651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29473-3B28-4020-95B1-0F0E7A2669C0}" type="slidenum">
              <a:rPr lang="en-GB" smtClean="0"/>
              <a:pPr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722827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1600" b="1" dirty="0" smtClean="0">
                <a:latin typeface="Gill Sans MT" pitchFamily="34" charset="0"/>
              </a:rPr>
              <a:t>Case</a:t>
            </a:r>
            <a:r>
              <a:rPr lang="en-GB" sz="1600" b="1" baseline="0" dirty="0" smtClean="0">
                <a:latin typeface="Gill Sans MT" pitchFamily="34" charset="0"/>
              </a:rPr>
              <a:t> series: </a:t>
            </a:r>
            <a:r>
              <a:rPr lang="en-GB" sz="1600" dirty="0" smtClean="0">
                <a:latin typeface="Gill Sans MT" pitchFamily="34" charset="0"/>
              </a:rPr>
              <a:t>No evidence to support the hypothesis of higher risk of first liver injury event being associated with co-prescription of statin drugs and SCCID compared to the risk of prescribing statin drugs alone or SCCID alone.</a:t>
            </a:r>
            <a:endParaRPr lang="en-GB" sz="1600" dirty="0">
              <a:latin typeface="Gill Sans MT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29473-3B28-4020-95B1-0F0E7A2669C0}" type="slidenum">
              <a:rPr lang="en-GB" smtClean="0"/>
              <a:pPr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25202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endParaRPr lang="en-GB" sz="15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29473-3B28-4020-95B1-0F0E7A2669C0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858049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rgbClr val="FF0000"/>
                </a:solidFill>
              </a:rPr>
              <a:t>Absolute risks</a:t>
            </a:r>
            <a:r>
              <a:rPr lang="en-GB" sz="1200" dirty="0" smtClean="0"/>
              <a:t> are not estimated.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29473-3B28-4020-95B1-0F0E7A2669C0}" type="slidenum">
              <a:rPr lang="en-GB" smtClean="0"/>
              <a:pPr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69608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29473-3B28-4020-95B1-0F0E7A2669C0}" type="slidenum">
              <a:rPr lang="en-GB" smtClean="0"/>
              <a:pPr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358678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29473-3B28-4020-95B1-0F0E7A2669C0}" type="slidenum">
              <a:rPr lang="en-GB" smtClean="0"/>
              <a:pPr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681806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29473-3B28-4020-95B1-0F0E7A2669C0}" type="slidenum">
              <a:rPr lang="en-GB" smtClean="0"/>
              <a:pPr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17086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20000"/>
              </a:lnSpc>
            </a:pPr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29473-3B28-4020-95B1-0F0E7A2669C0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54358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29473-3B28-4020-95B1-0F0E7A2669C0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96031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1600" dirty="0" smtClean="0"/>
              <a:t>Aim:</a:t>
            </a:r>
            <a:r>
              <a:rPr lang="en-GB" sz="1600" baseline="0" dirty="0" smtClean="0"/>
              <a:t> Present the evidence on the association between statin drug use and the risk of liver injury.</a:t>
            </a:r>
          </a:p>
          <a:p>
            <a:pPr>
              <a:lnSpc>
                <a:spcPct val="150000"/>
              </a:lnSpc>
            </a:pPr>
            <a:endParaRPr lang="en-GB" sz="1600" dirty="0" smtClean="0"/>
          </a:p>
          <a:p>
            <a:pPr>
              <a:lnSpc>
                <a:spcPct val="150000"/>
              </a:lnSpc>
            </a:pPr>
            <a:r>
              <a:rPr lang="en-GB" sz="1600" dirty="0" smtClean="0"/>
              <a:t>Despite the limitations listed</a:t>
            </a:r>
            <a:r>
              <a:rPr lang="en-GB" sz="1600" baseline="0" dirty="0" smtClean="0"/>
              <a:t> ….the following were the findings of the review on the relationship between statin drugs exposure and the risk of liver injury in the period 1987-2011. </a:t>
            </a:r>
          </a:p>
          <a:p>
            <a:pPr>
              <a:lnSpc>
                <a:spcPct val="150000"/>
              </a:lnSpc>
            </a:pPr>
            <a:endParaRPr lang="en-GB" sz="1600" baseline="0" dirty="0" smtClean="0"/>
          </a:p>
          <a:p>
            <a:pPr>
              <a:lnSpc>
                <a:spcPct val="150000"/>
              </a:lnSpc>
            </a:pPr>
            <a:endParaRPr lang="en-GB" sz="160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29473-3B28-4020-95B1-0F0E7A2669C0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20791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 smtClean="0"/>
              <a:t>Aim:</a:t>
            </a:r>
            <a:r>
              <a:rPr lang="en-GB" sz="1600" baseline="0" dirty="0" smtClean="0"/>
              <a:t> Present the evidence on the association between SCCID use and the risk of liver injury.</a:t>
            </a:r>
          </a:p>
          <a:p>
            <a:pPr>
              <a:lnSpc>
                <a:spcPct val="150000"/>
              </a:lnSpc>
            </a:pPr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29473-3B28-4020-95B1-0F0E7A2669C0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20303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 smtClean="0"/>
              <a:t>Aim:</a:t>
            </a:r>
            <a:r>
              <a:rPr lang="en-GB" sz="1600" baseline="0" dirty="0" smtClean="0"/>
              <a:t> Present the evidence on the association between co-prescription of statin drug and SCCID and the risk of liver injury.</a:t>
            </a:r>
          </a:p>
          <a:p>
            <a:pPr>
              <a:lnSpc>
                <a:spcPct val="150000"/>
              </a:lnSpc>
            </a:pPr>
            <a:endParaRPr lang="en-GB" sz="1600" dirty="0" smtClean="0"/>
          </a:p>
          <a:p>
            <a: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 smtClean="0"/>
              <a:t>To my knowledge, this appears to be the ………..</a:t>
            </a:r>
            <a:endParaRPr lang="en-GB" sz="1600" baseline="0" dirty="0" smtClean="0"/>
          </a:p>
          <a:p>
            <a:pPr>
              <a:lnSpc>
                <a:spcPct val="150000"/>
              </a:lnSpc>
            </a:pPr>
            <a:endParaRPr lang="en-GB" sz="1600" dirty="0" smtClean="0"/>
          </a:p>
          <a:p>
            <a:pPr>
              <a:lnSpc>
                <a:spcPct val="150000"/>
              </a:lnSpc>
            </a:pPr>
            <a:r>
              <a:rPr lang="en-GB" sz="1600" dirty="0" smtClean="0"/>
              <a:t>Results of this review</a:t>
            </a:r>
            <a:r>
              <a:rPr lang="en-GB" sz="1600" baseline="0" dirty="0" smtClean="0"/>
              <a:t> was a motivation of the current study on the risk of liver given co-prescription of statin drugs and SCCID to chromic statin users.</a:t>
            </a:r>
          </a:p>
          <a:p>
            <a:pPr>
              <a:lnSpc>
                <a:spcPct val="150000"/>
              </a:lnSpc>
            </a:pPr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29473-3B28-4020-95B1-0F0E7A2669C0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07910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1600" dirty="0" smtClean="0"/>
              <a:t>In summary I can say that……..</a:t>
            </a:r>
          </a:p>
          <a:p>
            <a:endParaRPr lang="en-GB" sz="1600" dirty="0" smtClean="0"/>
          </a:p>
          <a:p>
            <a:r>
              <a:rPr lang="en-GB" sz="1600" dirty="0" smtClean="0"/>
              <a:t>SCCID(macrolides antibiotics-erythromycin, clarithromycin, telithromycin; fluconazole)</a:t>
            </a:r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29473-3B28-4020-95B1-0F0E7A2669C0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87788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endParaRPr lang="en-GB" sz="15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29473-3B28-4020-95B1-0F0E7A2669C0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25027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AC5E72-F413-4A9D-82BE-928C16E80BB8}" type="datetimeFigureOut">
              <a:rPr lang="en-GB" smtClean="0"/>
              <a:pPr/>
              <a:t>11/06/2015</a:t>
            </a:fld>
            <a:endParaRPr lang="en-GB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D3E656-DCBA-4DEA-8EC7-313D08DE09E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AC5E72-F413-4A9D-82BE-928C16E80BB8}" type="datetimeFigureOut">
              <a:rPr lang="en-GB" smtClean="0"/>
              <a:pPr/>
              <a:t>11/06/2015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D3E656-DCBA-4DEA-8EC7-313D08DE09E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AC5E72-F413-4A9D-82BE-928C16E80BB8}" type="datetimeFigureOut">
              <a:rPr lang="en-GB" smtClean="0"/>
              <a:pPr/>
              <a:t>11/06/2015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D3E656-DCBA-4DEA-8EC7-313D08DE09E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2060"/>
                </a:solidFill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002060"/>
              </a:buClr>
              <a:defRPr>
                <a:solidFill>
                  <a:srgbClr val="002060"/>
                </a:solidFill>
              </a:defRPr>
            </a:lvl1pPr>
            <a:lvl2pPr>
              <a:buClr>
                <a:srgbClr val="002060"/>
              </a:buClr>
              <a:buFont typeface="Arial" pitchFamily="34" charset="0"/>
              <a:buChar char="•"/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AC5E72-F413-4A9D-82BE-928C16E80BB8}" type="datetimeFigureOut">
              <a:rPr lang="en-GB" smtClean="0"/>
              <a:pPr/>
              <a:t>11/06/2015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D3E656-DCBA-4DEA-8EC7-313D08DE09E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AC5E72-F413-4A9D-82BE-928C16E80BB8}" type="datetimeFigureOut">
              <a:rPr lang="en-GB" smtClean="0"/>
              <a:pPr/>
              <a:t>11/06/2015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D3E656-DCBA-4DEA-8EC7-313D08DE09E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buClrTx/>
              <a:defRPr sz="2800"/>
            </a:lvl1pPr>
            <a:lvl2pPr>
              <a:buClrTx/>
              <a:defRPr sz="2400"/>
            </a:lvl2pPr>
            <a:lvl3pPr>
              <a:buClrTx/>
              <a:defRPr sz="2000"/>
            </a:lvl3pPr>
            <a:lvl4pPr>
              <a:buClrTx/>
              <a:defRPr sz="1800"/>
            </a:lvl4pPr>
            <a:lvl5pPr>
              <a:buClrTx/>
              <a:defRPr sz="1800"/>
            </a:lvl5pPr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buClr>
                <a:srgbClr val="002060"/>
              </a:buClr>
              <a:defRPr sz="2800"/>
            </a:lvl1pPr>
            <a:lvl2pPr>
              <a:buClr>
                <a:srgbClr val="002060"/>
              </a:buClr>
              <a:buFont typeface="Arial" pitchFamily="34" charset="0"/>
              <a:buChar char="•"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AC5E72-F413-4A9D-82BE-928C16E80BB8}" type="datetimeFigureOut">
              <a:rPr lang="en-GB" smtClean="0"/>
              <a:pPr/>
              <a:t>11/06/2015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D3E656-DCBA-4DEA-8EC7-313D08DE09E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AC5E72-F413-4A9D-82BE-928C16E80BB8}" type="datetimeFigureOut">
              <a:rPr lang="en-GB" smtClean="0"/>
              <a:pPr/>
              <a:t>11/06/2015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D3E656-DCBA-4DEA-8EC7-313D08DE09E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AC5E72-F413-4A9D-82BE-928C16E80BB8}" type="datetimeFigureOut">
              <a:rPr lang="en-GB" smtClean="0"/>
              <a:pPr/>
              <a:t>11/06/2015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D3E656-DCBA-4DEA-8EC7-313D08DE09E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AC5E72-F413-4A9D-82BE-928C16E80BB8}" type="datetimeFigureOut">
              <a:rPr lang="en-GB" smtClean="0"/>
              <a:pPr/>
              <a:t>11/06/2015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D3E656-DCBA-4DEA-8EC7-313D08DE09E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AC5E72-F413-4A9D-82BE-928C16E80BB8}" type="datetimeFigureOut">
              <a:rPr lang="en-GB" smtClean="0"/>
              <a:pPr/>
              <a:t>11/06/2015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D3E656-DCBA-4DEA-8EC7-313D08DE09E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AC5E72-F413-4A9D-82BE-928C16E80BB8}" type="datetimeFigureOut">
              <a:rPr lang="en-GB" smtClean="0"/>
              <a:pPr/>
              <a:t>11/06/2015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D3E656-DCBA-4DEA-8EC7-313D08DE09E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9AC5E72-F413-4A9D-82BE-928C16E80BB8}" type="datetimeFigureOut">
              <a:rPr lang="en-GB" smtClean="0"/>
              <a:pPr/>
              <a:t>11/06/2015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GB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8BD3E656-DCBA-4DEA-8EC7-313D08DE09E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876696"/>
            <a:ext cx="8496944" cy="1616200"/>
          </a:xfrm>
        </p:spPr>
        <p:txBody>
          <a:bodyPr>
            <a:noAutofit/>
          </a:bodyPr>
          <a:lstStyle/>
          <a:p>
            <a:pPr algn="ctr"/>
            <a:r>
              <a:rPr lang="en-GB" sz="3100" dirty="0" smtClean="0">
                <a:solidFill>
                  <a:srgbClr val="002060"/>
                </a:solidFill>
              </a:rPr>
              <a:t>Does co-prescription of statin drugs and its contraindications increase the risk of liver injury? </a:t>
            </a:r>
            <a:r>
              <a:rPr lang="en-GB" sz="3100" i="1" dirty="0" smtClean="0">
                <a:solidFill>
                  <a:srgbClr val="002060"/>
                </a:solidFill>
              </a:rPr>
              <a:t>The self-controlled case series approach </a:t>
            </a:r>
            <a:endParaRPr lang="en-GB" sz="3100" i="1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2996952"/>
            <a:ext cx="7406640" cy="1176536"/>
          </a:xfrm>
        </p:spPr>
        <p:txBody>
          <a:bodyPr>
            <a:normAutofit/>
          </a:bodyPr>
          <a:lstStyle/>
          <a:p>
            <a:pPr algn="ctr"/>
            <a:r>
              <a:rPr lang="en-GB" sz="3200" dirty="0" smtClean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Henry. K. O.  Athiany</a:t>
            </a:r>
          </a:p>
          <a:p>
            <a:pPr algn="ctr"/>
            <a:r>
              <a:rPr lang="en-GB" sz="2000" dirty="0" smtClean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JKUAT, STACS Department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349818" y="4797152"/>
            <a:ext cx="55052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 smtClean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Statistical Modelling Workshop</a:t>
            </a:r>
          </a:p>
          <a:p>
            <a:pPr algn="ctr"/>
            <a:r>
              <a:rPr lang="en-GB" sz="2400" dirty="0" smtClean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Strathmore University 23</a:t>
            </a:r>
            <a:r>
              <a:rPr lang="en-GB" sz="2400" baseline="30000" dirty="0" smtClean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rd</a:t>
            </a:r>
            <a:r>
              <a:rPr lang="en-GB" sz="2400" dirty="0" smtClean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 -27</a:t>
            </a:r>
            <a:r>
              <a:rPr lang="en-GB" sz="2400" baseline="30000" dirty="0" smtClean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th</a:t>
            </a:r>
            <a:r>
              <a:rPr lang="en-GB" sz="2400" dirty="0" smtClean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 July, 2012</a:t>
            </a:r>
            <a:endParaRPr lang="en-GB" sz="2400" dirty="0">
              <a:solidFill>
                <a:srgbClr val="00206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Objectives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dirty="0" smtClean="0"/>
              <a:t>To asses and quantify the association between co-prescription of statin drugs and SCCID and </a:t>
            </a:r>
            <a:r>
              <a:rPr lang="en-GB" dirty="0" smtClean="0">
                <a:solidFill>
                  <a:srgbClr val="FF0000"/>
                </a:solidFill>
              </a:rPr>
              <a:t>first liver injury event.</a:t>
            </a:r>
          </a:p>
          <a:p>
            <a:pPr lvl="0"/>
            <a:endParaRPr lang="en-GB" dirty="0" smtClean="0"/>
          </a:p>
          <a:p>
            <a:pPr lvl="0"/>
            <a:r>
              <a:rPr lang="en-GB" dirty="0" smtClean="0"/>
              <a:t>To assess the confounding effect of age in the association between co-prescription of statin drugs and SCCID and the risk of liver injury.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Objectives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 smtClean="0"/>
              <a:t>To assess the effect on the risk estimates with regard to changing the length of the carry-over risk periods.</a:t>
            </a:r>
          </a:p>
          <a:p>
            <a:pPr lvl="0"/>
            <a:endParaRPr lang="en-GB" dirty="0" smtClean="0"/>
          </a:p>
          <a:p>
            <a:pPr lvl="0"/>
            <a:r>
              <a:rPr lang="en-GB" dirty="0" smtClean="0">
                <a:solidFill>
                  <a:srgbClr val="FF0000"/>
                </a:solidFill>
              </a:rPr>
              <a:t>To assess the assumptions of the case-series method as a way of checking its validity for the current study.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 smtClean="0"/>
              <a:t>The Health Improvement Network (THIN) Database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07754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sz="2800" dirty="0" smtClean="0">
                <a:latin typeface="+mj-lt"/>
                <a:ea typeface="Arial Unicode MS" pitchFamily="34" charset="-128"/>
                <a:cs typeface="Times New Roman" pitchFamily="18" charset="0"/>
              </a:rPr>
              <a:t>Primary care in UK has a very comprehensive coverage of the population:</a:t>
            </a:r>
          </a:p>
          <a:p>
            <a:pPr lvl="1">
              <a:defRPr/>
            </a:pPr>
            <a:r>
              <a:rPr lang="en-GB" sz="2000" dirty="0" smtClean="0">
                <a:latin typeface="+mj-lt"/>
                <a:ea typeface="Arial Unicode MS" pitchFamily="34" charset="-128"/>
                <a:cs typeface="Times New Roman" pitchFamily="18" charset="0"/>
              </a:rPr>
              <a:t>98% registered with a general practitioner (GP)</a:t>
            </a:r>
          </a:p>
          <a:p>
            <a:pPr lvl="1">
              <a:defRPr/>
            </a:pPr>
            <a:r>
              <a:rPr lang="en-GB" sz="2000" dirty="0" smtClean="0">
                <a:latin typeface="+mj-lt"/>
                <a:ea typeface="Arial Unicode MS" pitchFamily="34" charset="-128"/>
                <a:cs typeface="Times New Roman" pitchFamily="18" charset="0"/>
              </a:rPr>
              <a:t>Patient visit results in: </a:t>
            </a:r>
            <a:r>
              <a:rPr lang="en-GB" sz="2000" dirty="0" smtClean="0">
                <a:solidFill>
                  <a:srgbClr val="FF0000"/>
                </a:solidFill>
                <a:latin typeface="+mj-lt"/>
                <a:ea typeface="Arial Unicode MS" pitchFamily="34" charset="-128"/>
                <a:cs typeface="Times New Roman" pitchFamily="18" charset="0"/>
              </a:rPr>
              <a:t>offer advice, prescribe drug, refer to a specialist or further tests</a:t>
            </a:r>
          </a:p>
          <a:p>
            <a:pPr lvl="1">
              <a:defRPr/>
            </a:pPr>
            <a:r>
              <a:rPr lang="en-GB" sz="2000" dirty="0" smtClean="0">
                <a:latin typeface="+mj-lt"/>
                <a:ea typeface="Arial Unicode MS" pitchFamily="34" charset="-128"/>
                <a:cs typeface="Times New Roman" pitchFamily="18" charset="0"/>
              </a:rPr>
              <a:t>Medical and prescription data are recorded</a:t>
            </a:r>
          </a:p>
          <a:p>
            <a:pPr lvl="2">
              <a:defRPr/>
            </a:pPr>
            <a:r>
              <a:rPr lang="en-GB" sz="2000" dirty="0" err="1" smtClean="0">
                <a:latin typeface="+mj-lt"/>
                <a:ea typeface="Arial Unicode MS" pitchFamily="34" charset="-128"/>
                <a:cs typeface="Times New Roman" pitchFamily="18" charset="0"/>
              </a:rPr>
              <a:t>Presc</a:t>
            </a:r>
            <a:r>
              <a:rPr lang="en-GB" sz="2000" dirty="0" smtClean="0">
                <a:latin typeface="+mj-lt"/>
                <a:ea typeface="Arial Unicode MS" pitchFamily="34" charset="-128"/>
                <a:cs typeface="Times New Roman" pitchFamily="18" charset="0"/>
              </a:rPr>
              <a:t> data:- dosage; prescription quantity; amount; free text</a:t>
            </a:r>
          </a:p>
          <a:p>
            <a:pPr lvl="1">
              <a:defRPr/>
            </a:pPr>
            <a:r>
              <a:rPr lang="en-GB" sz="2000" dirty="0" smtClean="0">
                <a:latin typeface="+mj-lt"/>
                <a:ea typeface="Arial Unicode MS" pitchFamily="34" charset="-128"/>
                <a:cs typeface="Times New Roman" pitchFamily="18" charset="0"/>
              </a:rPr>
              <a:t>Several databases: </a:t>
            </a:r>
            <a:r>
              <a:rPr lang="en-GB" sz="2000" dirty="0" smtClean="0">
                <a:solidFill>
                  <a:srgbClr val="FF0000"/>
                </a:solidFill>
                <a:latin typeface="+mj-lt"/>
                <a:ea typeface="Arial Unicode MS" pitchFamily="34" charset="-128"/>
                <a:cs typeface="Times New Roman" pitchFamily="18" charset="0"/>
              </a:rPr>
              <a:t>GPRD, THIN, QResearch</a:t>
            </a:r>
          </a:p>
          <a:p>
            <a:pPr lvl="1">
              <a:defRPr/>
            </a:pPr>
            <a:endParaRPr lang="en-GB" dirty="0" smtClean="0">
              <a:latin typeface="+mj-lt"/>
              <a:ea typeface="Arial Unicode MS" pitchFamily="34" charset="-128"/>
              <a:cs typeface="Times New Roman" pitchFamily="18" charset="0"/>
            </a:endParaRPr>
          </a:p>
          <a:p>
            <a:r>
              <a:rPr lang="en-GB" sz="2400" dirty="0" smtClean="0">
                <a:ea typeface="Arial Unicode MS" pitchFamily="34" charset="-128"/>
                <a:cs typeface="Times New Roman" pitchFamily="18" charset="0"/>
              </a:rPr>
              <a:t>THIN, large GP database, longitudinal patient records retrieved from practicing GPs across UK</a:t>
            </a:r>
          </a:p>
          <a:p>
            <a:pPr lvl="1"/>
            <a:r>
              <a:rPr lang="en-GB" sz="2400" dirty="0" smtClean="0">
                <a:ea typeface="Arial Unicode MS" pitchFamily="34" charset="-128"/>
                <a:cs typeface="Times New Roman" pitchFamily="18" charset="0"/>
              </a:rPr>
              <a:t>Data collection began, 2003 (1988); </a:t>
            </a:r>
            <a:endParaRPr lang="en-GB" sz="2000" dirty="0" smtClean="0">
              <a:latin typeface="+mj-lt"/>
              <a:ea typeface="Arial Unicode MS" pitchFamily="34" charset="-128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 smtClean="0"/>
              <a:t>The Health Improvement Network (THIN) Database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005536"/>
          </a:xfrm>
        </p:spPr>
        <p:txBody>
          <a:bodyPr>
            <a:normAutofit/>
          </a:bodyPr>
          <a:lstStyle/>
          <a:p>
            <a:pPr lvl="1"/>
            <a:r>
              <a:rPr lang="en-GB" sz="2400" dirty="0" smtClean="0">
                <a:solidFill>
                  <a:srgbClr val="FF0000"/>
                </a:solidFill>
                <a:latin typeface="+mj-lt"/>
                <a:ea typeface="Arial Unicode MS" pitchFamily="34" charset="-128"/>
                <a:cs typeface="Times New Roman" pitchFamily="18" charset="0"/>
              </a:rPr>
              <a:t>By August 2006, data from 326 practices, 5.5m patients, 2.5 actively registered, formed 4% of the UK population</a:t>
            </a:r>
            <a:r>
              <a:rPr lang="en-GB" sz="2400" dirty="0" smtClean="0">
                <a:latin typeface="+mj-lt"/>
                <a:ea typeface="Arial Unicode MS" pitchFamily="34" charset="-128"/>
                <a:cs typeface="Times New Roman" pitchFamily="18" charset="0"/>
              </a:rPr>
              <a:t>.</a:t>
            </a:r>
          </a:p>
          <a:p>
            <a:pPr lvl="1"/>
            <a:r>
              <a:rPr lang="en-GB" sz="2400" dirty="0" smtClean="0">
                <a:latin typeface="+mj-lt"/>
                <a:ea typeface="Arial Unicode MS" pitchFamily="34" charset="-128"/>
                <a:cs typeface="Times New Roman" pitchFamily="18" charset="0"/>
              </a:rPr>
              <a:t>By Jan, 2011; 503 practices, 9.15m patients, 3.54 actively registered; representing ~6% of the UK population.</a:t>
            </a:r>
          </a:p>
          <a:p>
            <a:pPr lvl="1"/>
            <a:r>
              <a:rPr lang="en-GB" sz="2400" dirty="0" smtClean="0">
                <a:latin typeface="+mj-lt"/>
                <a:ea typeface="Arial Unicode MS" pitchFamily="34" charset="-128"/>
                <a:cs typeface="Times New Roman" pitchFamily="18" charset="0"/>
              </a:rPr>
              <a:t>THIN demographically representative of the UK Pop. Patient information organised in:</a:t>
            </a:r>
          </a:p>
          <a:p>
            <a:pPr lvl="2"/>
            <a:r>
              <a:rPr lang="en-GB" sz="1600" b="1" dirty="0" smtClean="0">
                <a:latin typeface="+mj-lt"/>
                <a:ea typeface="Arial Unicode MS" pitchFamily="34" charset="-128"/>
                <a:cs typeface="Times New Roman" pitchFamily="18" charset="0"/>
              </a:rPr>
              <a:t>Demographics:  </a:t>
            </a:r>
            <a:r>
              <a:rPr lang="en-GB" sz="1600" dirty="0" smtClean="0">
                <a:latin typeface="+mj-lt"/>
                <a:ea typeface="Arial Unicode MS" pitchFamily="34" charset="-128"/>
                <a:cs typeface="Times New Roman" pitchFamily="18" charset="0"/>
              </a:rPr>
              <a:t>gender, dob, date of registration/leaving practice</a:t>
            </a:r>
          </a:p>
          <a:p>
            <a:pPr lvl="2"/>
            <a:r>
              <a:rPr lang="en-GB" sz="1600" b="1" dirty="0" smtClean="0">
                <a:latin typeface="+mj-lt"/>
                <a:ea typeface="Arial Unicode MS" pitchFamily="34" charset="-128"/>
                <a:cs typeface="Times New Roman" pitchFamily="18" charset="0"/>
              </a:rPr>
              <a:t>Diagnosis:  </a:t>
            </a:r>
            <a:r>
              <a:rPr lang="en-GB" sz="1600" dirty="0" smtClean="0">
                <a:latin typeface="+mj-lt"/>
                <a:ea typeface="Arial Unicode MS" pitchFamily="34" charset="-128"/>
                <a:cs typeface="Times New Roman" pitchFamily="18" charset="0"/>
              </a:rPr>
              <a:t>medical diagnosis, date of diagnosis, free text (if available)</a:t>
            </a:r>
          </a:p>
          <a:p>
            <a:pPr lvl="2"/>
            <a:r>
              <a:rPr lang="en-GB" sz="1600" b="1" dirty="0" smtClean="0">
                <a:latin typeface="+mj-lt"/>
                <a:ea typeface="Arial Unicode MS" pitchFamily="34" charset="-128"/>
                <a:cs typeface="Times New Roman" pitchFamily="18" charset="0"/>
              </a:rPr>
              <a:t>Prescribing:  </a:t>
            </a:r>
            <a:r>
              <a:rPr lang="en-GB" sz="1600" dirty="0" err="1" smtClean="0">
                <a:solidFill>
                  <a:srgbClr val="FF0000"/>
                </a:solidFill>
                <a:latin typeface="+mj-lt"/>
                <a:ea typeface="Arial Unicode MS" pitchFamily="34" charset="-128"/>
                <a:cs typeface="Times New Roman" pitchFamily="18" charset="0"/>
              </a:rPr>
              <a:t>presc</a:t>
            </a:r>
            <a:r>
              <a:rPr lang="en-GB" sz="1600" dirty="0" smtClean="0">
                <a:solidFill>
                  <a:srgbClr val="FF0000"/>
                </a:solidFill>
                <a:latin typeface="+mj-lt"/>
                <a:ea typeface="Arial Unicode MS" pitchFamily="34" charset="-128"/>
                <a:cs typeface="Times New Roman" pitchFamily="18" charset="0"/>
              </a:rPr>
              <a:t> and </a:t>
            </a:r>
            <a:r>
              <a:rPr lang="en-GB" sz="1600" dirty="0" err="1" smtClean="0">
                <a:solidFill>
                  <a:srgbClr val="FF0000"/>
                </a:solidFill>
                <a:latin typeface="+mj-lt"/>
                <a:ea typeface="Arial Unicode MS" pitchFamily="34" charset="-128"/>
                <a:cs typeface="Times New Roman" pitchFamily="18" charset="0"/>
              </a:rPr>
              <a:t>presc</a:t>
            </a:r>
            <a:r>
              <a:rPr lang="en-GB" sz="1600" dirty="0" smtClean="0">
                <a:solidFill>
                  <a:srgbClr val="FF0000"/>
                </a:solidFill>
                <a:latin typeface="+mj-lt"/>
                <a:ea typeface="Arial Unicode MS" pitchFamily="34" charset="-128"/>
                <a:cs typeface="Times New Roman" pitchFamily="18" charset="0"/>
              </a:rPr>
              <a:t> dates, formulation, strength, qty and dosing instruction.</a:t>
            </a:r>
          </a:p>
          <a:p>
            <a:pPr lvl="2"/>
            <a:r>
              <a:rPr lang="en-GB" sz="1600" b="1" dirty="0" smtClean="0">
                <a:latin typeface="+mj-lt"/>
                <a:ea typeface="Arial Unicode MS" pitchFamily="34" charset="-128"/>
                <a:cs typeface="Times New Roman" pitchFamily="18" charset="0"/>
              </a:rPr>
              <a:t>AHI</a:t>
            </a:r>
            <a:r>
              <a:rPr lang="en-GB" sz="1600" dirty="0" smtClean="0">
                <a:latin typeface="+mj-lt"/>
                <a:ea typeface="Arial Unicode MS" pitchFamily="34" charset="-128"/>
                <a:cs typeface="Times New Roman" pitchFamily="18" charset="0"/>
              </a:rPr>
              <a:t>:  Info on lifestyle and health factor </a:t>
            </a:r>
            <a:r>
              <a:rPr lang="en-GB" sz="1600" dirty="0" err="1" smtClean="0">
                <a:latin typeface="+mj-lt"/>
                <a:ea typeface="Arial Unicode MS" pitchFamily="34" charset="-128"/>
                <a:cs typeface="Times New Roman" pitchFamily="18" charset="0"/>
              </a:rPr>
              <a:t>e.g</a:t>
            </a:r>
            <a:r>
              <a:rPr lang="en-GB" sz="1600" dirty="0" smtClean="0">
                <a:latin typeface="+mj-lt"/>
                <a:ea typeface="Arial Unicode MS" pitchFamily="34" charset="-128"/>
                <a:cs typeface="Times New Roman" pitchFamily="18" charset="0"/>
              </a:rPr>
              <a:t> smoking, alcohol intake etc</a:t>
            </a:r>
          </a:p>
          <a:p>
            <a:pPr lvl="2"/>
            <a:r>
              <a:rPr lang="en-GB" sz="1600" dirty="0" smtClean="0">
                <a:latin typeface="+mj-lt"/>
                <a:ea typeface="Arial Unicode MS" pitchFamily="34" charset="-128"/>
                <a:cs typeface="Times New Roman" pitchFamily="18" charset="0"/>
              </a:rPr>
              <a:t>SES/SEP</a:t>
            </a:r>
          </a:p>
          <a:p>
            <a:pPr lvl="1"/>
            <a:endParaRPr lang="en-GB" sz="2400" dirty="0" smtClean="0">
              <a:latin typeface="+mj-lt"/>
              <a:ea typeface="Arial Unicode MS" pitchFamily="34" charset="-128"/>
              <a:cs typeface="Times New Roman" pitchFamily="18" charset="0"/>
            </a:endParaRPr>
          </a:p>
          <a:p>
            <a:endParaRPr lang="en-GB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What is the case-series method?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231776"/>
            <a:ext cx="7498080" cy="4573488"/>
          </a:xfrm>
        </p:spPr>
        <p:txBody>
          <a:bodyPr>
            <a:normAutofit fontScale="85000" lnSpcReduction="10000"/>
          </a:bodyPr>
          <a:lstStyle/>
          <a:p>
            <a:pPr algn="just"/>
            <a:endParaRPr lang="en-GB" dirty="0" smtClean="0"/>
          </a:p>
          <a:p>
            <a:pPr algn="just"/>
            <a:r>
              <a:rPr lang="en-GB" dirty="0" smtClean="0"/>
              <a:t>The </a:t>
            </a:r>
            <a:r>
              <a:rPr lang="en-GB" sz="3400" dirty="0" smtClean="0"/>
              <a:t>self-controlled</a:t>
            </a:r>
            <a:r>
              <a:rPr lang="en-GB" dirty="0" smtClean="0"/>
              <a:t> case series (SCCS) method is an alternative study method for investigating the association between a </a:t>
            </a:r>
            <a:r>
              <a:rPr lang="en-GB" dirty="0" smtClean="0">
                <a:solidFill>
                  <a:srgbClr val="FF0000"/>
                </a:solidFill>
              </a:rPr>
              <a:t>transient exposure </a:t>
            </a:r>
            <a:r>
              <a:rPr lang="en-GB" dirty="0" smtClean="0"/>
              <a:t>and an </a:t>
            </a:r>
            <a:r>
              <a:rPr lang="en-GB" dirty="0" smtClean="0">
                <a:solidFill>
                  <a:srgbClr val="FF0000"/>
                </a:solidFill>
              </a:rPr>
              <a:t>adverse event</a:t>
            </a:r>
            <a:r>
              <a:rPr lang="en-GB" dirty="0" smtClean="0"/>
              <a:t>. </a:t>
            </a:r>
          </a:p>
          <a:p>
            <a:endParaRPr lang="en-GB" dirty="0" smtClean="0"/>
          </a:p>
          <a:p>
            <a:endParaRPr lang="en-GB" dirty="0" smtClean="0"/>
          </a:p>
          <a:p>
            <a:pPr algn="just"/>
            <a:r>
              <a:rPr lang="en-GB" dirty="0" smtClean="0"/>
              <a:t>The </a:t>
            </a:r>
            <a:r>
              <a:rPr lang="en-GB" sz="3100" dirty="0" smtClean="0"/>
              <a:t>method</a:t>
            </a:r>
            <a:r>
              <a:rPr lang="en-GB" dirty="0" smtClean="0"/>
              <a:t> was developed to study </a:t>
            </a:r>
            <a:r>
              <a:rPr lang="en-GB" dirty="0" smtClean="0">
                <a:solidFill>
                  <a:srgbClr val="FF0000"/>
                </a:solidFill>
              </a:rPr>
              <a:t>adverse reactions to vaccines (MMR Vaccine-1992)</a:t>
            </a:r>
            <a:r>
              <a:rPr lang="en-GB" dirty="0" smtClean="0"/>
              <a:t>. The method uses only cases, no separate controls are required as the </a:t>
            </a:r>
            <a:r>
              <a:rPr lang="en-GB" dirty="0" smtClean="0">
                <a:solidFill>
                  <a:srgbClr val="FF0000"/>
                </a:solidFill>
              </a:rPr>
              <a:t>cases act as their own controls</a:t>
            </a:r>
            <a:r>
              <a:rPr lang="en-GB" dirty="0" smtClean="0"/>
              <a:t>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444208" y="5805264"/>
            <a:ext cx="2376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Whitaker </a:t>
            </a:r>
            <a:r>
              <a:rPr lang="en-GB" sz="2000" i="1" dirty="0" smtClean="0"/>
              <a:t>et al,  </a:t>
            </a:r>
            <a:r>
              <a:rPr lang="en-GB" sz="2000" dirty="0" smtClean="0"/>
              <a:t>2005</a:t>
            </a:r>
            <a:endParaRPr lang="en-GB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6516216" y="3068960"/>
            <a:ext cx="2376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Whitaker </a:t>
            </a:r>
            <a:r>
              <a:rPr lang="en-GB" sz="2000" i="1" dirty="0" smtClean="0"/>
              <a:t>et al</a:t>
            </a:r>
            <a:r>
              <a:rPr lang="en-GB" sz="2000" dirty="0" smtClean="0"/>
              <a:t>,  2005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What is the case-series method?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Time-varying confounding factors such as age can be allowed for </a:t>
            </a:r>
            <a:r>
              <a:rPr lang="en-GB" sz="3100" dirty="0" smtClean="0"/>
              <a:t>by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dividing up the observation period further into age categories</a:t>
            </a:r>
            <a:r>
              <a:rPr lang="en-GB" dirty="0" smtClean="0"/>
              <a:t>. An advantage of the method is that confounding factors that do not vary with time, such as </a:t>
            </a:r>
            <a:r>
              <a:rPr lang="en-GB" dirty="0" smtClean="0">
                <a:solidFill>
                  <a:srgbClr val="FF0000"/>
                </a:solidFill>
              </a:rPr>
              <a:t>genetics, location, socio-economic status are controlled</a:t>
            </a:r>
            <a:r>
              <a:rPr lang="en-GB" dirty="0" smtClean="0"/>
              <a:t> for implicitly.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Each </a:t>
            </a:r>
            <a:r>
              <a:rPr lang="en-GB" sz="3100" dirty="0" smtClean="0"/>
              <a:t>case's</a:t>
            </a:r>
            <a:r>
              <a:rPr lang="en-GB" dirty="0" smtClean="0"/>
              <a:t> given observation time is </a:t>
            </a:r>
            <a:r>
              <a:rPr lang="en-GB" dirty="0" smtClean="0">
                <a:solidFill>
                  <a:srgbClr val="FF0000"/>
                </a:solidFill>
              </a:rPr>
              <a:t>divided into control and risk periods</a:t>
            </a:r>
            <a:r>
              <a:rPr lang="en-GB" dirty="0" smtClean="0"/>
              <a:t>. Risk periods are defined </a:t>
            </a:r>
            <a:r>
              <a:rPr lang="en-GB" dirty="0" smtClean="0">
                <a:solidFill>
                  <a:srgbClr val="FF0000"/>
                </a:solidFill>
              </a:rPr>
              <a:t>during or after the exposure</a:t>
            </a:r>
            <a:r>
              <a:rPr lang="en-GB" dirty="0" smtClean="0"/>
              <a:t>. Then the method finds a relative incidence, that is, the incidence in risk periods relative to the incidence in control periods. </a:t>
            </a:r>
          </a:p>
          <a:p>
            <a:pPr>
              <a:buNone/>
            </a:pP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16216" y="5765194"/>
            <a:ext cx="2376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Whitaker </a:t>
            </a:r>
            <a:r>
              <a:rPr lang="en-GB" sz="2000" i="1" dirty="0" smtClean="0"/>
              <a:t>et al</a:t>
            </a:r>
            <a:r>
              <a:rPr lang="en-GB" sz="2000" dirty="0" smtClean="0"/>
              <a:t>,  2005</a:t>
            </a:r>
            <a:endParaRPr lang="en-GB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6444208" y="3244914"/>
            <a:ext cx="2376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Whitaker </a:t>
            </a:r>
            <a:r>
              <a:rPr lang="en-GB" sz="2000" i="1" dirty="0" smtClean="0"/>
              <a:t>et al</a:t>
            </a:r>
            <a:r>
              <a:rPr lang="en-GB" sz="2000" dirty="0" smtClean="0"/>
              <a:t>,  2005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"/>
          <p:cNvGrpSpPr/>
          <p:nvPr/>
        </p:nvGrpSpPr>
        <p:grpSpPr>
          <a:xfrm>
            <a:off x="1035450" y="2416564"/>
            <a:ext cx="8145062" cy="1444484"/>
            <a:chOff x="570342" y="1715282"/>
            <a:chExt cx="8145062" cy="1444484"/>
          </a:xfrm>
        </p:grpSpPr>
        <p:grpSp>
          <p:nvGrpSpPr>
            <p:cNvPr id="4" name="Group 32"/>
            <p:cNvGrpSpPr/>
            <p:nvPr/>
          </p:nvGrpSpPr>
          <p:grpSpPr>
            <a:xfrm>
              <a:off x="570342" y="1715282"/>
              <a:ext cx="8145062" cy="1444484"/>
              <a:chOff x="570342" y="1715282"/>
              <a:chExt cx="8145062" cy="1444484"/>
            </a:xfrm>
          </p:grpSpPr>
          <p:cxnSp>
            <p:nvCxnSpPr>
              <p:cNvPr id="3" name="Straight Connector 2"/>
              <p:cNvCxnSpPr/>
              <p:nvPr/>
            </p:nvCxnSpPr>
            <p:spPr>
              <a:xfrm>
                <a:off x="928662" y="2500306"/>
                <a:ext cx="7572428" cy="158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Straight Connector 5"/>
              <p:cNvCxnSpPr/>
              <p:nvPr/>
            </p:nvCxnSpPr>
            <p:spPr>
              <a:xfrm rot="5400000">
                <a:off x="715142" y="2500306"/>
                <a:ext cx="427834" cy="79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 rot="5400000">
                <a:off x="8286776" y="2499512"/>
                <a:ext cx="427834" cy="79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Rectangle 8"/>
              <p:cNvSpPr/>
              <p:nvPr/>
            </p:nvSpPr>
            <p:spPr>
              <a:xfrm>
                <a:off x="2357422" y="2428868"/>
                <a:ext cx="1143008" cy="142876"/>
              </a:xfrm>
              <a:prstGeom prst="rect">
                <a:avLst/>
              </a:prstGeom>
              <a:solidFill>
                <a:schemeClr val="bg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5715008" y="2428868"/>
                <a:ext cx="1143008" cy="142876"/>
              </a:xfrm>
              <a:prstGeom prst="rect">
                <a:avLst/>
              </a:prstGeom>
              <a:solidFill>
                <a:schemeClr val="bg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 rot="5400000">
                <a:off x="3965571" y="2535231"/>
                <a:ext cx="1213652" cy="794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/>
              <p:cNvCxnSpPr/>
              <p:nvPr/>
            </p:nvCxnSpPr>
            <p:spPr>
              <a:xfrm rot="16200000" flipH="1">
                <a:off x="3929852" y="2285992"/>
                <a:ext cx="427834" cy="794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/>
              <p:cNvSpPr txBox="1"/>
              <p:nvPr/>
            </p:nvSpPr>
            <p:spPr>
              <a:xfrm>
                <a:off x="3786182" y="1715282"/>
                <a:ext cx="78581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900" dirty="0" smtClean="0">
                    <a:latin typeface="Arial" pitchFamily="34" charset="0"/>
                    <a:cs typeface="Arial" pitchFamily="34" charset="0"/>
                  </a:rPr>
                  <a:t>“Event”</a:t>
                </a:r>
              </a:p>
              <a:p>
                <a:pPr algn="ctr"/>
                <a:r>
                  <a:rPr lang="en-GB" sz="900" dirty="0" smtClean="0">
                    <a:latin typeface="Arial" pitchFamily="34" charset="0"/>
                    <a:cs typeface="Arial" pitchFamily="34" charset="0"/>
                  </a:rPr>
                  <a:t> Liver injury</a:t>
                </a:r>
                <a:endParaRPr lang="en-US" sz="9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2357422" y="2928934"/>
                <a:ext cx="857256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900" dirty="0" smtClean="0">
                    <a:latin typeface="Arial" pitchFamily="34" charset="0"/>
                    <a:cs typeface="Arial" pitchFamily="34" charset="0"/>
                  </a:rPr>
                  <a:t>Age group 1</a:t>
                </a:r>
                <a:endParaRPr lang="en-US" sz="9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5929322" y="2928934"/>
                <a:ext cx="857256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900" dirty="0" smtClean="0">
                    <a:latin typeface="Arial" pitchFamily="34" charset="0"/>
                    <a:cs typeface="Arial" pitchFamily="34" charset="0"/>
                  </a:rPr>
                  <a:t>Age group 2</a:t>
                </a:r>
                <a:endParaRPr lang="en-US" sz="9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5786446" y="1857364"/>
                <a:ext cx="857256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900" dirty="0" smtClean="0">
                    <a:latin typeface="Arial" pitchFamily="34" charset="0"/>
                    <a:cs typeface="Arial" pitchFamily="34" charset="0"/>
                  </a:rPr>
                  <a:t>Risk period </a:t>
                </a:r>
                <a:endParaRPr lang="en-US" sz="9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1785918" y="1912284"/>
                <a:ext cx="857256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900" dirty="0" smtClean="0">
                    <a:latin typeface="Arial" pitchFamily="34" charset="0"/>
                    <a:cs typeface="Arial" pitchFamily="34" charset="0"/>
                  </a:rPr>
                  <a:t>Risk period </a:t>
                </a:r>
                <a:endParaRPr lang="en-US" sz="900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27" name="Straight Arrow Connector 26"/>
              <p:cNvCxnSpPr/>
              <p:nvPr/>
            </p:nvCxnSpPr>
            <p:spPr>
              <a:xfrm rot="5400000">
                <a:off x="6035685" y="2249479"/>
                <a:ext cx="357984" cy="7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/>
              <p:nvPr/>
            </p:nvCxnSpPr>
            <p:spPr>
              <a:xfrm rot="5400000">
                <a:off x="2250265" y="2250273"/>
                <a:ext cx="357984" cy="7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30"/>
              <p:cNvSpPr txBox="1"/>
              <p:nvPr/>
            </p:nvSpPr>
            <p:spPr>
              <a:xfrm>
                <a:off x="785786" y="2000240"/>
                <a:ext cx="85725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800" dirty="0" smtClean="0">
                    <a:latin typeface="Arial" pitchFamily="34" charset="0"/>
                    <a:cs typeface="Arial" pitchFamily="34" charset="0"/>
                  </a:rPr>
                  <a:t>Start of observation</a:t>
                </a:r>
                <a:endParaRPr lang="en-US" sz="8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7858148" y="2000240"/>
                <a:ext cx="85725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800" dirty="0" smtClean="0">
                    <a:latin typeface="Arial" pitchFamily="34" charset="0"/>
                    <a:cs typeface="Arial" pitchFamily="34" charset="0"/>
                  </a:rPr>
                  <a:t>End of observation</a:t>
                </a:r>
                <a:endParaRPr lang="en-US" sz="8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 rot="16200000">
                <a:off x="316426" y="2182718"/>
                <a:ext cx="72327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b="1" dirty="0" smtClean="0">
                    <a:latin typeface="Arial" pitchFamily="34" charset="0"/>
                    <a:cs typeface="Arial" pitchFamily="34" charset="0"/>
                  </a:rPr>
                  <a:t>Individual </a:t>
                </a:r>
                <a:r>
                  <a:rPr lang="en-GB" sz="800" b="1" i="1" dirty="0" err="1" smtClean="0">
                    <a:latin typeface="Arial" pitchFamily="34" charset="0"/>
                    <a:cs typeface="Arial" pitchFamily="34" charset="0"/>
                  </a:rPr>
                  <a:t>i</a:t>
                </a:r>
                <a:endParaRPr lang="en-US" sz="800" b="1" i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34" name="TextBox 33"/>
            <p:cNvSpPr txBox="1"/>
            <p:nvPr/>
          </p:nvSpPr>
          <p:spPr>
            <a:xfrm>
              <a:off x="4000496" y="2428868"/>
              <a:ext cx="2857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latin typeface="Arial" pitchFamily="34" charset="0"/>
                  <a:cs typeface="Arial" pitchFamily="34" charset="0"/>
                </a:rPr>
                <a:t>*</a:t>
              </a:r>
              <a:endParaRPr lang="en-US" sz="20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179512" y="2924944"/>
            <a:ext cx="755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Fig. 1</a:t>
            </a:r>
            <a:endParaRPr lang="en-GB" sz="2000" dirty="0"/>
          </a:p>
        </p:txBody>
      </p:sp>
      <p:sp>
        <p:nvSpPr>
          <p:cNvPr id="32" name="TextBox 31"/>
          <p:cNvSpPr txBox="1"/>
          <p:nvPr/>
        </p:nvSpPr>
        <p:spPr>
          <a:xfrm>
            <a:off x="1043608" y="332656"/>
            <a:ext cx="7776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A general illustration of a case's observation time divided into control, risk periods and age-bands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619672" y="3486200"/>
            <a:ext cx="9361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latin typeface="Arial" pitchFamily="34" charset="0"/>
                <a:cs typeface="Arial" pitchFamily="34" charset="0"/>
              </a:rPr>
              <a:t>Control period </a:t>
            </a:r>
            <a:endParaRPr lang="en-US" sz="9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 flipV="1">
            <a:off x="2267744" y="3212976"/>
            <a:ext cx="0" cy="432048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971600" y="274638"/>
            <a:ext cx="8229600" cy="706437"/>
          </a:xfrm>
        </p:spPr>
        <p:txBody>
          <a:bodyPr>
            <a:normAutofit/>
          </a:bodyPr>
          <a:lstStyle/>
          <a:p>
            <a:pPr eaLnBrk="1" hangingPunct="1"/>
            <a:r>
              <a:rPr lang="en-GB" sz="3600" dirty="0" smtClean="0"/>
              <a:t>Case series: Summary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592" y="1484313"/>
            <a:ext cx="8229600" cy="4670425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GB" sz="2400" dirty="0" smtClean="0"/>
              <a:t>It is a </a:t>
            </a:r>
            <a:r>
              <a:rPr lang="en-GB" sz="2400" dirty="0" smtClean="0">
                <a:solidFill>
                  <a:srgbClr val="FF0000"/>
                </a:solidFill>
              </a:rPr>
              <a:t>conditional cohort method</a:t>
            </a:r>
            <a:r>
              <a:rPr lang="en-GB" sz="2400" dirty="0" smtClean="0"/>
              <a:t>: exposures are regarded as fixed, event times as random.</a:t>
            </a:r>
          </a:p>
          <a:p>
            <a:pPr eaLnBrk="1" hangingPunct="1">
              <a:lnSpc>
                <a:spcPct val="90000"/>
              </a:lnSpc>
            </a:pPr>
            <a:endParaRPr lang="en-GB" sz="800" dirty="0" smtClean="0"/>
          </a:p>
          <a:p>
            <a:pPr eaLnBrk="1" hangingPunct="1">
              <a:lnSpc>
                <a:spcPct val="90000"/>
              </a:lnSpc>
            </a:pPr>
            <a:r>
              <a:rPr lang="en-GB" sz="2400" dirty="0" smtClean="0"/>
              <a:t>Follow-up is </a:t>
            </a:r>
            <a:r>
              <a:rPr lang="en-GB" sz="2400" dirty="0" smtClean="0">
                <a:solidFill>
                  <a:srgbClr val="FF0000"/>
                </a:solidFill>
              </a:rPr>
              <a:t>not censored</a:t>
            </a:r>
            <a:r>
              <a:rPr lang="en-GB" sz="2400" dirty="0" smtClean="0"/>
              <a:t> at event.</a:t>
            </a:r>
          </a:p>
          <a:p>
            <a:pPr eaLnBrk="1" hangingPunct="1">
              <a:lnSpc>
                <a:spcPct val="90000"/>
              </a:lnSpc>
            </a:pPr>
            <a:endParaRPr lang="en-GB" sz="1400" dirty="0" smtClean="0"/>
          </a:p>
          <a:p>
            <a:pPr eaLnBrk="1" hangingPunct="1">
              <a:lnSpc>
                <a:spcPct val="90000"/>
              </a:lnSpc>
            </a:pPr>
            <a:r>
              <a:rPr lang="en-GB" sz="2400" dirty="0" smtClean="0"/>
              <a:t>The method can be used with independent </a:t>
            </a:r>
            <a:r>
              <a:rPr lang="en-GB" sz="2400" dirty="0" smtClean="0">
                <a:solidFill>
                  <a:srgbClr val="FF0000"/>
                </a:solidFill>
              </a:rPr>
              <a:t>recurrent events</a:t>
            </a:r>
            <a:r>
              <a:rPr lang="en-GB" sz="2400" dirty="0" smtClean="0"/>
              <a:t>, or uncommon </a:t>
            </a:r>
            <a:r>
              <a:rPr lang="en-GB" sz="2400" dirty="0" smtClean="0">
                <a:solidFill>
                  <a:srgbClr val="FF0000"/>
                </a:solidFill>
              </a:rPr>
              <a:t>non-recurrent events</a:t>
            </a:r>
            <a:r>
              <a:rPr lang="en-GB" sz="2400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endParaRPr lang="en-GB" sz="1400" dirty="0" smtClean="0"/>
          </a:p>
          <a:p>
            <a:pPr eaLnBrk="1" hangingPunct="1">
              <a:lnSpc>
                <a:spcPct val="90000"/>
              </a:lnSpc>
            </a:pPr>
            <a:r>
              <a:rPr lang="en-GB" sz="2400" dirty="0" smtClean="0">
                <a:solidFill>
                  <a:srgbClr val="FF0000"/>
                </a:solidFill>
              </a:rPr>
              <a:t>Only cases</a:t>
            </a:r>
            <a:r>
              <a:rPr lang="en-GB" sz="2400" dirty="0" smtClean="0"/>
              <a:t> are required: estimation is </a:t>
            </a:r>
            <a:r>
              <a:rPr lang="en-GB" sz="2400" dirty="0" smtClean="0">
                <a:solidFill>
                  <a:srgbClr val="FF0000"/>
                </a:solidFill>
              </a:rPr>
              <a:t>within-individuals.</a:t>
            </a:r>
          </a:p>
          <a:p>
            <a:pPr eaLnBrk="1" hangingPunct="1">
              <a:lnSpc>
                <a:spcPct val="90000"/>
              </a:lnSpc>
            </a:pPr>
            <a:endParaRPr lang="en-GB" sz="1400" dirty="0" smtClean="0"/>
          </a:p>
          <a:p>
            <a:pPr eaLnBrk="1" hangingPunct="1">
              <a:lnSpc>
                <a:spcPct val="90000"/>
              </a:lnSpc>
            </a:pPr>
            <a:r>
              <a:rPr lang="en-GB" sz="2400" dirty="0" smtClean="0"/>
              <a:t>The analysis is </a:t>
            </a:r>
            <a:r>
              <a:rPr lang="en-GB" sz="2400" dirty="0" smtClean="0">
                <a:solidFill>
                  <a:srgbClr val="FF0000"/>
                </a:solidFill>
              </a:rPr>
              <a:t>self-matched</a:t>
            </a:r>
            <a:r>
              <a:rPr lang="en-GB" sz="2400" dirty="0" smtClean="0"/>
              <a:t>, thus eliminating the effect of fixed confounders.</a:t>
            </a:r>
          </a:p>
          <a:p>
            <a:pPr eaLnBrk="1" hangingPunct="1">
              <a:lnSpc>
                <a:spcPct val="90000"/>
              </a:lnSpc>
            </a:pPr>
            <a:endParaRPr lang="en-GB" sz="1400" dirty="0" smtClean="0"/>
          </a:p>
          <a:p>
            <a:pPr eaLnBrk="1" hangingPunct="1">
              <a:lnSpc>
                <a:spcPct val="90000"/>
              </a:lnSpc>
            </a:pPr>
            <a:r>
              <a:rPr lang="en-GB" sz="2400" dirty="0" smtClean="0"/>
              <a:t>It has been programmed in </a:t>
            </a:r>
            <a:r>
              <a:rPr lang="en-GB" sz="2400" dirty="0" smtClean="0">
                <a:solidFill>
                  <a:srgbClr val="FF0000"/>
                </a:solidFill>
              </a:rPr>
              <a:t>standard statistics packages</a:t>
            </a:r>
            <a:r>
              <a:rPr lang="en-GB" sz="2400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endParaRPr lang="en-GB" sz="14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GB" sz="24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GB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5724128" y="6237312"/>
            <a:ext cx="2376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Whitaker </a:t>
            </a:r>
            <a:r>
              <a:rPr lang="en-GB" sz="2000" i="1" dirty="0" smtClean="0"/>
              <a:t>et al</a:t>
            </a:r>
            <a:r>
              <a:rPr lang="en-GB" sz="2000" dirty="0" smtClean="0"/>
              <a:t>,  2005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/>
              <a:t>Presentation outline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43608" y="1340768"/>
            <a:ext cx="6120680" cy="5184576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Background/Intro</a:t>
            </a:r>
          </a:p>
          <a:p>
            <a:r>
              <a:rPr lang="en-GB" dirty="0" smtClean="0">
                <a:solidFill>
                  <a:srgbClr val="002060"/>
                </a:solidFill>
              </a:rPr>
              <a:t>Literature review (Systematic)</a:t>
            </a:r>
          </a:p>
          <a:p>
            <a:r>
              <a:rPr lang="en-GB" dirty="0" smtClean="0">
                <a:solidFill>
                  <a:srgbClr val="002060"/>
                </a:solidFill>
              </a:rPr>
              <a:t>Aims and Objectives</a:t>
            </a:r>
          </a:p>
          <a:p>
            <a:r>
              <a:rPr lang="en-GB" dirty="0" smtClean="0">
                <a:solidFill>
                  <a:srgbClr val="002060"/>
                </a:solidFill>
              </a:rPr>
              <a:t>THIN Database</a:t>
            </a:r>
          </a:p>
          <a:p>
            <a:r>
              <a:rPr lang="en-GB" dirty="0" smtClean="0">
                <a:solidFill>
                  <a:srgbClr val="002060"/>
                </a:solidFill>
              </a:rPr>
              <a:t>The case-series design</a:t>
            </a:r>
          </a:p>
          <a:p>
            <a:r>
              <a:rPr lang="en-GB" dirty="0" smtClean="0">
                <a:solidFill>
                  <a:srgbClr val="002060"/>
                </a:solidFill>
              </a:rPr>
              <a:t>Case-series approach</a:t>
            </a:r>
          </a:p>
          <a:p>
            <a:pPr lvl="1"/>
            <a:r>
              <a:rPr lang="en-GB" dirty="0" smtClean="0">
                <a:solidFill>
                  <a:srgbClr val="002060"/>
                </a:solidFill>
              </a:rPr>
              <a:t>Results, findings, summary</a:t>
            </a:r>
          </a:p>
          <a:p>
            <a:r>
              <a:rPr lang="en-GB" dirty="0" smtClean="0">
                <a:solidFill>
                  <a:srgbClr val="002060"/>
                </a:solidFill>
              </a:rPr>
              <a:t>Results in context: Implications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3496"/>
            <a:ext cx="9144000" cy="6784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234495" y="55657"/>
            <a:ext cx="38740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200" dirty="0" smtClean="0"/>
              <a:t>Whitaker </a:t>
            </a:r>
            <a:r>
              <a:rPr lang="da-DK" sz="1200" i="1" dirty="0" smtClean="0"/>
              <a:t>et al</a:t>
            </a:r>
            <a:r>
              <a:rPr lang="da-DK" sz="1200" dirty="0" smtClean="0"/>
              <a:t>, Stat Methods Med Res. 2009 Feb;18(1):7-26</a:t>
            </a:r>
            <a:endParaRPr lang="en-GB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However…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48006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GB" dirty="0" smtClean="0"/>
              <a:t>The method has  </a:t>
            </a:r>
            <a:r>
              <a:rPr lang="en-GB" dirty="0" smtClean="0">
                <a:solidFill>
                  <a:srgbClr val="FF0000"/>
                </a:solidFill>
              </a:rPr>
              <a:t>three stringent assumptions</a:t>
            </a:r>
            <a:r>
              <a:rPr lang="en-GB" dirty="0" smtClean="0"/>
              <a:t>:</a:t>
            </a:r>
          </a:p>
          <a:p>
            <a:pPr marL="596646" indent="-514350">
              <a:buFont typeface="+mj-lt"/>
              <a:buAutoNum type="arabicParenR"/>
            </a:pPr>
            <a:r>
              <a:rPr lang="en-GB" dirty="0" smtClean="0"/>
              <a:t>Independent but recurrent events within an individual</a:t>
            </a:r>
          </a:p>
          <a:p>
            <a:pPr marL="596646" indent="-514350">
              <a:buFont typeface="+mj-lt"/>
              <a:buAutoNum type="arabicParenR"/>
            </a:pPr>
            <a:endParaRPr lang="en-GB" dirty="0" smtClean="0"/>
          </a:p>
          <a:p>
            <a:pPr marL="596646" indent="-514350">
              <a:buFont typeface="+mj-lt"/>
              <a:buAutoNum type="arabicParenR"/>
            </a:pPr>
            <a:r>
              <a:rPr lang="en-GB" dirty="0" smtClean="0"/>
              <a:t>The occurrence of an event must not alter the probability of subsequent exposure.</a:t>
            </a:r>
          </a:p>
          <a:p>
            <a:pPr marL="596646" indent="-514350">
              <a:buFont typeface="+mj-lt"/>
              <a:buAutoNum type="arabicParenR"/>
            </a:pPr>
            <a:endParaRPr lang="en-GB" dirty="0" smtClean="0"/>
          </a:p>
          <a:p>
            <a:pPr marL="596646" indent="-514350">
              <a:buFont typeface="+mj-lt"/>
              <a:buAutoNum type="arabicParenR"/>
            </a:pPr>
            <a:r>
              <a:rPr lang="en-GB" dirty="0" smtClean="0"/>
              <a:t>The occurrence of the event of interest must not censor or affect the observation period.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786210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More details on the </a:t>
            </a:r>
            <a:r>
              <a:rPr lang="en-GB" sz="4000" dirty="0" smtClean="0"/>
              <a:t>Website (created by Heather Whitaker)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3100" dirty="0" smtClean="0">
                <a:solidFill>
                  <a:srgbClr val="7030A0"/>
                </a:solidFill>
              </a:rPr>
              <a:t>http://statistics.open.ac.uk/sccs/papers.htm</a:t>
            </a:r>
            <a:r>
              <a:rPr lang="en-GB" dirty="0" smtClean="0">
                <a:solidFill>
                  <a:srgbClr val="7030A0"/>
                </a:solidFill>
              </a:rPr>
              <a:t/>
            </a:r>
            <a:br>
              <a:rPr lang="en-GB" dirty="0" smtClean="0">
                <a:solidFill>
                  <a:srgbClr val="7030A0"/>
                </a:solidFill>
              </a:rPr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2132856"/>
            <a:ext cx="8172400" cy="4464496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Tutorial</a:t>
            </a:r>
            <a:r>
              <a:rPr lang="en-GB" dirty="0" smtClean="0"/>
              <a:t> paper: </a:t>
            </a:r>
          </a:p>
          <a:p>
            <a:pPr>
              <a:buNone/>
            </a:pPr>
            <a:r>
              <a:rPr lang="en-GB" dirty="0" smtClean="0"/>
              <a:t>	</a:t>
            </a:r>
            <a:r>
              <a:rPr lang="en-GB" sz="2600" dirty="0" smtClean="0"/>
              <a:t>Whitaker et al., </a:t>
            </a:r>
            <a:r>
              <a:rPr lang="en-GB" sz="2600" i="1" dirty="0" smtClean="0"/>
              <a:t>Statist. Med.</a:t>
            </a:r>
            <a:r>
              <a:rPr lang="en-GB" sz="2600" dirty="0" smtClean="0"/>
              <a:t> 2006, 25: 1768 – 1797</a:t>
            </a:r>
          </a:p>
          <a:p>
            <a:pPr>
              <a:buNone/>
            </a:pPr>
            <a:endParaRPr lang="en-GB" dirty="0" smtClean="0"/>
          </a:p>
          <a:p>
            <a:r>
              <a:rPr lang="en-GB" dirty="0" smtClean="0">
                <a:solidFill>
                  <a:srgbClr val="FF0000"/>
                </a:solidFill>
              </a:rPr>
              <a:t>Other papers</a:t>
            </a:r>
            <a:r>
              <a:rPr lang="en-GB" dirty="0" smtClean="0"/>
              <a:t>: </a:t>
            </a:r>
          </a:p>
          <a:p>
            <a:pPr lvl="1"/>
            <a:r>
              <a:rPr lang="en-GB" dirty="0" smtClean="0"/>
              <a:t>semi-parametric model:  avoids mis-specification of age specific baseline incidence, (Farrington CP and Whitaker HJ,  2006)</a:t>
            </a:r>
          </a:p>
          <a:p>
            <a:pPr lvl="1"/>
            <a:r>
              <a:rPr lang="en-GB" dirty="0" smtClean="0"/>
              <a:t>sample size estimation, (</a:t>
            </a:r>
            <a:r>
              <a:rPr lang="en-GB" dirty="0" err="1" smtClean="0"/>
              <a:t>Musonda</a:t>
            </a:r>
            <a:r>
              <a:rPr lang="en-GB" dirty="0" smtClean="0"/>
              <a:t> </a:t>
            </a:r>
            <a:r>
              <a:rPr lang="en-GB" i="1" dirty="0" smtClean="0"/>
              <a:t>et al</a:t>
            </a:r>
            <a:r>
              <a:rPr lang="en-GB" dirty="0" smtClean="0"/>
              <a:t>, 2006)</a:t>
            </a:r>
          </a:p>
          <a:p>
            <a:pPr lvl="1"/>
            <a:r>
              <a:rPr lang="en-GB" dirty="0" smtClean="0"/>
              <a:t>small sample performance (</a:t>
            </a:r>
            <a:r>
              <a:rPr lang="en-GB" dirty="0" err="1" smtClean="0"/>
              <a:t>Musonda</a:t>
            </a:r>
            <a:r>
              <a:rPr lang="en-GB" dirty="0" smtClean="0"/>
              <a:t> </a:t>
            </a:r>
            <a:r>
              <a:rPr lang="en-GB" i="1" dirty="0" smtClean="0"/>
              <a:t>et al</a:t>
            </a:r>
            <a:r>
              <a:rPr lang="en-GB" dirty="0" smtClean="0"/>
              <a:t>, 2007)</a:t>
            </a:r>
          </a:p>
          <a:p>
            <a:endParaRPr lang="en-GB" dirty="0" smtClean="0"/>
          </a:p>
          <a:p>
            <a:r>
              <a:rPr lang="en-GB" dirty="0" smtClean="0"/>
              <a:t>Example datasets and </a:t>
            </a:r>
            <a:r>
              <a:rPr lang="en-GB" dirty="0" smtClean="0">
                <a:solidFill>
                  <a:srgbClr val="FF0000"/>
                </a:solidFill>
              </a:rPr>
              <a:t>analysis files</a:t>
            </a:r>
            <a:r>
              <a:rPr lang="en-GB" dirty="0" smtClean="0"/>
              <a:t> in Stata, SAS, GENSTAT, GLIM and R.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7744" y="2708920"/>
            <a:ext cx="57118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600" b="1" dirty="0" smtClean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The case series approach </a:t>
            </a:r>
          </a:p>
          <a:p>
            <a:pPr algn="ctr"/>
            <a:r>
              <a:rPr lang="en-GB" sz="3600" b="1" dirty="0" smtClean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using THIN Dataset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6"/>
          <p:cNvGrpSpPr/>
          <p:nvPr/>
        </p:nvGrpSpPr>
        <p:grpSpPr>
          <a:xfrm>
            <a:off x="251520" y="1124744"/>
            <a:ext cx="8821074" cy="5377678"/>
            <a:chOff x="71406" y="71414"/>
            <a:chExt cx="9001188" cy="6431008"/>
          </a:xfrm>
        </p:grpSpPr>
        <p:sp>
          <p:nvSpPr>
            <p:cNvPr id="60" name="Rectangle 59"/>
            <p:cNvSpPr/>
            <p:nvPr/>
          </p:nvSpPr>
          <p:spPr>
            <a:xfrm>
              <a:off x="6572264" y="4714884"/>
              <a:ext cx="2428892" cy="21431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3357554" y="4714884"/>
              <a:ext cx="2214578" cy="21431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7715272" y="1000108"/>
              <a:ext cx="1285884" cy="21431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7" name="Straight Arrow Connector 6"/>
            <p:cNvCxnSpPr/>
            <p:nvPr/>
          </p:nvCxnSpPr>
          <p:spPr>
            <a:xfrm>
              <a:off x="928662" y="1000108"/>
              <a:ext cx="7929618" cy="158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Hexagon 10"/>
            <p:cNvSpPr/>
            <p:nvPr/>
          </p:nvSpPr>
          <p:spPr>
            <a:xfrm>
              <a:off x="8858280" y="928670"/>
              <a:ext cx="214314" cy="142876"/>
            </a:xfrm>
            <a:prstGeom prst="hexag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357554" y="1000108"/>
              <a:ext cx="1000132" cy="21431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785918" y="1000108"/>
              <a:ext cx="1571636" cy="214314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r>
                <a:rPr lang="en-GB" sz="1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6 months (event free)</a:t>
              </a:r>
              <a:endParaRPr 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928662" y="1000108"/>
              <a:ext cx="857256" cy="21431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3 months</a:t>
              </a:r>
              <a:endParaRPr 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Isosceles Triangle 9"/>
            <p:cNvSpPr/>
            <p:nvPr/>
          </p:nvSpPr>
          <p:spPr>
            <a:xfrm>
              <a:off x="857224" y="1000108"/>
              <a:ext cx="142876" cy="142876"/>
            </a:xfrm>
            <a:prstGeom prst="triangle">
              <a:avLst/>
            </a:prstGeom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286116" y="928670"/>
              <a:ext cx="142876" cy="142876"/>
            </a:xfrm>
            <a:prstGeom prst="ellipse">
              <a:avLst/>
            </a:prstGeom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357686" y="785794"/>
              <a:ext cx="1071570" cy="21431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429256" y="785794"/>
              <a:ext cx="1214446" cy="21431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6643702" y="785794"/>
              <a:ext cx="1071570" cy="21431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715272" y="3571876"/>
              <a:ext cx="1285884" cy="21431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>
              <a:off x="928662" y="3571876"/>
              <a:ext cx="7929618" cy="158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Hexagon 26"/>
            <p:cNvSpPr/>
            <p:nvPr/>
          </p:nvSpPr>
          <p:spPr>
            <a:xfrm>
              <a:off x="8858280" y="3500438"/>
              <a:ext cx="214314" cy="142876"/>
            </a:xfrm>
            <a:prstGeom prst="hexag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357554" y="3571876"/>
              <a:ext cx="1000132" cy="21431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785918" y="3571876"/>
              <a:ext cx="1571636" cy="214314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r>
                <a:rPr lang="en-GB" sz="1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6 months (event free)</a:t>
              </a:r>
              <a:endParaRPr 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928662" y="3571876"/>
              <a:ext cx="857256" cy="21431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3 months</a:t>
              </a:r>
              <a:endParaRPr 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Isosceles Triangle 30"/>
            <p:cNvSpPr/>
            <p:nvPr/>
          </p:nvSpPr>
          <p:spPr>
            <a:xfrm>
              <a:off x="857224" y="3571876"/>
              <a:ext cx="142876" cy="142876"/>
            </a:xfrm>
            <a:prstGeom prst="triangle">
              <a:avLst/>
            </a:prstGeom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3286116" y="3500438"/>
              <a:ext cx="142876" cy="142876"/>
            </a:xfrm>
            <a:prstGeom prst="ellipse">
              <a:avLst/>
            </a:prstGeom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4357686" y="3357562"/>
              <a:ext cx="1071570" cy="214314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429256" y="3571876"/>
              <a:ext cx="1214446" cy="21431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6643702" y="3357562"/>
              <a:ext cx="1071570" cy="214314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7715272" y="2143116"/>
              <a:ext cx="1285884" cy="21431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7" name="Straight Arrow Connector 36"/>
            <p:cNvCxnSpPr/>
            <p:nvPr/>
          </p:nvCxnSpPr>
          <p:spPr>
            <a:xfrm>
              <a:off x="928662" y="2357430"/>
              <a:ext cx="7929618" cy="158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Hexagon 37"/>
            <p:cNvSpPr/>
            <p:nvPr/>
          </p:nvSpPr>
          <p:spPr>
            <a:xfrm>
              <a:off x="8858280" y="2285992"/>
              <a:ext cx="214314" cy="142876"/>
            </a:xfrm>
            <a:prstGeom prst="hexag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3357554" y="2357430"/>
              <a:ext cx="1000132" cy="21431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1785918" y="2357430"/>
              <a:ext cx="1571636" cy="214314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r>
                <a:rPr lang="en-GB" sz="1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6 months (event free)</a:t>
              </a:r>
              <a:endParaRPr 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928662" y="2357430"/>
              <a:ext cx="857256" cy="21431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3 months</a:t>
              </a:r>
              <a:endParaRPr 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Isosceles Triangle 41"/>
            <p:cNvSpPr/>
            <p:nvPr/>
          </p:nvSpPr>
          <p:spPr>
            <a:xfrm>
              <a:off x="857224" y="2357430"/>
              <a:ext cx="142876" cy="142876"/>
            </a:xfrm>
            <a:prstGeom prst="triangle">
              <a:avLst/>
            </a:prstGeom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Oval 42"/>
            <p:cNvSpPr/>
            <p:nvPr/>
          </p:nvSpPr>
          <p:spPr>
            <a:xfrm>
              <a:off x="3286116" y="2285992"/>
              <a:ext cx="142876" cy="142876"/>
            </a:xfrm>
            <a:prstGeom prst="ellipse">
              <a:avLst/>
            </a:prstGeom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4357686" y="2143116"/>
              <a:ext cx="1071570" cy="21431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5429256" y="2143116"/>
              <a:ext cx="1214446" cy="21431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6643702" y="2143116"/>
              <a:ext cx="1071570" cy="214314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9" name="Straight Arrow Connector 48"/>
            <p:cNvCxnSpPr/>
            <p:nvPr/>
          </p:nvCxnSpPr>
          <p:spPr>
            <a:xfrm>
              <a:off x="928662" y="4929198"/>
              <a:ext cx="7929618" cy="158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Hexagon 49"/>
            <p:cNvSpPr/>
            <p:nvPr/>
          </p:nvSpPr>
          <p:spPr>
            <a:xfrm>
              <a:off x="8858280" y="4857760"/>
              <a:ext cx="214314" cy="142876"/>
            </a:xfrm>
            <a:prstGeom prst="hexag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1785918" y="4929198"/>
              <a:ext cx="1571636" cy="214314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r>
                <a:rPr lang="en-GB" sz="1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6 months (event free)</a:t>
              </a:r>
              <a:endParaRPr 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928662" y="4929198"/>
              <a:ext cx="857256" cy="21431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3 months</a:t>
              </a:r>
              <a:endParaRPr 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4" name="Isosceles Triangle 53"/>
            <p:cNvSpPr/>
            <p:nvPr/>
          </p:nvSpPr>
          <p:spPr>
            <a:xfrm>
              <a:off x="857224" y="4929198"/>
              <a:ext cx="142876" cy="142876"/>
            </a:xfrm>
            <a:prstGeom prst="triangle">
              <a:avLst/>
            </a:prstGeom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Oval 54"/>
            <p:cNvSpPr/>
            <p:nvPr/>
          </p:nvSpPr>
          <p:spPr>
            <a:xfrm>
              <a:off x="3286116" y="4857760"/>
              <a:ext cx="142876" cy="142876"/>
            </a:xfrm>
            <a:prstGeom prst="ellipse">
              <a:avLst/>
            </a:prstGeom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5572132" y="4929198"/>
              <a:ext cx="1000132" cy="21431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2" name="Straight Arrow Connector 61"/>
            <p:cNvCxnSpPr/>
            <p:nvPr/>
          </p:nvCxnSpPr>
          <p:spPr>
            <a:xfrm rot="5400000">
              <a:off x="5785652" y="4571214"/>
              <a:ext cx="715174" cy="79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/>
            <p:nvPr/>
          </p:nvSpPr>
          <p:spPr>
            <a:xfrm>
              <a:off x="5643570" y="4000504"/>
              <a:ext cx="100013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dirty="0" smtClean="0">
                  <a:latin typeface="Times New Roman" pitchFamily="18" charset="0"/>
                  <a:cs typeface="Times New Roman" pitchFamily="18" charset="0"/>
                </a:rPr>
                <a:t>Liver injury</a:t>
              </a:r>
            </a:p>
          </p:txBody>
        </p:sp>
        <p:cxnSp>
          <p:nvCxnSpPr>
            <p:cNvPr id="66" name="Straight Arrow Connector 65"/>
            <p:cNvCxnSpPr/>
            <p:nvPr/>
          </p:nvCxnSpPr>
          <p:spPr>
            <a:xfrm rot="5400000">
              <a:off x="7214412" y="3213892"/>
              <a:ext cx="715174" cy="79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/>
            <p:cNvSpPr txBox="1"/>
            <p:nvPr/>
          </p:nvSpPr>
          <p:spPr>
            <a:xfrm>
              <a:off x="7072330" y="2643182"/>
              <a:ext cx="100013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dirty="0" smtClean="0">
                  <a:latin typeface="Times New Roman" pitchFamily="18" charset="0"/>
                  <a:cs typeface="Times New Roman" pitchFamily="18" charset="0"/>
                </a:rPr>
                <a:t>Liver injury</a:t>
              </a:r>
            </a:p>
          </p:txBody>
        </p:sp>
        <p:cxnSp>
          <p:nvCxnSpPr>
            <p:cNvPr id="68" name="Straight Arrow Connector 67"/>
            <p:cNvCxnSpPr/>
            <p:nvPr/>
          </p:nvCxnSpPr>
          <p:spPr>
            <a:xfrm rot="5400000">
              <a:off x="5214148" y="642124"/>
              <a:ext cx="715174" cy="79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/>
            <p:cNvSpPr txBox="1"/>
            <p:nvPr/>
          </p:nvSpPr>
          <p:spPr>
            <a:xfrm>
              <a:off x="5072066" y="71414"/>
              <a:ext cx="100013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dirty="0" smtClean="0">
                  <a:latin typeface="Times New Roman" pitchFamily="18" charset="0"/>
                  <a:cs typeface="Times New Roman" pitchFamily="18" charset="0"/>
                </a:rPr>
                <a:t>Liver injury</a:t>
              </a:r>
            </a:p>
          </p:txBody>
        </p:sp>
        <p:cxnSp>
          <p:nvCxnSpPr>
            <p:cNvPr id="70" name="Straight Arrow Connector 69"/>
            <p:cNvCxnSpPr/>
            <p:nvPr/>
          </p:nvCxnSpPr>
          <p:spPr>
            <a:xfrm rot="5400000">
              <a:off x="3428198" y="1999446"/>
              <a:ext cx="715174" cy="79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TextBox 70"/>
            <p:cNvSpPr txBox="1"/>
            <p:nvPr/>
          </p:nvSpPr>
          <p:spPr>
            <a:xfrm>
              <a:off x="3286116" y="1428736"/>
              <a:ext cx="100013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dirty="0" smtClean="0">
                  <a:latin typeface="Times New Roman" pitchFamily="18" charset="0"/>
                  <a:cs typeface="Times New Roman" pitchFamily="18" charset="0"/>
                </a:rPr>
                <a:t>Liver injury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5857884" y="5572140"/>
              <a:ext cx="1910016" cy="2308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900" dirty="0" smtClean="0">
                  <a:latin typeface="Times New Roman" pitchFamily="18" charset="0"/>
                  <a:cs typeface="Times New Roman" pitchFamily="18" charset="0"/>
                </a:rPr>
                <a:t>Date of registration with a practice</a:t>
              </a:r>
              <a:endParaRPr lang="en-US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2000232" y="5500702"/>
              <a:ext cx="1643074" cy="2308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900" dirty="0" smtClean="0">
                  <a:latin typeface="Times New Roman" pitchFamily="18" charset="0"/>
                  <a:cs typeface="Times New Roman" pitchFamily="18" charset="0"/>
                </a:rPr>
                <a:t>Baseline period </a:t>
              </a:r>
              <a:endParaRPr lang="en-US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4" name="Oval 73"/>
            <p:cNvSpPr/>
            <p:nvPr/>
          </p:nvSpPr>
          <p:spPr>
            <a:xfrm>
              <a:off x="5214942" y="5802972"/>
              <a:ext cx="142876" cy="142876"/>
            </a:xfrm>
            <a:prstGeom prst="ellipse">
              <a:avLst/>
            </a:prstGeom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1214414" y="5572140"/>
              <a:ext cx="642942" cy="14287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6" name="Isosceles Triangle 75"/>
            <p:cNvSpPr/>
            <p:nvPr/>
          </p:nvSpPr>
          <p:spPr>
            <a:xfrm>
              <a:off x="5214942" y="5588658"/>
              <a:ext cx="142876" cy="142876"/>
            </a:xfrm>
            <a:prstGeom prst="triangle">
              <a:avLst/>
            </a:prstGeom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1214414" y="5786454"/>
              <a:ext cx="642942" cy="142876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2000232" y="5769936"/>
              <a:ext cx="1571636" cy="2308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900" dirty="0" smtClean="0">
                  <a:latin typeface="Times New Roman" pitchFamily="18" charset="0"/>
                  <a:cs typeface="Times New Roman" pitchFamily="18" charset="0"/>
                </a:rPr>
                <a:t>Periods of statin only therapy</a:t>
              </a:r>
              <a:endParaRPr lang="en-US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9" name="Hexagon 78"/>
            <p:cNvSpPr/>
            <p:nvPr/>
          </p:nvSpPr>
          <p:spPr>
            <a:xfrm>
              <a:off x="5214942" y="6072206"/>
              <a:ext cx="214314" cy="142876"/>
            </a:xfrm>
            <a:prstGeom prst="hexagon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5857884" y="6000768"/>
              <a:ext cx="1530978" cy="2308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900" dirty="0" smtClean="0">
                  <a:latin typeface="Times New Roman" pitchFamily="18" charset="0"/>
                  <a:cs typeface="Times New Roman" pitchFamily="18" charset="0"/>
                </a:rPr>
                <a:t>End of observation period </a:t>
              </a:r>
              <a:endParaRPr lang="en-US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5857884" y="5786454"/>
              <a:ext cx="1530978" cy="2308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900" dirty="0" smtClean="0">
                  <a:latin typeface="Times New Roman" pitchFamily="18" charset="0"/>
                  <a:cs typeface="Times New Roman" pitchFamily="18" charset="0"/>
                </a:rPr>
                <a:t>Start of observation period </a:t>
              </a:r>
              <a:endParaRPr lang="en-US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1214414" y="6055688"/>
              <a:ext cx="642942" cy="142876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2000232" y="6039170"/>
              <a:ext cx="2928958" cy="2308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900" dirty="0" smtClean="0">
                  <a:latin typeface="Times New Roman" pitchFamily="18" charset="0"/>
                  <a:cs typeface="Times New Roman" pitchFamily="18" charset="0"/>
                </a:rPr>
                <a:t>Periods of both statin and SCCID therapy</a:t>
              </a:r>
              <a:endParaRPr lang="en-US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1214414" y="6286520"/>
              <a:ext cx="642942" cy="142876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2000232" y="6270002"/>
              <a:ext cx="2928958" cy="2308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900" dirty="0" smtClean="0">
                  <a:latin typeface="Times New Roman" pitchFamily="18" charset="0"/>
                  <a:cs typeface="Times New Roman" pitchFamily="18" charset="0"/>
                </a:rPr>
                <a:t>Periods of SCCID only therapy</a:t>
              </a:r>
              <a:endParaRPr lang="en-US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86" name="Straight Arrow Connector 85"/>
            <p:cNvCxnSpPr/>
            <p:nvPr/>
          </p:nvCxnSpPr>
          <p:spPr>
            <a:xfrm>
              <a:off x="571472" y="6500834"/>
              <a:ext cx="8501090" cy="158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TextBox 89"/>
            <p:cNvSpPr txBox="1"/>
            <p:nvPr/>
          </p:nvSpPr>
          <p:spPr>
            <a:xfrm>
              <a:off x="71406" y="928670"/>
              <a:ext cx="6158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latin typeface="Times New Roman" pitchFamily="18" charset="0"/>
                  <a:cs typeface="Times New Roman" pitchFamily="18" charset="0"/>
                </a:rPr>
                <a:t>Case 1</a:t>
              </a:r>
              <a:endParaRPr lang="en-GB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99746" y="2285992"/>
              <a:ext cx="6158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latin typeface="Times New Roman" pitchFamily="18" charset="0"/>
                  <a:cs typeface="Times New Roman" pitchFamily="18" charset="0"/>
                </a:rPr>
                <a:t>Case 2</a:t>
              </a:r>
              <a:endParaRPr lang="en-GB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142844" y="3500438"/>
              <a:ext cx="6158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latin typeface="Times New Roman" pitchFamily="18" charset="0"/>
                  <a:cs typeface="Times New Roman" pitchFamily="18" charset="0"/>
                </a:rPr>
                <a:t>Case 3</a:t>
              </a:r>
              <a:endParaRPr lang="en-GB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142844" y="4866513"/>
              <a:ext cx="6158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latin typeface="Times New Roman" pitchFamily="18" charset="0"/>
                  <a:cs typeface="Times New Roman" pitchFamily="18" charset="0"/>
                </a:rPr>
                <a:t>Case 4</a:t>
              </a:r>
              <a:endParaRPr lang="en-GB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7" name="TextBox 86"/>
          <p:cNvSpPr txBox="1"/>
          <p:nvPr/>
        </p:nvSpPr>
        <p:spPr>
          <a:xfrm>
            <a:off x="852254" y="260648"/>
            <a:ext cx="823122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Examples of four possible timings of the outcome event </a:t>
            </a:r>
          </a:p>
          <a:p>
            <a:pPr algn="ctr"/>
            <a:r>
              <a:rPr lang="en-GB" sz="2400" b="1" dirty="0" smtClean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liver injury for a patient in a follow-up period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179512" y="6125234"/>
            <a:ext cx="755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Fig. 4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Definitions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Drug exposures</a:t>
            </a:r>
          </a:p>
          <a:p>
            <a:pPr lvl="1"/>
            <a:r>
              <a:rPr lang="en-GB" dirty="0" smtClean="0"/>
              <a:t>Statin drug alone</a:t>
            </a:r>
          </a:p>
          <a:p>
            <a:pPr lvl="1"/>
            <a:r>
              <a:rPr lang="en-GB" dirty="0" smtClean="0"/>
              <a:t>‘may be’ statin drug alone</a:t>
            </a:r>
          </a:p>
          <a:p>
            <a:pPr lvl="1"/>
            <a:r>
              <a:rPr lang="en-GB" dirty="0" smtClean="0"/>
              <a:t>SCCID exposure</a:t>
            </a:r>
          </a:p>
          <a:p>
            <a:pPr lvl="1"/>
            <a:r>
              <a:rPr lang="en-GB" dirty="0" smtClean="0"/>
              <a:t>Co-prescription of statin and SCCID-main exposure of interest</a:t>
            </a:r>
          </a:p>
          <a:p>
            <a:pPr lvl="1">
              <a:buNone/>
            </a:pPr>
            <a:r>
              <a:rPr lang="en-GB" dirty="0" smtClean="0"/>
              <a:t>-repeat and multiple drug exposures</a:t>
            </a:r>
          </a:p>
          <a:p>
            <a:r>
              <a:rPr lang="en-GB" dirty="0" smtClean="0"/>
              <a:t>Outcome</a:t>
            </a:r>
          </a:p>
          <a:p>
            <a:pPr lvl="1"/>
            <a:r>
              <a:rPr lang="en-GB" dirty="0" smtClean="0"/>
              <a:t>Liver injury in the observation period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62967" y="1340768"/>
            <a:ext cx="8073529" cy="3750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792088" y="404664"/>
            <a:ext cx="8460432" cy="490066"/>
          </a:xfrm>
          <a:prstGeom prst="rect">
            <a:avLst/>
          </a:prstGeom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GB" sz="2400" b="1" dirty="0" smtClean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Statin alone and ‘maybe’ statin alone exposure definition</a:t>
            </a:r>
            <a:endParaRPr lang="en-US" sz="2400" b="1" dirty="0">
              <a:solidFill>
                <a:srgbClr val="00206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2924944"/>
            <a:ext cx="755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Fig. 2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890080" cy="1143000"/>
          </a:xfrm>
        </p:spPr>
        <p:txBody>
          <a:bodyPr>
            <a:noAutofit/>
          </a:bodyPr>
          <a:lstStyle/>
          <a:p>
            <a:pPr algn="ctr"/>
            <a:r>
              <a:rPr lang="en-GB" sz="2400" dirty="0" smtClean="0"/>
              <a:t>Definition of repeat statin only exposure, and multiple statin drug exposure in the observation period</a:t>
            </a:r>
            <a:endParaRPr lang="en-GB" sz="2400" dirty="0"/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35100" y="1340768"/>
            <a:ext cx="7499350" cy="2686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79512" y="2924944"/>
            <a:ext cx="755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Fig. 3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 smtClean="0"/>
              <a:t>Participants and Data management (DM)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Aged ≥18yrs at entry into the study</a:t>
            </a:r>
          </a:p>
          <a:p>
            <a:r>
              <a:rPr lang="en-GB" dirty="0" smtClean="0"/>
              <a:t>Diagnosed with DILI ≥ 9moths after registration with practice</a:t>
            </a:r>
          </a:p>
          <a:p>
            <a:r>
              <a:rPr lang="en-GB" dirty="0" smtClean="0"/>
              <a:t>Had ≥1 </a:t>
            </a:r>
            <a:r>
              <a:rPr lang="en-GB" dirty="0" err="1" smtClean="0"/>
              <a:t>presc</a:t>
            </a:r>
            <a:r>
              <a:rPr lang="en-GB" dirty="0" smtClean="0"/>
              <a:t> of statin/SCCID in the </a:t>
            </a:r>
            <a:r>
              <a:rPr lang="en-GB" dirty="0" err="1" smtClean="0"/>
              <a:t>obs</a:t>
            </a:r>
            <a:r>
              <a:rPr lang="en-GB" dirty="0" smtClean="0"/>
              <a:t> </a:t>
            </a:r>
            <a:r>
              <a:rPr lang="en-GB" dirty="0" err="1" smtClean="0"/>
              <a:t>prd</a:t>
            </a:r>
            <a:endParaRPr lang="en-GB" dirty="0" smtClean="0"/>
          </a:p>
          <a:p>
            <a:endParaRPr lang="en-GB" dirty="0" smtClean="0"/>
          </a:p>
          <a:p>
            <a:pPr>
              <a:buNone/>
            </a:pPr>
            <a:r>
              <a:rPr lang="en-GB" dirty="0" smtClean="0"/>
              <a:t>DM</a:t>
            </a:r>
          </a:p>
          <a:p>
            <a:pPr>
              <a:buNone/>
            </a:pPr>
            <a:r>
              <a:rPr lang="en-GB" dirty="0" smtClean="0"/>
              <a:t>Statin exposure-cont. unless interval &gt;6m</a:t>
            </a:r>
          </a:p>
          <a:p>
            <a:pPr>
              <a:buNone/>
            </a:pPr>
            <a:r>
              <a:rPr lang="en-GB" dirty="0" smtClean="0"/>
              <a:t>SCCID-prescription duration</a:t>
            </a:r>
          </a:p>
          <a:p>
            <a:pPr>
              <a:buNone/>
            </a:pPr>
            <a:r>
              <a:rPr lang="en-GB" dirty="0" smtClean="0"/>
              <a:t>Exposure periods-</a:t>
            </a:r>
            <a:r>
              <a:rPr lang="en-GB" dirty="0" smtClean="0">
                <a:solidFill>
                  <a:srgbClr val="FF0000"/>
                </a:solidFill>
              </a:rPr>
              <a:t>See Fig 5</a:t>
            </a:r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268760"/>
            <a:ext cx="8327315" cy="3888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343175" y="221739"/>
            <a:ext cx="72699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An illustration of an individual case timeline with </a:t>
            </a:r>
          </a:p>
          <a:p>
            <a:pPr algn="ctr"/>
            <a:r>
              <a:rPr lang="en-GB" sz="2400" b="1" dirty="0" smtClean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exposures to single drugs and co-prescription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3779912" y="2564904"/>
            <a:ext cx="0" cy="68527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203848" y="3212976"/>
            <a:ext cx="12202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Event, Liver Injury</a:t>
            </a:r>
            <a:endParaRPr lang="en-GB" sz="1100" dirty="0"/>
          </a:p>
        </p:txBody>
      </p:sp>
      <p:sp>
        <p:nvSpPr>
          <p:cNvPr id="6" name="TextBox 5"/>
          <p:cNvSpPr txBox="1"/>
          <p:nvPr/>
        </p:nvSpPr>
        <p:spPr>
          <a:xfrm>
            <a:off x="179512" y="2924944"/>
            <a:ext cx="755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Fig. 5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Background/Introduction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Cardiovascular disease (CVD) </a:t>
            </a:r>
          </a:p>
          <a:p>
            <a:r>
              <a:rPr lang="en-GB" sz="2400" dirty="0" smtClean="0"/>
              <a:t>Statin drugs (…most widely prescribed in the UK)</a:t>
            </a:r>
          </a:p>
          <a:p>
            <a:pPr lvl="1">
              <a:buNone/>
            </a:pPr>
            <a:r>
              <a:rPr lang="en-GB" sz="2000" dirty="0" smtClean="0"/>
              <a:t>    Atorvastatin(</a:t>
            </a:r>
            <a:r>
              <a:rPr lang="en-GB" sz="2000" dirty="0" err="1" smtClean="0">
                <a:solidFill>
                  <a:srgbClr val="00B0F0"/>
                </a:solidFill>
              </a:rPr>
              <a:t>lipitor</a:t>
            </a:r>
            <a:r>
              <a:rPr lang="en-GB" sz="2000" dirty="0" smtClean="0">
                <a:solidFill>
                  <a:srgbClr val="00B0F0"/>
                </a:solidFill>
              </a:rPr>
              <a:t>),  </a:t>
            </a:r>
            <a:r>
              <a:rPr lang="en-GB" sz="2000" dirty="0" smtClean="0"/>
              <a:t>Fluvastatin(</a:t>
            </a:r>
            <a:r>
              <a:rPr lang="en-GB" sz="2000" dirty="0" err="1" smtClean="0">
                <a:solidFill>
                  <a:srgbClr val="00B0F0"/>
                </a:solidFill>
              </a:rPr>
              <a:t>lescol</a:t>
            </a:r>
            <a:r>
              <a:rPr lang="en-GB" sz="2000" dirty="0" smtClean="0"/>
              <a:t>), </a:t>
            </a:r>
            <a:r>
              <a:rPr lang="en-GB" sz="2000" dirty="0" smtClean="0">
                <a:solidFill>
                  <a:srgbClr val="FF0000"/>
                </a:solidFill>
              </a:rPr>
              <a:t>Cerivastatin(</a:t>
            </a:r>
            <a:r>
              <a:rPr lang="en-GB" sz="2000" dirty="0" err="1" smtClean="0">
                <a:solidFill>
                  <a:srgbClr val="FF0000"/>
                </a:solidFill>
              </a:rPr>
              <a:t>lipobay</a:t>
            </a:r>
            <a:r>
              <a:rPr lang="en-GB" sz="2000" dirty="0" smtClean="0">
                <a:solidFill>
                  <a:srgbClr val="FF0000"/>
                </a:solidFill>
              </a:rPr>
              <a:t>)</a:t>
            </a:r>
            <a:r>
              <a:rPr lang="en-GB" sz="2000" dirty="0" smtClean="0"/>
              <a:t>, Pravastatin(</a:t>
            </a:r>
            <a:r>
              <a:rPr lang="en-GB" sz="2000" dirty="0" err="1" smtClean="0">
                <a:solidFill>
                  <a:srgbClr val="00B0F0"/>
                </a:solidFill>
              </a:rPr>
              <a:t>pravachol</a:t>
            </a:r>
            <a:r>
              <a:rPr lang="en-GB" sz="2000" dirty="0" smtClean="0"/>
              <a:t>), Rosuvastatin(</a:t>
            </a:r>
            <a:r>
              <a:rPr lang="en-GB" sz="2000" dirty="0" err="1" smtClean="0">
                <a:solidFill>
                  <a:srgbClr val="00B0F0"/>
                </a:solidFill>
              </a:rPr>
              <a:t>crestor</a:t>
            </a:r>
            <a:r>
              <a:rPr lang="en-GB" sz="2000" dirty="0" smtClean="0"/>
              <a:t>), Simvastatin(</a:t>
            </a:r>
            <a:r>
              <a:rPr lang="en-GB" sz="2000" dirty="0" err="1" smtClean="0">
                <a:solidFill>
                  <a:srgbClr val="00B0F0"/>
                </a:solidFill>
              </a:rPr>
              <a:t>zocor</a:t>
            </a:r>
            <a:r>
              <a:rPr lang="en-GB" sz="2000" dirty="0" smtClean="0"/>
              <a:t>)</a:t>
            </a:r>
          </a:p>
          <a:p>
            <a:r>
              <a:rPr lang="en-GB" sz="2400" dirty="0" smtClean="0"/>
              <a:t>Statin drug metabolism</a:t>
            </a:r>
          </a:p>
          <a:p>
            <a:pPr lvl="1"/>
            <a:r>
              <a:rPr lang="en-GB" sz="2000" dirty="0" smtClean="0"/>
              <a:t>Cytochrome P450 3A4 (CYP3A4)</a:t>
            </a:r>
          </a:p>
          <a:p>
            <a:r>
              <a:rPr lang="en-GB" sz="2400" dirty="0" smtClean="0"/>
              <a:t>Statin Contraindicated CYP3A4 Inhibitor Drugs (SCCID)-</a:t>
            </a:r>
            <a:r>
              <a:rPr lang="en-GB" sz="2400" i="1" dirty="0" smtClean="0">
                <a:solidFill>
                  <a:srgbClr val="FF0000"/>
                </a:solidFill>
              </a:rPr>
              <a:t> (short-term: indication for use)</a:t>
            </a:r>
            <a:endParaRPr lang="en-GB" sz="2400" dirty="0" smtClean="0"/>
          </a:p>
          <a:p>
            <a:pPr lvl="1"/>
            <a:r>
              <a:rPr lang="en-GB" sz="2000" dirty="0" smtClean="0"/>
              <a:t>azole antifungals:  </a:t>
            </a:r>
            <a:r>
              <a:rPr lang="en-GB" sz="2000" dirty="0" smtClean="0">
                <a:solidFill>
                  <a:srgbClr val="FF0000"/>
                </a:solidFill>
              </a:rPr>
              <a:t>fluconazole, ketoconazole, …		</a:t>
            </a:r>
            <a:endParaRPr lang="en-GB" sz="2000" i="1" dirty="0" smtClean="0"/>
          </a:p>
          <a:p>
            <a:pPr lvl="1"/>
            <a:r>
              <a:rPr lang="en-GB" sz="2000" dirty="0" smtClean="0"/>
              <a:t>macrolide antibiotics: </a:t>
            </a:r>
            <a:r>
              <a:rPr lang="en-GB" sz="2000" dirty="0" smtClean="0">
                <a:solidFill>
                  <a:srgbClr val="FF0000"/>
                </a:solidFill>
              </a:rPr>
              <a:t>clarithromycin, telithromycin,…</a:t>
            </a:r>
          </a:p>
          <a:p>
            <a:pPr lvl="1"/>
            <a:r>
              <a:rPr lang="en-GB" sz="2000" dirty="0" smtClean="0"/>
              <a:t>Immunosuppressant : </a:t>
            </a:r>
            <a:r>
              <a:rPr lang="en-GB" sz="2000" dirty="0" smtClean="0">
                <a:solidFill>
                  <a:srgbClr val="FF0000"/>
                </a:solidFill>
              </a:rPr>
              <a:t>cyclosporine</a:t>
            </a:r>
            <a:endParaRPr lang="en-GB" sz="2000" dirty="0" smtClean="0"/>
          </a:p>
          <a:p>
            <a:r>
              <a:rPr lang="en-GB" sz="2400" dirty="0" smtClean="0"/>
              <a:t>Drug Induced Liver Injury (DILI)</a:t>
            </a:r>
          </a:p>
          <a:p>
            <a:pPr>
              <a:buNone/>
            </a:pPr>
            <a:endParaRPr lang="en-GB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Case series: Results (1) </a:t>
            </a:r>
            <a:endParaRPr lang="en-GB" sz="3600" dirty="0"/>
          </a:p>
        </p:txBody>
      </p:sp>
      <p:pic>
        <p:nvPicPr>
          <p:cNvPr id="614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60645" y="1904638"/>
            <a:ext cx="7428596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1331640" y="1340768"/>
            <a:ext cx="74888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002060"/>
                </a:solidFill>
              </a:rPr>
              <a:t>Rate ratios of first liver injury event in the four possible drug exposure periods in a patient’s timeline given seven-days carry-over period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Case series: Results (2)</a:t>
            </a:r>
            <a:endParaRPr lang="en-GB" sz="3600" dirty="0"/>
          </a:p>
        </p:txBody>
      </p:sp>
      <p:pic>
        <p:nvPicPr>
          <p:cNvPr id="71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772816"/>
            <a:ext cx="7272807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763688" y="1124744"/>
            <a:ext cx="6120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Summary of the sensitivity analyses results with the seven-day carry-over period</a:t>
            </a:r>
            <a:endParaRPr lang="en-GB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962088" cy="1143000"/>
          </a:xfrm>
        </p:spPr>
        <p:txBody>
          <a:bodyPr>
            <a:noAutofit/>
          </a:bodyPr>
          <a:lstStyle/>
          <a:p>
            <a:r>
              <a:rPr lang="en-GB" sz="3600" dirty="0" smtClean="0"/>
              <a:t>Main findings/discussions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2400" dirty="0" smtClean="0"/>
              <a:t>Sig. higher rate of first liver injury event in the periods of:</a:t>
            </a:r>
          </a:p>
          <a:p>
            <a:pPr lvl="1"/>
            <a:r>
              <a:rPr lang="en-GB" sz="2400" dirty="0" smtClean="0"/>
              <a:t>co-prescription of statin drugs and SCCID</a:t>
            </a:r>
          </a:p>
          <a:p>
            <a:pPr lvl="1"/>
            <a:r>
              <a:rPr lang="en-GB" sz="2400" dirty="0" smtClean="0"/>
              <a:t> ‘may be’ statin drugs alone</a:t>
            </a:r>
          </a:p>
          <a:p>
            <a:pPr lvl="1"/>
            <a:r>
              <a:rPr lang="en-GB" sz="2400" dirty="0" smtClean="0"/>
              <a:t>SCCID alone </a:t>
            </a:r>
          </a:p>
          <a:p>
            <a:pPr lvl="1">
              <a:buNone/>
            </a:pPr>
            <a:r>
              <a:rPr lang="en-GB" sz="2400" dirty="0" smtClean="0"/>
              <a:t>Compared to baseline (unexposed periods)</a:t>
            </a:r>
          </a:p>
          <a:p>
            <a:pPr lvl="1">
              <a:buNone/>
            </a:pPr>
            <a:endParaRPr lang="en-GB" sz="2400" dirty="0" smtClean="0"/>
          </a:p>
          <a:p>
            <a:r>
              <a:rPr lang="en-GB" sz="2400" dirty="0" smtClean="0"/>
              <a:t>Rates attenuated with increased carry-over intervals</a:t>
            </a:r>
          </a:p>
          <a:p>
            <a:endParaRPr lang="en-GB" sz="2400" dirty="0" smtClean="0"/>
          </a:p>
          <a:p>
            <a:r>
              <a:rPr lang="en-GB" sz="2400" dirty="0" smtClean="0"/>
              <a:t>No evidence to support hypothesis…..</a:t>
            </a:r>
          </a:p>
          <a:p>
            <a:endParaRPr lang="en-GB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Strengths and limitations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b="1" dirty="0" smtClean="0"/>
              <a:t>Strengths of the study: </a:t>
            </a:r>
          </a:p>
          <a:p>
            <a:pPr lvl="1">
              <a:buClrTx/>
            </a:pPr>
            <a:r>
              <a:rPr lang="en-GB" sz="2000" dirty="0" smtClean="0"/>
              <a:t>Dealing with both unmeasured and some measured confounding effect…residual confounding minimised;  good face validity; data used has been validated; e.t.c</a:t>
            </a:r>
          </a:p>
          <a:p>
            <a:pPr lvl="1"/>
            <a:r>
              <a:rPr lang="en-GB" sz="2000" dirty="0" smtClean="0"/>
              <a:t>Confounding by indication (sensitivity analysis-7days pre-exposure period)</a:t>
            </a:r>
          </a:p>
          <a:p>
            <a:endParaRPr lang="en-GB" sz="2400" dirty="0" smtClean="0"/>
          </a:p>
          <a:p>
            <a:r>
              <a:rPr lang="en-GB" sz="2400" b="1" dirty="0" smtClean="0"/>
              <a:t>Possible weaknesses:</a:t>
            </a:r>
            <a:r>
              <a:rPr lang="en-GB" sz="2400" dirty="0" smtClean="0"/>
              <a:t> </a:t>
            </a:r>
          </a:p>
          <a:p>
            <a:pPr lvl="1">
              <a:buClr>
                <a:schemeClr val="bg1"/>
              </a:buClr>
            </a:pPr>
            <a:r>
              <a:rPr lang="en-GB" sz="2000" dirty="0" smtClean="0"/>
              <a:t>Misclassification of exposure periods, patient adherence not measured but assumed once drug was prescribed.</a:t>
            </a:r>
          </a:p>
          <a:p>
            <a:pPr lvl="1">
              <a:buClr>
                <a:schemeClr val="bg1"/>
              </a:buClr>
            </a:pPr>
            <a:r>
              <a:rPr lang="en-GB" sz="2000" dirty="0" smtClean="0"/>
              <a:t>True risk periods unknown (sensitivity analysis)</a:t>
            </a:r>
          </a:p>
          <a:p>
            <a:pPr lvl="1">
              <a:buClr>
                <a:schemeClr val="bg1"/>
              </a:buClr>
            </a:pPr>
            <a:endParaRPr lang="en-GB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498080" cy="1143000"/>
          </a:xfrm>
        </p:spPr>
        <p:txBody>
          <a:bodyPr>
            <a:normAutofit/>
          </a:bodyPr>
          <a:lstStyle/>
          <a:p>
            <a:r>
              <a:rPr lang="en-GB" sz="3600" dirty="0" smtClean="0"/>
              <a:t>Overall Summary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4800600"/>
          </a:xfrm>
        </p:spPr>
        <p:txBody>
          <a:bodyPr>
            <a:normAutofit fontScale="92500"/>
          </a:bodyPr>
          <a:lstStyle/>
          <a:p>
            <a:pPr marL="180000" indent="-180000" algn="just">
              <a:lnSpc>
                <a:spcPct val="120000"/>
              </a:lnSpc>
              <a:buNone/>
            </a:pPr>
            <a:r>
              <a:rPr lang="en-GB" sz="2400" dirty="0" smtClean="0"/>
              <a:t>	Although the study has shown evidence of an association between periods of exposure to co-prescription of statin drugs and SCCID; statin drugs alone; or SCCID alone; compared to baseline (no drug), </a:t>
            </a:r>
            <a:r>
              <a:rPr lang="en-GB" sz="2400" dirty="0" smtClean="0">
                <a:solidFill>
                  <a:srgbClr val="FF0000"/>
                </a:solidFill>
              </a:rPr>
              <a:t>there is no evidence that </a:t>
            </a:r>
            <a:r>
              <a:rPr lang="en-GB" sz="2400" dirty="0" smtClean="0"/>
              <a:t>periods of co-prescription of statin drugs and SCCID increased the risk of liver injury than when compared to periods of statin drugs alone or SCCID alone</a:t>
            </a:r>
          </a:p>
          <a:p>
            <a:pPr marL="180000" indent="-180000" algn="just">
              <a:lnSpc>
                <a:spcPct val="120000"/>
              </a:lnSpc>
              <a:buNone/>
            </a:pPr>
            <a:endParaRPr lang="en-GB" sz="2400" dirty="0" smtClean="0"/>
          </a:p>
          <a:p>
            <a:pPr marL="180000" indent="-180000" algn="just">
              <a:lnSpc>
                <a:spcPct val="150000"/>
              </a:lnSpc>
              <a:buNone/>
            </a:pPr>
            <a:r>
              <a:rPr lang="en-GB" sz="2400" dirty="0" smtClean="0"/>
              <a:t>  These results, were less prone to the problem of confounding bias (in cohort design), and the validity of the results have been assessed thro sensitivity analyses of the </a:t>
            </a:r>
            <a:r>
              <a:rPr lang="en-GB" sz="2400" dirty="0" smtClean="0">
                <a:solidFill>
                  <a:srgbClr val="FF0000"/>
                </a:solidFill>
              </a:rPr>
              <a:t>stringent assumptions</a:t>
            </a:r>
            <a:r>
              <a:rPr lang="en-GB" sz="2400" dirty="0" smtClean="0"/>
              <a:t>.</a:t>
            </a:r>
          </a:p>
          <a:p>
            <a:pPr marL="180000" indent="-180000" algn="just">
              <a:lnSpc>
                <a:spcPct val="150000"/>
              </a:lnSpc>
              <a:buNone/>
            </a:pP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06090"/>
          </a:xfrm>
        </p:spPr>
        <p:txBody>
          <a:bodyPr>
            <a:normAutofit fontScale="90000"/>
          </a:bodyPr>
          <a:lstStyle/>
          <a:p>
            <a:r>
              <a:rPr lang="en-GB" b="1" dirty="0" smtClean="0"/>
              <a:t>Results in context: implications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124744"/>
            <a:ext cx="7498080" cy="5123656"/>
          </a:xfrm>
        </p:spPr>
        <p:txBody>
          <a:bodyPr>
            <a:normAutofit/>
          </a:bodyPr>
          <a:lstStyle/>
          <a:p>
            <a:pPr marL="180000" indent="-284400"/>
            <a:r>
              <a:rPr lang="en-GB" sz="2400" dirty="0" smtClean="0"/>
              <a:t>Lack of increased risk of liver injury as hypothesised in the study may be due to:</a:t>
            </a:r>
          </a:p>
          <a:p>
            <a:pPr lvl="1"/>
            <a:r>
              <a:rPr lang="en-GB" sz="2400" dirty="0" smtClean="0"/>
              <a:t>Induction of alternative metabolic pathways </a:t>
            </a:r>
          </a:p>
          <a:p>
            <a:pPr lvl="1"/>
            <a:r>
              <a:rPr lang="en-GB" sz="2400" dirty="0" smtClean="0"/>
              <a:t>Selective medication taking by patients (may be influenced by GP advice)</a:t>
            </a:r>
          </a:p>
          <a:p>
            <a:pPr lvl="1"/>
            <a:endParaRPr lang="en-GB" sz="2400" dirty="0" smtClean="0"/>
          </a:p>
          <a:p>
            <a:r>
              <a:rPr lang="en-GB" sz="2400" dirty="0" smtClean="0"/>
              <a:t>Clinicians to maintain close monitoring of statin drug users</a:t>
            </a:r>
          </a:p>
          <a:p>
            <a:endParaRPr lang="en-GB" sz="2400" dirty="0" smtClean="0"/>
          </a:p>
          <a:p>
            <a:r>
              <a:rPr lang="en-GB" sz="2400" dirty="0" smtClean="0"/>
              <a:t>Prescribers may use the results to make more informed decisions in prescribing SCCID to patients already on statin drug therapy.</a:t>
            </a:r>
          </a:p>
          <a:p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Selected 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GB" dirty="0" smtClean="0"/>
              <a:t>1.	C. P. Farrington, H.J.W., </a:t>
            </a:r>
            <a:r>
              <a:rPr lang="en-GB" i="1" dirty="0" err="1" smtClean="0"/>
              <a:t>Semiparametric</a:t>
            </a:r>
            <a:r>
              <a:rPr lang="en-GB" i="1" dirty="0" smtClean="0"/>
              <a:t> analysis of case series data. Journal of the Royal Statistical Society: Series C (Applied Statistics), 2006. </a:t>
            </a:r>
            <a:r>
              <a:rPr lang="en-GB" b="1" i="1" dirty="0" smtClean="0"/>
              <a:t>55(5): p. 553-594.</a:t>
            </a:r>
          </a:p>
          <a:p>
            <a:pPr>
              <a:buNone/>
            </a:pPr>
            <a:r>
              <a:rPr lang="en-GB" dirty="0" smtClean="0"/>
              <a:t>2.	Farrington, C.P., et al., </a:t>
            </a:r>
            <a:r>
              <a:rPr lang="en-GB" i="1" dirty="0" smtClean="0"/>
              <a:t>Self-controlled case series analysis with event-dependent observation periods. Journal of the American Statistical Association, 2011(0): p. 1-10.</a:t>
            </a:r>
          </a:p>
          <a:p>
            <a:pPr>
              <a:buNone/>
            </a:pPr>
            <a:r>
              <a:rPr lang="en-GB" dirty="0" smtClean="0"/>
              <a:t>3.	Farrington, C.P. and M.N. </a:t>
            </a:r>
            <a:r>
              <a:rPr lang="en-GB" dirty="0" err="1" smtClean="0"/>
              <a:t>Hocine</a:t>
            </a:r>
            <a:r>
              <a:rPr lang="en-GB" dirty="0" smtClean="0"/>
              <a:t>, </a:t>
            </a:r>
            <a:r>
              <a:rPr lang="en-GB" i="1" dirty="0" smtClean="0"/>
              <a:t>Within-individual dependence in self-controlled case series models for recurrent events. Journal of the Royal Statistical Society: Series C (Applied Statistics), 2010. </a:t>
            </a:r>
            <a:r>
              <a:rPr lang="en-GB" b="1" i="1" dirty="0" smtClean="0"/>
              <a:t>59(3): p. 457-475.</a:t>
            </a:r>
          </a:p>
          <a:p>
            <a:pPr>
              <a:buNone/>
            </a:pPr>
            <a:r>
              <a:rPr lang="en-GB" dirty="0" smtClean="0"/>
              <a:t>4.	Farrington, C.P., H.J. Whitaker, and M.N. </a:t>
            </a:r>
            <a:r>
              <a:rPr lang="en-GB" dirty="0" err="1" smtClean="0"/>
              <a:t>Hocine</a:t>
            </a:r>
            <a:r>
              <a:rPr lang="en-GB" dirty="0" smtClean="0"/>
              <a:t>, </a:t>
            </a:r>
            <a:r>
              <a:rPr lang="en-GB" i="1" dirty="0" smtClean="0"/>
              <a:t>Case series analysis for censored, perturbed, or curtailed post-event exposures. </a:t>
            </a:r>
            <a:r>
              <a:rPr lang="en-GB" i="1" dirty="0" err="1" smtClean="0"/>
              <a:t>Biostat</a:t>
            </a:r>
            <a:r>
              <a:rPr lang="en-GB" i="1" dirty="0" smtClean="0"/>
              <a:t>, 2009. </a:t>
            </a:r>
            <a:r>
              <a:rPr lang="en-GB" b="1" i="1" dirty="0" smtClean="0"/>
              <a:t>10(1): p. 3-16.</a:t>
            </a:r>
          </a:p>
          <a:p>
            <a:pPr>
              <a:buNone/>
            </a:pPr>
            <a:r>
              <a:rPr lang="en-GB" dirty="0" smtClean="0"/>
              <a:t>5.	</a:t>
            </a:r>
            <a:r>
              <a:rPr lang="en-GB" dirty="0" err="1" smtClean="0"/>
              <a:t>Musonda</a:t>
            </a:r>
            <a:r>
              <a:rPr lang="en-GB" dirty="0" smtClean="0"/>
              <a:t>, P., et al., </a:t>
            </a:r>
            <a:r>
              <a:rPr lang="en-GB" i="1" dirty="0" smtClean="0"/>
              <a:t>Self-controlled case series analyses: Small-sample performance. Computational Statistics &amp; Data Analysis, 2008. </a:t>
            </a:r>
            <a:r>
              <a:rPr lang="en-GB" b="1" i="1" dirty="0" smtClean="0"/>
              <a:t>52(4): p. 1942-1957.</a:t>
            </a:r>
          </a:p>
          <a:p>
            <a:pPr>
              <a:buNone/>
            </a:pPr>
            <a:r>
              <a:rPr lang="en-GB" dirty="0" smtClean="0"/>
              <a:t>6.	Whitaker, H.J., et al., </a:t>
            </a:r>
            <a:r>
              <a:rPr lang="en-GB" i="1" dirty="0" smtClean="0"/>
              <a:t>Tutorial in biostatistics: the self-controlled case series method. Stat Med, 2006. </a:t>
            </a:r>
            <a:r>
              <a:rPr lang="en-GB" b="1" i="1" dirty="0" smtClean="0"/>
              <a:t>25(10): p. 1768-97.</a:t>
            </a:r>
          </a:p>
          <a:p>
            <a:pPr>
              <a:buNone/>
            </a:pPr>
            <a:r>
              <a:rPr lang="en-GB" dirty="0" smtClean="0"/>
              <a:t>7.	Whitaker, H.J., M.N. </a:t>
            </a:r>
            <a:r>
              <a:rPr lang="en-GB" dirty="0" err="1" smtClean="0"/>
              <a:t>Hocine</a:t>
            </a:r>
            <a:r>
              <a:rPr lang="en-GB" dirty="0" smtClean="0"/>
              <a:t>, and C.P. Farrington, </a:t>
            </a:r>
            <a:r>
              <a:rPr lang="en-GB" i="1" dirty="0" smtClean="0"/>
              <a:t>The methodology of self-controlled case series studies. Stat Methods Med Res, 2009. </a:t>
            </a:r>
            <a:r>
              <a:rPr lang="en-GB" b="1" i="1" dirty="0" smtClean="0"/>
              <a:t>18(1): p. 7-26.</a:t>
            </a:r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en-GB" sz="4400" b="1" dirty="0" smtClean="0"/>
              <a:t>Thanks to: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4213448"/>
          </a:xfrm>
        </p:spPr>
        <p:txBody>
          <a:bodyPr>
            <a:normAutofit/>
          </a:bodyPr>
          <a:lstStyle/>
          <a:p>
            <a:pPr marL="216000"/>
            <a:r>
              <a:rPr lang="en-GB" sz="2400" dirty="0" smtClean="0"/>
              <a:t>Bloomsbury consortium </a:t>
            </a:r>
            <a:r>
              <a:rPr lang="en-GB" sz="1600" dirty="0" smtClean="0"/>
              <a:t>&amp; </a:t>
            </a:r>
            <a:r>
              <a:rPr lang="en-GB" sz="2400" dirty="0" smtClean="0"/>
              <a:t>JKUAT(financial support)</a:t>
            </a:r>
          </a:p>
          <a:p>
            <a:r>
              <a:rPr lang="en-GB" sz="2400" dirty="0" smtClean="0"/>
              <a:t> Research supervisors</a:t>
            </a:r>
          </a:p>
          <a:p>
            <a:pPr lvl="1"/>
            <a:r>
              <a:rPr lang="en-GB" sz="2000" dirty="0" smtClean="0"/>
              <a:t>Dr. Mariam Molokhia</a:t>
            </a:r>
          </a:p>
          <a:p>
            <a:pPr lvl="1"/>
            <a:r>
              <a:rPr lang="en-GB" sz="2000" dirty="0" smtClean="0"/>
              <a:t>Dr. Dorothea Nitsch</a:t>
            </a:r>
          </a:p>
          <a:p>
            <a:pPr lvl="1"/>
            <a:r>
              <a:rPr lang="en-GB" sz="2000" dirty="0" smtClean="0"/>
              <a:t>Prof. Nick Barber</a:t>
            </a:r>
          </a:p>
          <a:p>
            <a:r>
              <a:rPr lang="en-GB" sz="2400" dirty="0" smtClean="0"/>
              <a:t>General Practitioners</a:t>
            </a:r>
          </a:p>
          <a:p>
            <a:r>
              <a:rPr lang="en-GB" sz="2400" dirty="0" smtClean="0"/>
              <a:t>Patients who provided data for research</a:t>
            </a:r>
          </a:p>
          <a:p>
            <a:r>
              <a:rPr lang="en-GB" sz="2400" dirty="0" smtClean="0"/>
              <a:t>CEGEDIM strategic staff (THIN database)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Literature reviews (LRs)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Three part systematic reviews on risk of liver injury in:</a:t>
            </a:r>
          </a:p>
          <a:p>
            <a:pPr lvl="1"/>
            <a:r>
              <a:rPr lang="en-GB" dirty="0" smtClean="0"/>
              <a:t>Chronic statin drug users</a:t>
            </a:r>
          </a:p>
          <a:p>
            <a:pPr lvl="1"/>
            <a:r>
              <a:rPr lang="en-GB" dirty="0" smtClean="0"/>
              <a:t>SCCID users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Concomitant statin drug and SCCID users</a:t>
            </a:r>
          </a:p>
          <a:p>
            <a:r>
              <a:rPr lang="en-GB" dirty="0" smtClean="0"/>
              <a:t>Why three LRs?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LR(1): Findings &amp; summary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268760"/>
            <a:ext cx="7890080" cy="4979640"/>
          </a:xfrm>
        </p:spPr>
        <p:txBody>
          <a:bodyPr>
            <a:normAutofit fontScale="85000" lnSpcReduction="20000"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GB" b="1" dirty="0" smtClean="0">
                <a:solidFill>
                  <a:srgbClr val="FF0000"/>
                </a:solidFill>
              </a:rPr>
              <a:t>Chronic</a:t>
            </a:r>
            <a:r>
              <a:rPr lang="en-GB" b="1" dirty="0" smtClean="0"/>
              <a:t> statin drug use (1987-2011): results indicate;</a:t>
            </a:r>
          </a:p>
          <a:p>
            <a:pPr>
              <a:spcAft>
                <a:spcPts val="600"/>
              </a:spcAft>
            </a:pPr>
            <a:r>
              <a:rPr lang="en-GB" sz="2600" dirty="0" smtClean="0"/>
              <a:t>Four (4) studies identified</a:t>
            </a:r>
          </a:p>
          <a:p>
            <a:pPr>
              <a:spcAft>
                <a:spcPts val="600"/>
              </a:spcAft>
            </a:pPr>
            <a:endParaRPr lang="en-GB" sz="2600" dirty="0" smtClean="0"/>
          </a:p>
          <a:p>
            <a:pPr>
              <a:spcAft>
                <a:spcPts val="600"/>
              </a:spcAft>
            </a:pPr>
            <a:r>
              <a:rPr lang="en-GB" sz="2600" dirty="0" smtClean="0"/>
              <a:t>Strong evidence that statin exposure is associated with higher risk of liver injury compared to non-exposure to statin drugs. (esp. 1</a:t>
            </a:r>
            <a:r>
              <a:rPr lang="en-GB" sz="2600" baseline="30000" dirty="0" smtClean="0"/>
              <a:t>st</a:t>
            </a:r>
            <a:r>
              <a:rPr lang="en-GB" sz="2600" dirty="0" smtClean="0"/>
              <a:t> one year of statin drug therapy)</a:t>
            </a:r>
          </a:p>
          <a:p>
            <a:pPr>
              <a:spcAft>
                <a:spcPts val="600"/>
              </a:spcAft>
            </a:pPr>
            <a:endParaRPr lang="en-GB" sz="2600" dirty="0" smtClean="0"/>
          </a:p>
          <a:p>
            <a:pPr>
              <a:spcAft>
                <a:spcPts val="600"/>
              </a:spcAft>
            </a:pPr>
            <a:r>
              <a:rPr lang="en-GB" sz="2600" dirty="0" smtClean="0"/>
              <a:t>Evidence of carry-over effects of statin drugs on risk of liver injury (</a:t>
            </a:r>
            <a:r>
              <a:rPr lang="en-GB" sz="2600" dirty="0" err="1" smtClean="0"/>
              <a:t>rtn</a:t>
            </a:r>
            <a:r>
              <a:rPr lang="en-GB" sz="2600" dirty="0" smtClean="0"/>
              <a:t> to normal 1yr later)</a:t>
            </a:r>
          </a:p>
          <a:p>
            <a:pPr>
              <a:spcAft>
                <a:spcPts val="600"/>
              </a:spcAft>
            </a:pPr>
            <a:endParaRPr lang="en-GB" sz="2600" dirty="0" smtClean="0"/>
          </a:p>
          <a:p>
            <a:pPr>
              <a:spcAft>
                <a:spcPts val="600"/>
              </a:spcAft>
            </a:pPr>
            <a:r>
              <a:rPr lang="en-GB" sz="2600" dirty="0" smtClean="0"/>
              <a:t>Exposure to high dose statin may be assoc with higher risk of liver injury than low dose statin drug exposure</a:t>
            </a:r>
          </a:p>
          <a:p>
            <a:pPr lvl="1">
              <a:spcAft>
                <a:spcPts val="600"/>
              </a:spcAft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LR(2): Findings &amp; summary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268760"/>
            <a:ext cx="7818072" cy="4979640"/>
          </a:xfrm>
        </p:spPr>
        <p:txBody>
          <a:bodyPr>
            <a:normAutofit fontScale="92500" lnSpcReduction="10000"/>
          </a:bodyPr>
          <a:lstStyle/>
          <a:p>
            <a:pPr indent="-180000">
              <a:spcAft>
                <a:spcPts val="600"/>
              </a:spcAft>
              <a:buNone/>
            </a:pPr>
            <a:r>
              <a:rPr lang="en-GB" b="1" dirty="0" smtClean="0"/>
              <a:t>SCCID users (1987-2011):</a:t>
            </a:r>
          </a:p>
          <a:p>
            <a:pPr indent="-180000">
              <a:spcBef>
                <a:spcPts val="0"/>
              </a:spcBef>
            </a:pPr>
            <a:r>
              <a:rPr lang="en-GB" sz="2400" dirty="0" smtClean="0"/>
              <a:t>Five (5) studies identified</a:t>
            </a:r>
          </a:p>
          <a:p>
            <a:pPr indent="-180000">
              <a:spcBef>
                <a:spcPts val="0"/>
              </a:spcBef>
            </a:pPr>
            <a:endParaRPr lang="en-GB" sz="2400" dirty="0" smtClean="0"/>
          </a:p>
          <a:p>
            <a:pPr indent="-180000">
              <a:spcBef>
                <a:spcPts val="0"/>
              </a:spcBef>
            </a:pPr>
            <a:r>
              <a:rPr lang="en-GB" sz="2400" dirty="0" smtClean="0"/>
              <a:t>Review supports the hypothesis that exposure to SCCID (macrolides antibiotics-erythromycin, clarithromycin, telithromycin; </a:t>
            </a:r>
            <a:r>
              <a:rPr lang="en-GB" sz="2400" dirty="0" smtClean="0">
                <a:solidFill>
                  <a:srgbClr val="FF0000"/>
                </a:solidFill>
              </a:rPr>
              <a:t>fluconazole</a:t>
            </a:r>
            <a:r>
              <a:rPr lang="en-GB" sz="2400" dirty="0" smtClean="0"/>
              <a:t>) is associated with higher risk of liver injury compared to non-exposure (baseline) to these drugs.</a:t>
            </a:r>
          </a:p>
          <a:p>
            <a:pPr indent="-180000">
              <a:spcBef>
                <a:spcPts val="0"/>
              </a:spcBef>
            </a:pPr>
            <a:endParaRPr lang="en-GB" sz="2400" dirty="0" smtClean="0"/>
          </a:p>
          <a:p>
            <a:pPr indent="-180000">
              <a:spcAft>
                <a:spcPts val="600"/>
              </a:spcAft>
            </a:pPr>
            <a:r>
              <a:rPr lang="en-GB" sz="2400" dirty="0" smtClean="0"/>
              <a:t>Potential confounders identified: gender, age, ethnicity, cigarette smoking, co-morbidities, diabetes, e.t.c</a:t>
            </a:r>
          </a:p>
          <a:p>
            <a:pPr indent="-180000">
              <a:spcAft>
                <a:spcPts val="600"/>
              </a:spcAft>
            </a:pPr>
            <a:endParaRPr lang="en-GB" sz="2400" dirty="0" smtClean="0"/>
          </a:p>
          <a:p>
            <a:pPr indent="-180000">
              <a:spcAft>
                <a:spcPts val="600"/>
              </a:spcAft>
            </a:pPr>
            <a:r>
              <a:rPr lang="en-GB" sz="2400" dirty="0" smtClean="0"/>
              <a:t>More research to clarify on the relationship between SCCID and the risk of liver injury.</a:t>
            </a:r>
          </a:p>
          <a:p>
            <a:pPr indent="-180000">
              <a:spcBef>
                <a:spcPts val="0"/>
              </a:spcBef>
            </a:pPr>
            <a:endParaRPr lang="en-GB" sz="2400" dirty="0" smtClean="0"/>
          </a:p>
          <a:p>
            <a:pPr lvl="1" indent="-180000">
              <a:spcAft>
                <a:spcPts val="600"/>
              </a:spcAft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LR(3): Findings &amp; summary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48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sz="2800" b="1" dirty="0" smtClean="0"/>
              <a:t>Concomitant statin drug and SCCID use</a:t>
            </a:r>
          </a:p>
          <a:p>
            <a:pPr lvl="1"/>
            <a:r>
              <a:rPr lang="en-GB" sz="2400" dirty="0" smtClean="0"/>
              <a:t>No studies identified</a:t>
            </a:r>
          </a:p>
          <a:p>
            <a:pPr lvl="1"/>
            <a:endParaRPr lang="en-GB" sz="2400" dirty="0" smtClean="0"/>
          </a:p>
          <a:p>
            <a:pPr lvl="1"/>
            <a:r>
              <a:rPr lang="en-GB" sz="2400" dirty="0" smtClean="0"/>
              <a:t>First study to review the literature on the association between risk of liver injury and exposure to co-prescription of statin drugs and SCCID among adult chronic statin users. </a:t>
            </a:r>
          </a:p>
          <a:p>
            <a:pPr lvl="1"/>
            <a:endParaRPr lang="en-GB" sz="2400" dirty="0" smtClean="0"/>
          </a:p>
          <a:p>
            <a:pPr lvl="1"/>
            <a:r>
              <a:rPr lang="en-GB" sz="2400" dirty="0" smtClean="0"/>
              <a:t>Results supports the need to carry out a population based study, to assess </a:t>
            </a:r>
            <a:r>
              <a:rPr lang="en-GB" sz="2400" b="1" dirty="0" smtClean="0"/>
              <a:t>this</a:t>
            </a:r>
            <a:r>
              <a:rPr lang="en-GB" sz="2400" dirty="0" smtClean="0"/>
              <a:t> association among adult patients on long-term statin therapy. 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LR: Overall summary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0000" lvl="1"/>
            <a:r>
              <a:rPr lang="en-GB" sz="2400" dirty="0" smtClean="0"/>
              <a:t>Exposure to statin drugs </a:t>
            </a:r>
            <a:r>
              <a:rPr lang="en-GB" sz="2400" b="1" dirty="0" smtClean="0"/>
              <a:t>or</a:t>
            </a:r>
            <a:r>
              <a:rPr lang="en-GB" sz="2400" dirty="0" smtClean="0"/>
              <a:t> SCCID is associated with higher risk of liver injury than non-exposure to these drugs.</a:t>
            </a:r>
          </a:p>
          <a:p>
            <a:pPr lvl="1"/>
            <a:endParaRPr lang="en-GB" sz="2400" dirty="0" smtClean="0"/>
          </a:p>
          <a:p>
            <a:pPr marL="360000" lvl="1"/>
            <a:r>
              <a:rPr lang="en-GB" sz="2400" dirty="0" smtClean="0"/>
              <a:t>There is limited/no evidence of research  (1987-2011) that has considered assessing the association between co-prescription, and eventually concomitant exposure to both statin drugs and SCCID, and the risk on liver injury. 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Aim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196752"/>
            <a:ext cx="7498080" cy="3384376"/>
          </a:xfrm>
        </p:spPr>
        <p:txBody>
          <a:bodyPr>
            <a:normAutofit lnSpcReduction="10000"/>
          </a:bodyPr>
          <a:lstStyle/>
          <a:p>
            <a:pPr marL="540000" indent="-514350">
              <a:lnSpc>
                <a:spcPct val="150000"/>
              </a:lnSpc>
              <a:spcAft>
                <a:spcPts val="600"/>
              </a:spcAft>
              <a:buNone/>
            </a:pPr>
            <a:r>
              <a:rPr lang="en-GB" sz="2400" dirty="0" smtClean="0"/>
              <a:t>	To asses the association between co-prescription of statin drugs and statin contraindicated CYP3A4 inhibitor drugs (SCCID), and the risk of liver injury using data from a sample of the UK adult population, </a:t>
            </a:r>
            <a:r>
              <a:rPr lang="en-GB" sz="2400" dirty="0" smtClean="0">
                <a:solidFill>
                  <a:srgbClr val="0070C0"/>
                </a:solidFill>
              </a:rPr>
              <a:t>adjusting for potential confounders</a:t>
            </a:r>
            <a:r>
              <a:rPr lang="en-GB" sz="2400" dirty="0" smtClean="0"/>
              <a:t> using the </a:t>
            </a:r>
            <a:r>
              <a:rPr lang="en-GB" sz="2400" i="1" dirty="0" smtClean="0">
                <a:solidFill>
                  <a:srgbClr val="FF0000"/>
                </a:solidFill>
              </a:rPr>
              <a:t>Self-controlled case-series design</a:t>
            </a:r>
          </a:p>
          <a:p>
            <a:pPr marL="596646" indent="-514350">
              <a:spcAft>
                <a:spcPts val="600"/>
              </a:spcAft>
              <a:buFont typeface="+mj-lt"/>
              <a:buAutoNum type="arabicPeriod"/>
            </a:pP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5955</TotalTime>
  <Words>2081</Words>
  <Application>Microsoft Office PowerPoint</Application>
  <PresentationFormat>On-screen Show (4:3)</PresentationFormat>
  <Paragraphs>305</Paragraphs>
  <Slides>37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5" baseType="lpstr">
      <vt:lpstr>Arial Unicode MS</vt:lpstr>
      <vt:lpstr>Arial</vt:lpstr>
      <vt:lpstr>Calibri</vt:lpstr>
      <vt:lpstr>Gill Sans MT</vt:lpstr>
      <vt:lpstr>Times New Roman</vt:lpstr>
      <vt:lpstr>Verdana</vt:lpstr>
      <vt:lpstr>Wingdings 2</vt:lpstr>
      <vt:lpstr>Solstice</vt:lpstr>
      <vt:lpstr>Does co-prescription of statin drugs and its contraindications increase the risk of liver injury? The self-controlled case series approach </vt:lpstr>
      <vt:lpstr>Presentation outline</vt:lpstr>
      <vt:lpstr>Background/Introduction</vt:lpstr>
      <vt:lpstr>Literature reviews (LRs)</vt:lpstr>
      <vt:lpstr>LR(1): Findings &amp; summary</vt:lpstr>
      <vt:lpstr>LR(2): Findings &amp; summary</vt:lpstr>
      <vt:lpstr>LR(3): Findings &amp; summary</vt:lpstr>
      <vt:lpstr>LR: Overall summary</vt:lpstr>
      <vt:lpstr>Aim</vt:lpstr>
      <vt:lpstr>Objectives</vt:lpstr>
      <vt:lpstr>Objectives</vt:lpstr>
      <vt:lpstr>The Health Improvement Network (THIN) Database</vt:lpstr>
      <vt:lpstr>The Health Improvement Network (THIN) Database</vt:lpstr>
      <vt:lpstr>What is the case-series method?</vt:lpstr>
      <vt:lpstr>What is the case-series method?</vt:lpstr>
      <vt:lpstr>PowerPoint Presentation</vt:lpstr>
      <vt:lpstr>PowerPoint Presentation</vt:lpstr>
      <vt:lpstr>Case series: Summary</vt:lpstr>
      <vt:lpstr>PowerPoint Presentation</vt:lpstr>
      <vt:lpstr>PowerPoint Presentation</vt:lpstr>
      <vt:lpstr>However…</vt:lpstr>
      <vt:lpstr> More details on the Website (created by Heather Whitaker) http://statistics.open.ac.uk/sccs/papers.htm </vt:lpstr>
      <vt:lpstr>PowerPoint Presentation</vt:lpstr>
      <vt:lpstr>PowerPoint Presentation</vt:lpstr>
      <vt:lpstr>Definitions</vt:lpstr>
      <vt:lpstr>PowerPoint Presentation</vt:lpstr>
      <vt:lpstr>Definition of repeat statin only exposure, and multiple statin drug exposure in the observation period</vt:lpstr>
      <vt:lpstr>Participants and Data management (DM)</vt:lpstr>
      <vt:lpstr>PowerPoint Presentation</vt:lpstr>
      <vt:lpstr>Case series: Results (1) </vt:lpstr>
      <vt:lpstr>Case series: Results (2)</vt:lpstr>
      <vt:lpstr>Main findings/discussions</vt:lpstr>
      <vt:lpstr>Strengths and limitations</vt:lpstr>
      <vt:lpstr>Overall Summary</vt:lpstr>
      <vt:lpstr>Results in context: implications</vt:lpstr>
      <vt:lpstr>Selected References</vt:lpstr>
      <vt:lpstr>Thanks to:</vt:lpstr>
    </vt:vector>
  </TitlesOfParts>
  <Company>London School of Hygiene &amp; Tropical Medicine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Tabitha</dc:creator>
  <cp:lastModifiedBy>Raymond Chepkwony</cp:lastModifiedBy>
  <cp:revision>364</cp:revision>
  <dcterms:created xsi:type="dcterms:W3CDTF">2011-11-14T11:14:31Z</dcterms:created>
  <dcterms:modified xsi:type="dcterms:W3CDTF">2015-06-11T12:54:53Z</dcterms:modified>
</cp:coreProperties>
</file>