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handoutMasterIdLst>
    <p:handoutMasterId r:id="rId30"/>
  </p:handoutMasterIdLst>
  <p:sldIdLst>
    <p:sldId id="256" r:id="rId3"/>
    <p:sldId id="311" r:id="rId4"/>
    <p:sldId id="312" r:id="rId5"/>
    <p:sldId id="297" r:id="rId6"/>
    <p:sldId id="296" r:id="rId7"/>
    <p:sldId id="301" r:id="rId8"/>
    <p:sldId id="298" r:id="rId9"/>
    <p:sldId id="299" r:id="rId10"/>
    <p:sldId id="313" r:id="rId11"/>
    <p:sldId id="289" r:id="rId12"/>
    <p:sldId id="314" r:id="rId13"/>
    <p:sldId id="315" r:id="rId14"/>
    <p:sldId id="306" r:id="rId15"/>
    <p:sldId id="302" r:id="rId16"/>
    <p:sldId id="310" r:id="rId17"/>
    <p:sldId id="309" r:id="rId18"/>
    <p:sldId id="307" r:id="rId19"/>
    <p:sldId id="266" r:id="rId20"/>
    <p:sldId id="283" r:id="rId21"/>
    <p:sldId id="284" r:id="rId22"/>
    <p:sldId id="285" r:id="rId23"/>
    <p:sldId id="288" r:id="rId24"/>
    <p:sldId id="267" r:id="rId25"/>
    <p:sldId id="263" r:id="rId26"/>
    <p:sldId id="268" r:id="rId27"/>
    <p:sldId id="26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AB00"/>
    <a:srgbClr val="003478"/>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51" autoAdjust="0"/>
    <p:restoredTop sz="94660"/>
  </p:normalViewPr>
  <p:slideViewPr>
    <p:cSldViewPr>
      <p:cViewPr varScale="1">
        <p:scale>
          <a:sx n="87" d="100"/>
          <a:sy n="87" d="100"/>
        </p:scale>
        <p:origin x="1218" y="66"/>
      </p:cViewPr>
      <p:guideLst>
        <p:guide orient="horz" pos="2160"/>
        <p:guide pos="2880"/>
      </p:guideLst>
    </p:cSldViewPr>
  </p:slideViewPr>
  <p:notesTextViewPr>
    <p:cViewPr>
      <p:scale>
        <a:sx n="100" d="100"/>
        <a:sy n="100" d="100"/>
      </p:scale>
      <p:origin x="0" y="0"/>
    </p:cViewPr>
  </p:notesTextViewPr>
  <p:notesViewPr>
    <p:cSldViewPr>
      <p:cViewPr varScale="1">
        <p:scale>
          <a:sx n="73" d="100"/>
          <a:sy n="73" d="100"/>
        </p:scale>
        <p:origin x="-274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52FB6B-2FF7-4E87-988E-B1C630A79AFB}" type="doc">
      <dgm:prSet loTypeId="urn:microsoft.com/office/officeart/2005/8/layout/hProcess9" loCatId="process" qsTypeId="urn:microsoft.com/office/officeart/2005/8/quickstyle/simple5" qsCatId="simple" csTypeId="urn:microsoft.com/office/officeart/2005/8/colors/accent1_2" csCatId="accent1" phldr="1"/>
      <dgm:spPr/>
      <dgm:t>
        <a:bodyPr/>
        <a:lstStyle/>
        <a:p>
          <a:endParaRPr lang="en-GB"/>
        </a:p>
      </dgm:t>
    </dgm:pt>
    <dgm:pt modelId="{78E210BC-9378-48D5-AA53-17FD3368AE4E}">
      <dgm:prSet phldrT="[Text]"/>
      <dgm:spPr/>
      <dgm:t>
        <a:bodyPr/>
        <a:lstStyle/>
        <a:p>
          <a:r>
            <a:rPr lang="en-GB" dirty="0" smtClean="0"/>
            <a:t>“Just as in a man’s life, but with particular shades of difference, the home and the family will always occupy a central place in the life of a woman. </a:t>
          </a:r>
          <a:endParaRPr lang="en-GB" dirty="0"/>
        </a:p>
      </dgm:t>
    </dgm:pt>
    <dgm:pt modelId="{C9B8E885-CE42-4994-9864-A28596025C12}" type="parTrans" cxnId="{DB427FA4-FDD4-4107-9B8F-78D37A6086AB}">
      <dgm:prSet/>
      <dgm:spPr/>
      <dgm:t>
        <a:bodyPr/>
        <a:lstStyle/>
        <a:p>
          <a:endParaRPr lang="en-GB"/>
        </a:p>
      </dgm:t>
    </dgm:pt>
    <dgm:pt modelId="{D1647A60-F920-4CDF-A235-C0C50FFD6002}" type="sibTrans" cxnId="{DB427FA4-FDD4-4107-9B8F-78D37A6086AB}">
      <dgm:prSet/>
      <dgm:spPr/>
      <dgm:t>
        <a:bodyPr/>
        <a:lstStyle/>
        <a:p>
          <a:endParaRPr lang="en-GB"/>
        </a:p>
      </dgm:t>
    </dgm:pt>
    <dgm:pt modelId="{E71C364D-ADF2-46C2-B62F-3FE942ECDCE0}">
      <dgm:prSet phldrT="[Text]"/>
      <dgm:spPr/>
      <dgm:t>
        <a:bodyPr/>
        <a:lstStyle/>
        <a:p>
          <a:r>
            <a:rPr lang="en-GB" dirty="0" smtClean="0"/>
            <a:t>In the family/work balance the attention that a woman gives to her family “will always be a woman’s greatest dignity.</a:t>
          </a:r>
          <a:endParaRPr lang="en-GB" dirty="0"/>
        </a:p>
      </dgm:t>
    </dgm:pt>
    <dgm:pt modelId="{849E7DFC-83FC-4E3B-9C26-6EFB9BCAB449}" type="parTrans" cxnId="{76E768EA-EB62-438E-A888-87B32B0B714C}">
      <dgm:prSet/>
      <dgm:spPr/>
      <dgm:t>
        <a:bodyPr/>
        <a:lstStyle/>
        <a:p>
          <a:endParaRPr lang="en-GB"/>
        </a:p>
      </dgm:t>
    </dgm:pt>
    <dgm:pt modelId="{A63A85F4-3D41-43B3-9B38-947BD443FE98}" type="sibTrans" cxnId="{76E768EA-EB62-438E-A888-87B32B0B714C}">
      <dgm:prSet/>
      <dgm:spPr/>
      <dgm:t>
        <a:bodyPr/>
        <a:lstStyle/>
        <a:p>
          <a:endParaRPr lang="en-GB"/>
        </a:p>
      </dgm:t>
    </dgm:pt>
    <dgm:pt modelId="{A9F9764E-ADBF-41E6-AD37-512D3FEEF18C}">
      <dgm:prSet phldrT="[Text]"/>
      <dgm:spPr/>
      <dgm:t>
        <a:bodyPr/>
        <a:lstStyle/>
        <a:p>
          <a:r>
            <a:rPr lang="en-GB" dirty="0" smtClean="0"/>
            <a:t>The work of creating a warm and formative atmosphere around her fulfils the most indispensable part of a woman’s mission. </a:t>
          </a:r>
          <a:endParaRPr lang="en-GB" dirty="0"/>
        </a:p>
      </dgm:t>
    </dgm:pt>
    <dgm:pt modelId="{0F2CC670-1E9F-4BE4-82AE-386E454C1E2F}" type="parTrans" cxnId="{624384B3-CD68-4B93-B1D8-D9ECCDB1857B}">
      <dgm:prSet/>
      <dgm:spPr/>
      <dgm:t>
        <a:bodyPr/>
        <a:lstStyle/>
        <a:p>
          <a:endParaRPr lang="en-GB"/>
        </a:p>
      </dgm:t>
    </dgm:pt>
    <dgm:pt modelId="{472DD1B2-C884-44B3-88B0-A271E18587EC}" type="sibTrans" cxnId="{624384B3-CD68-4B93-B1D8-D9ECCDB1857B}">
      <dgm:prSet/>
      <dgm:spPr/>
      <dgm:t>
        <a:bodyPr/>
        <a:lstStyle/>
        <a:p>
          <a:endParaRPr lang="en-GB"/>
        </a:p>
      </dgm:t>
    </dgm:pt>
    <dgm:pt modelId="{2EA4D93F-6CEB-473A-AA16-5995A7D31EF6}" type="pres">
      <dgm:prSet presAssocID="{1E52FB6B-2FF7-4E87-988E-B1C630A79AFB}" presName="CompostProcess" presStyleCnt="0">
        <dgm:presLayoutVars>
          <dgm:dir/>
          <dgm:resizeHandles val="exact"/>
        </dgm:presLayoutVars>
      </dgm:prSet>
      <dgm:spPr/>
      <dgm:t>
        <a:bodyPr/>
        <a:lstStyle/>
        <a:p>
          <a:endParaRPr lang="en-GB"/>
        </a:p>
      </dgm:t>
    </dgm:pt>
    <dgm:pt modelId="{3E6D2ACF-5138-463D-AD66-499CBE53DBF5}" type="pres">
      <dgm:prSet presAssocID="{1E52FB6B-2FF7-4E87-988E-B1C630A79AFB}" presName="arrow" presStyleLbl="bgShp" presStyleIdx="0" presStyleCnt="1"/>
      <dgm:spPr/>
    </dgm:pt>
    <dgm:pt modelId="{49D50456-13D4-427E-A974-069DF841E2E6}" type="pres">
      <dgm:prSet presAssocID="{1E52FB6B-2FF7-4E87-988E-B1C630A79AFB}" presName="linearProcess" presStyleCnt="0"/>
      <dgm:spPr/>
    </dgm:pt>
    <dgm:pt modelId="{DF1AA093-24FE-4AC2-B035-3C172656FE34}" type="pres">
      <dgm:prSet presAssocID="{78E210BC-9378-48D5-AA53-17FD3368AE4E}" presName="textNode" presStyleLbl="node1" presStyleIdx="0" presStyleCnt="3">
        <dgm:presLayoutVars>
          <dgm:bulletEnabled val="1"/>
        </dgm:presLayoutVars>
      </dgm:prSet>
      <dgm:spPr/>
      <dgm:t>
        <a:bodyPr/>
        <a:lstStyle/>
        <a:p>
          <a:endParaRPr lang="en-GB"/>
        </a:p>
      </dgm:t>
    </dgm:pt>
    <dgm:pt modelId="{09C5CDA8-1239-4100-9A79-7E2111523D14}" type="pres">
      <dgm:prSet presAssocID="{D1647A60-F920-4CDF-A235-C0C50FFD6002}" presName="sibTrans" presStyleCnt="0"/>
      <dgm:spPr/>
    </dgm:pt>
    <dgm:pt modelId="{38D2639E-B1F1-4821-B874-66E92A606BE3}" type="pres">
      <dgm:prSet presAssocID="{E71C364D-ADF2-46C2-B62F-3FE942ECDCE0}" presName="textNode" presStyleLbl="node1" presStyleIdx="1" presStyleCnt="3">
        <dgm:presLayoutVars>
          <dgm:bulletEnabled val="1"/>
        </dgm:presLayoutVars>
      </dgm:prSet>
      <dgm:spPr/>
      <dgm:t>
        <a:bodyPr/>
        <a:lstStyle/>
        <a:p>
          <a:endParaRPr lang="en-GB"/>
        </a:p>
      </dgm:t>
    </dgm:pt>
    <dgm:pt modelId="{B440B9ED-0D0C-411F-9F7D-025C8307FF14}" type="pres">
      <dgm:prSet presAssocID="{A63A85F4-3D41-43B3-9B38-947BD443FE98}" presName="sibTrans" presStyleCnt="0"/>
      <dgm:spPr/>
    </dgm:pt>
    <dgm:pt modelId="{6DAAF13E-B828-4851-A9C6-C88C3F613C17}" type="pres">
      <dgm:prSet presAssocID="{A9F9764E-ADBF-41E6-AD37-512D3FEEF18C}" presName="textNode" presStyleLbl="node1" presStyleIdx="2" presStyleCnt="3">
        <dgm:presLayoutVars>
          <dgm:bulletEnabled val="1"/>
        </dgm:presLayoutVars>
      </dgm:prSet>
      <dgm:spPr/>
      <dgm:t>
        <a:bodyPr/>
        <a:lstStyle/>
        <a:p>
          <a:endParaRPr lang="en-GB"/>
        </a:p>
      </dgm:t>
    </dgm:pt>
  </dgm:ptLst>
  <dgm:cxnLst>
    <dgm:cxn modelId="{D674EDB7-D8D4-414C-AA3D-A2257C46AEB6}" type="presOf" srcId="{A9F9764E-ADBF-41E6-AD37-512D3FEEF18C}" destId="{6DAAF13E-B828-4851-A9C6-C88C3F613C17}" srcOrd="0" destOrd="0" presId="urn:microsoft.com/office/officeart/2005/8/layout/hProcess9"/>
    <dgm:cxn modelId="{655F28A5-B344-44C1-8349-4455396E2DD9}" type="presOf" srcId="{78E210BC-9378-48D5-AA53-17FD3368AE4E}" destId="{DF1AA093-24FE-4AC2-B035-3C172656FE34}" srcOrd="0" destOrd="0" presId="urn:microsoft.com/office/officeart/2005/8/layout/hProcess9"/>
    <dgm:cxn modelId="{76E768EA-EB62-438E-A888-87B32B0B714C}" srcId="{1E52FB6B-2FF7-4E87-988E-B1C630A79AFB}" destId="{E71C364D-ADF2-46C2-B62F-3FE942ECDCE0}" srcOrd="1" destOrd="0" parTransId="{849E7DFC-83FC-4E3B-9C26-6EFB9BCAB449}" sibTransId="{A63A85F4-3D41-43B3-9B38-947BD443FE98}"/>
    <dgm:cxn modelId="{DB427FA4-FDD4-4107-9B8F-78D37A6086AB}" srcId="{1E52FB6B-2FF7-4E87-988E-B1C630A79AFB}" destId="{78E210BC-9378-48D5-AA53-17FD3368AE4E}" srcOrd="0" destOrd="0" parTransId="{C9B8E885-CE42-4994-9864-A28596025C12}" sibTransId="{D1647A60-F920-4CDF-A235-C0C50FFD6002}"/>
    <dgm:cxn modelId="{624384B3-CD68-4B93-B1D8-D9ECCDB1857B}" srcId="{1E52FB6B-2FF7-4E87-988E-B1C630A79AFB}" destId="{A9F9764E-ADBF-41E6-AD37-512D3FEEF18C}" srcOrd="2" destOrd="0" parTransId="{0F2CC670-1E9F-4BE4-82AE-386E454C1E2F}" sibTransId="{472DD1B2-C884-44B3-88B0-A271E18587EC}"/>
    <dgm:cxn modelId="{79B1DE59-7870-45AD-84BD-C5918E1DD136}" type="presOf" srcId="{E71C364D-ADF2-46C2-B62F-3FE942ECDCE0}" destId="{38D2639E-B1F1-4821-B874-66E92A606BE3}" srcOrd="0" destOrd="0" presId="urn:microsoft.com/office/officeart/2005/8/layout/hProcess9"/>
    <dgm:cxn modelId="{C7B877A2-3326-49D1-AFC7-A144CFC6475C}" type="presOf" srcId="{1E52FB6B-2FF7-4E87-988E-B1C630A79AFB}" destId="{2EA4D93F-6CEB-473A-AA16-5995A7D31EF6}" srcOrd="0" destOrd="0" presId="urn:microsoft.com/office/officeart/2005/8/layout/hProcess9"/>
    <dgm:cxn modelId="{1415939A-4ED0-4D5F-AC92-9DD990A93332}" type="presParOf" srcId="{2EA4D93F-6CEB-473A-AA16-5995A7D31EF6}" destId="{3E6D2ACF-5138-463D-AD66-499CBE53DBF5}" srcOrd="0" destOrd="0" presId="urn:microsoft.com/office/officeart/2005/8/layout/hProcess9"/>
    <dgm:cxn modelId="{2D2A62AA-7E01-46F6-A0DB-C47D04CC3C7A}" type="presParOf" srcId="{2EA4D93F-6CEB-473A-AA16-5995A7D31EF6}" destId="{49D50456-13D4-427E-A974-069DF841E2E6}" srcOrd="1" destOrd="0" presId="urn:microsoft.com/office/officeart/2005/8/layout/hProcess9"/>
    <dgm:cxn modelId="{04038EE3-6022-45F3-8544-782EA5CB114D}" type="presParOf" srcId="{49D50456-13D4-427E-A974-069DF841E2E6}" destId="{DF1AA093-24FE-4AC2-B035-3C172656FE34}" srcOrd="0" destOrd="0" presId="urn:microsoft.com/office/officeart/2005/8/layout/hProcess9"/>
    <dgm:cxn modelId="{6EC042F0-59DA-4030-9061-F4D8852373F5}" type="presParOf" srcId="{49D50456-13D4-427E-A974-069DF841E2E6}" destId="{09C5CDA8-1239-4100-9A79-7E2111523D14}" srcOrd="1" destOrd="0" presId="urn:microsoft.com/office/officeart/2005/8/layout/hProcess9"/>
    <dgm:cxn modelId="{162A9D85-212D-4BE2-B6F1-2F90DEA321DB}" type="presParOf" srcId="{49D50456-13D4-427E-A974-069DF841E2E6}" destId="{38D2639E-B1F1-4821-B874-66E92A606BE3}" srcOrd="2" destOrd="0" presId="urn:microsoft.com/office/officeart/2005/8/layout/hProcess9"/>
    <dgm:cxn modelId="{30A9CFBF-7063-4AA3-B70B-9066B1C96C51}" type="presParOf" srcId="{49D50456-13D4-427E-A974-069DF841E2E6}" destId="{B440B9ED-0D0C-411F-9F7D-025C8307FF14}" srcOrd="3" destOrd="0" presId="urn:microsoft.com/office/officeart/2005/8/layout/hProcess9"/>
    <dgm:cxn modelId="{46BE603B-A652-48C5-9AD0-C5B346A54F80}" type="presParOf" srcId="{49D50456-13D4-427E-A974-069DF841E2E6}" destId="{6DAAF13E-B828-4851-A9C6-C88C3F613C1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B5BC529-8A55-4432-B28D-E511243068BE}" type="datetimeFigureOut">
              <a:rPr lang="en-US" smtClean="0"/>
              <a:pPr/>
              <a:t>5/23/2015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FD083E-E1EA-4009-B49C-46BB743EC438}" type="slidenum">
              <a:rPr lang="en-GB" smtClean="0"/>
              <a:pPr/>
              <a:t>‹#›</a:t>
            </a:fld>
            <a:endParaRPr lang="en-GB"/>
          </a:p>
        </p:txBody>
      </p:sp>
    </p:spTree>
    <p:extLst>
      <p:ext uri="{BB962C8B-B14F-4D97-AF65-F5344CB8AC3E}">
        <p14:creationId xmlns:p14="http://schemas.microsoft.com/office/powerpoint/2010/main" val="32853404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BCD2F-6FCE-41AC-88E5-F9D0F5BA03A5}" type="datetimeFigureOut">
              <a:rPr lang="en-US" smtClean="0"/>
              <a:pPr/>
              <a:t>5/23/2015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60BD58-FD96-4E10-A465-F4C173749FFB}" type="slidenum">
              <a:rPr lang="en-GB" smtClean="0"/>
              <a:pPr/>
              <a:t>‹#›</a:t>
            </a:fld>
            <a:endParaRPr lang="en-GB"/>
          </a:p>
        </p:txBody>
      </p:sp>
    </p:spTree>
    <p:extLst>
      <p:ext uri="{BB962C8B-B14F-4D97-AF65-F5344CB8AC3E}">
        <p14:creationId xmlns:p14="http://schemas.microsoft.com/office/powerpoint/2010/main" val="3691234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8" name="Picture 7" descr="ppt template art2-01.png"/>
          <p:cNvPicPr>
            <a:picLocks noChangeAspect="1"/>
          </p:cNvPicPr>
          <p:nvPr userDrawn="1"/>
        </p:nvPicPr>
        <p:blipFill>
          <a:blip r:embed="rId2"/>
          <a:stretch>
            <a:fillRect/>
          </a:stretch>
        </p:blipFill>
        <p:spPr>
          <a:xfrm>
            <a:off x="377" y="283"/>
            <a:ext cx="9143245" cy="6857434"/>
          </a:xfrm>
          <a:prstGeom prst="rect">
            <a:avLst/>
          </a:prstGeom>
        </p:spPr>
      </p:pic>
      <p:sp>
        <p:nvSpPr>
          <p:cNvPr id="2" name="Title 1"/>
          <p:cNvSpPr>
            <a:spLocks noGrp="1"/>
          </p:cNvSpPr>
          <p:nvPr>
            <p:ph type="ctrTitle"/>
          </p:nvPr>
        </p:nvSpPr>
        <p:spPr>
          <a:xfrm>
            <a:off x="685800" y="857232"/>
            <a:ext cx="7772400" cy="1470025"/>
          </a:xfrm>
        </p:spPr>
        <p:txBody>
          <a:bodyPr>
            <a:normAutofit/>
          </a:bodyPr>
          <a:lstStyle>
            <a:lvl1pPr>
              <a:defRPr sz="3600">
                <a:solidFill>
                  <a:schemeClr val="bg1"/>
                </a:solidFill>
                <a:latin typeface="Trebuchet MS"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714348" y="2500306"/>
            <a:ext cx="6400800" cy="1752600"/>
          </a:xfrm>
        </p:spPr>
        <p:txBody>
          <a:bodyPr/>
          <a:lstStyle>
            <a:lvl1pPr marL="0" indent="0" algn="l">
              <a:buNone/>
              <a:defRPr>
                <a:solidFill>
                  <a:schemeClr val="bg1"/>
                </a:solidFill>
                <a:latin typeface="Trebuchet M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pic>
        <p:nvPicPr>
          <p:cNvPr id="10" name="Picture 9" descr="S_U_UNI_COLR_REV_VT_SM logo.png"/>
          <p:cNvPicPr>
            <a:picLocks noChangeAspect="1"/>
          </p:cNvPicPr>
          <p:nvPr userDrawn="1"/>
        </p:nvPicPr>
        <p:blipFill>
          <a:blip r:embed="rId3" cstate="print"/>
          <a:stretch>
            <a:fillRect/>
          </a:stretch>
        </p:blipFill>
        <p:spPr>
          <a:xfrm>
            <a:off x="7298904" y="4786322"/>
            <a:ext cx="1630814" cy="202945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3F96C-4598-426B-9356-7DE42FC45CE9}"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61D7D-894C-4C98-A08D-B872B73E95E8}"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BAEF74-8AA7-4F48-90D7-CD88CCA522E0}"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5056E6-0C0C-4FE2-8B93-AACD7B19AE78}" type="datetime1">
              <a:rPr lang="en-US" smtClean="0"/>
              <a:pPr/>
              <a:t>5/23/2015</a:t>
            </a:fld>
            <a:endParaRPr lang="en-GB"/>
          </a:p>
        </p:txBody>
      </p:sp>
      <p:sp>
        <p:nvSpPr>
          <p:cNvPr id="5" name="Footer Placeholder 4"/>
          <p:cNvSpPr>
            <a:spLocks noGrp="1"/>
          </p:cNvSpPr>
          <p:nvPr>
            <p:ph type="ftr" sz="quarter" idx="11"/>
          </p:nvPr>
        </p:nvSpPr>
        <p:spPr/>
        <p:txBody>
          <a:bodyPr/>
          <a:lstStyle>
            <a:lvl1pPr algn="l">
              <a:defRPr/>
            </a:lvl1pPr>
          </a:lstStyle>
          <a:p>
            <a:r>
              <a:rPr lang="en-GB" smtClean="0"/>
              <a:t>Report for 2010</a:t>
            </a:r>
            <a:endParaRPr lang="en-GB"/>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8" name="Picture 7" descr="ppt template art2-01.png"/>
          <p:cNvPicPr>
            <a:picLocks noChangeAspect="1"/>
          </p:cNvPicPr>
          <p:nvPr userDrawn="1"/>
        </p:nvPicPr>
        <p:blipFill>
          <a:blip r:embed="rId2"/>
          <a:stretch>
            <a:fillRect/>
          </a:stretch>
        </p:blipFill>
        <p:spPr>
          <a:xfrm>
            <a:off x="377" y="283"/>
            <a:ext cx="9143245" cy="6857434"/>
          </a:xfrm>
          <a:prstGeom prst="rect">
            <a:avLst/>
          </a:prstGeom>
        </p:spPr>
      </p:pic>
      <p:sp>
        <p:nvSpPr>
          <p:cNvPr id="2" name="Title 1"/>
          <p:cNvSpPr>
            <a:spLocks noGrp="1"/>
          </p:cNvSpPr>
          <p:nvPr>
            <p:ph type="ctrTitle"/>
          </p:nvPr>
        </p:nvSpPr>
        <p:spPr>
          <a:xfrm>
            <a:off x="685800" y="857232"/>
            <a:ext cx="7772400" cy="1470025"/>
          </a:xfrm>
        </p:spPr>
        <p:txBody>
          <a:bodyPr>
            <a:normAutofit/>
          </a:bodyPr>
          <a:lstStyle>
            <a:lvl1pPr>
              <a:defRPr sz="3600">
                <a:solidFill>
                  <a:schemeClr val="bg1"/>
                </a:solidFill>
                <a:latin typeface="Trebuchet MS"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714348" y="2500306"/>
            <a:ext cx="6400800" cy="1752600"/>
          </a:xfrm>
        </p:spPr>
        <p:txBody>
          <a:bodyPr/>
          <a:lstStyle>
            <a:lvl1pPr marL="0" indent="0" algn="l">
              <a:buNone/>
              <a:defRPr>
                <a:solidFill>
                  <a:schemeClr val="bg1"/>
                </a:solidFill>
                <a:latin typeface="Trebuchet M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pic>
        <p:nvPicPr>
          <p:cNvPr id="10" name="Picture 9" descr="S_U_UNI_COLR_REV_VT_SM logo.png"/>
          <p:cNvPicPr>
            <a:picLocks noChangeAspect="1"/>
          </p:cNvPicPr>
          <p:nvPr userDrawn="1"/>
        </p:nvPicPr>
        <p:blipFill>
          <a:blip r:embed="rId3" cstate="print"/>
          <a:stretch>
            <a:fillRect/>
          </a:stretch>
        </p:blipFill>
        <p:spPr>
          <a:xfrm>
            <a:off x="7298904" y="4786322"/>
            <a:ext cx="1630814" cy="202945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ighligh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69006"/>
          </a:xfrm>
        </p:spPr>
        <p:txBody>
          <a:bodyPr>
            <a:normAutofit/>
          </a:bodyPr>
          <a:lstStyle>
            <a:lvl1pPr>
              <a:defRPr sz="6000"/>
            </a:lvl1pPr>
          </a:lstStyle>
          <a:p>
            <a:r>
              <a:rPr lang="en-US" dirty="0" smtClean="0"/>
              <a:t>Click to edit Master title style</a:t>
            </a:r>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ppt template art2-01.png"/>
          <p:cNvPicPr>
            <a:picLocks noChangeAspect="1"/>
          </p:cNvPicPr>
          <p:nvPr userDrawn="1"/>
        </p:nvPicPr>
        <p:blipFill>
          <a:blip r:embed="rId2"/>
          <a:stretch>
            <a:fillRect/>
          </a:stretch>
        </p:blipFill>
        <p:spPr>
          <a:xfrm>
            <a:off x="377" y="283"/>
            <a:ext cx="9143245" cy="6857434"/>
          </a:xfrm>
          <a:prstGeom prst="rect">
            <a:avLst/>
          </a:prstGeom>
        </p:spPr>
      </p:pic>
      <p:sp>
        <p:nvSpPr>
          <p:cNvPr id="2" name="Title 1"/>
          <p:cNvSpPr>
            <a:spLocks noGrp="1"/>
          </p:cNvSpPr>
          <p:nvPr>
            <p:ph type="title"/>
          </p:nvPr>
        </p:nvSpPr>
        <p:spPr>
          <a:xfrm>
            <a:off x="722313" y="2500306"/>
            <a:ext cx="6278579" cy="1719254"/>
          </a:xfrm>
        </p:spPr>
        <p:txBody>
          <a:bodyPr anchor="ctr" anchorCtr="0">
            <a:normAutofit/>
          </a:bodyPr>
          <a:lstStyle>
            <a:lvl1pPr algn="l">
              <a:defRPr sz="3200" b="0" cap="none" baseline="0">
                <a:solidFill>
                  <a:schemeClr val="bg1"/>
                </a:solidFill>
              </a:defRPr>
            </a:lvl1pPr>
          </a:lstStyle>
          <a:p>
            <a:r>
              <a:rPr lang="en-US" dirty="0" smtClean="0"/>
              <a:t>Click to edit Master title style</a:t>
            </a:r>
            <a:endParaRPr lang="en-GB" dirty="0"/>
          </a:p>
        </p:txBody>
      </p:sp>
      <p:pic>
        <p:nvPicPr>
          <p:cNvPr id="8" name="Picture 7" descr="S_U_UNI_WDMK_REV_HZ_UL logo.png"/>
          <p:cNvPicPr>
            <a:picLocks noChangeAspect="1"/>
          </p:cNvPicPr>
          <p:nvPr userDrawn="1"/>
        </p:nvPicPr>
        <p:blipFill>
          <a:blip r:embed="rId3" cstate="print"/>
          <a:stretch>
            <a:fillRect/>
          </a:stretch>
        </p:blipFill>
        <p:spPr>
          <a:xfrm>
            <a:off x="5929322" y="6267804"/>
            <a:ext cx="3000396" cy="554998"/>
          </a:xfrm>
          <a:prstGeom prst="rect">
            <a:avLst/>
          </a:prstGeom>
        </p:spPr>
      </p:pic>
      <p:sp>
        <p:nvSpPr>
          <p:cNvPr id="9" name="Slide Number Placeholder 5"/>
          <p:cNvSpPr txBox="1">
            <a:spLocks/>
          </p:cNvSpPr>
          <p:nvPr userDrawn="1"/>
        </p:nvSpPr>
        <p:spPr>
          <a:xfrm>
            <a:off x="5572132" y="6356350"/>
            <a:ext cx="357190" cy="365125"/>
          </a:xfrm>
          <a:prstGeom prst="rect">
            <a:avLst/>
          </a:prstGeom>
        </p:spPr>
        <p:txBody>
          <a:bodyPr vert="horz" lIns="91440" tIns="45720" rIns="91440" bIns="45720" rtlCol="0" anchor="ctr"/>
          <a:lstStyle>
            <a:lvl1pPr algn="r">
              <a:defRPr sz="1200">
                <a:solidFill>
                  <a:schemeClr val="bg1"/>
                </a:solidFill>
                <a:latin typeface="Trebuchet MS"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EAAB00"/>
                </a:solidFill>
              </a:rPr>
              <a:t>|</a:t>
            </a:r>
            <a:endParaRPr kumimoji="0" lang="en-GB" sz="3200" b="0" i="0" u="none" strike="noStrike" kern="1200" cap="none" spc="0" normalizeH="0" baseline="0" noProof="0" dirty="0" smtClean="0">
              <a:ln>
                <a:noFill/>
              </a:ln>
              <a:solidFill>
                <a:srgbClr val="EAAB00"/>
              </a:solidFill>
              <a:effectLst/>
              <a:uLnTx/>
              <a:uFillTx/>
              <a:latin typeface="Trebuchet MS" pitchFamily="34"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S_U_UNI_COLR_REV_VT logo.png"/>
          <p:cNvPicPr>
            <a:picLocks noChangeAspect="1"/>
          </p:cNvPicPr>
          <p:nvPr userDrawn="1"/>
        </p:nvPicPr>
        <p:blipFill>
          <a:blip r:embed="rId2" cstate="print"/>
          <a:stretch>
            <a:fillRect/>
          </a:stretch>
        </p:blipFill>
        <p:spPr>
          <a:xfrm>
            <a:off x="2857488" y="1426460"/>
            <a:ext cx="3370572" cy="3145548"/>
          </a:xfrm>
          <a:prstGeom prst="rect">
            <a:avLst/>
          </a:prstGeom>
        </p:spPr>
      </p:pic>
      <p:sp>
        <p:nvSpPr>
          <p:cNvPr id="11" name="TextBox 10"/>
          <p:cNvSpPr txBox="1"/>
          <p:nvPr userDrawn="1"/>
        </p:nvSpPr>
        <p:spPr>
          <a:xfrm>
            <a:off x="285720" y="5945707"/>
            <a:ext cx="8572560" cy="769441"/>
          </a:xfrm>
          <a:prstGeom prst="rect">
            <a:avLst/>
          </a:prstGeom>
          <a:noFill/>
        </p:spPr>
        <p:txBody>
          <a:bodyPr wrap="square" rtlCol="0">
            <a:spAutoFit/>
          </a:bodyPr>
          <a:lstStyle/>
          <a:p>
            <a:pPr algn="ctr"/>
            <a:r>
              <a:rPr lang="en-US" sz="1100" dirty="0" smtClean="0">
                <a:solidFill>
                  <a:schemeClr val="bg1"/>
                </a:solidFill>
              </a:rPr>
              <a:t>Ole </a:t>
            </a:r>
            <a:r>
              <a:rPr lang="en-US" sz="1100" dirty="0" err="1" smtClean="0">
                <a:solidFill>
                  <a:schemeClr val="bg1"/>
                </a:solidFill>
              </a:rPr>
              <a:t>Sangale</a:t>
            </a:r>
            <a:r>
              <a:rPr lang="en-US" sz="1100" dirty="0" smtClean="0">
                <a:solidFill>
                  <a:schemeClr val="bg1"/>
                </a:solidFill>
              </a:rPr>
              <a:t> Road, </a:t>
            </a:r>
            <a:r>
              <a:rPr lang="en-US" sz="1100" dirty="0" err="1" smtClean="0">
                <a:solidFill>
                  <a:schemeClr val="bg1"/>
                </a:solidFill>
              </a:rPr>
              <a:t>Madaraka</a:t>
            </a:r>
            <a:r>
              <a:rPr lang="en-US" sz="1100" dirty="0" smtClean="0">
                <a:solidFill>
                  <a:schemeClr val="bg1"/>
                </a:solidFill>
              </a:rPr>
              <a:t> Estate. PO Box 59857-00200, Nairobi, Kenya</a:t>
            </a:r>
            <a:br>
              <a:rPr lang="en-US" sz="1100" dirty="0" smtClean="0">
                <a:solidFill>
                  <a:schemeClr val="bg1"/>
                </a:solidFill>
              </a:rPr>
            </a:br>
            <a:r>
              <a:rPr lang="en-US" sz="1100" dirty="0" smtClean="0">
                <a:solidFill>
                  <a:schemeClr val="bg1"/>
                </a:solidFill>
              </a:rPr>
              <a:t>Tel +254 (0)20 606155, 606268, 606380 Fax +254 (0)20 607498 </a:t>
            </a:r>
            <a:br>
              <a:rPr lang="en-US" sz="1100" dirty="0" smtClean="0">
                <a:solidFill>
                  <a:schemeClr val="bg1"/>
                </a:solidFill>
              </a:rPr>
            </a:br>
            <a:r>
              <a:rPr lang="en-US" sz="1100" dirty="0" smtClean="0">
                <a:solidFill>
                  <a:schemeClr val="bg1"/>
                </a:solidFill>
              </a:rPr>
              <a:t>Mobile +254 (0)722 25 428, (0)733 618 135 Email info@strathmore.edu</a:t>
            </a:r>
            <a:br>
              <a:rPr lang="en-US" sz="1100" dirty="0" smtClean="0">
                <a:solidFill>
                  <a:schemeClr val="bg1"/>
                </a:solidFill>
              </a:rPr>
            </a:br>
            <a:r>
              <a:rPr lang="en-US" sz="1100" dirty="0" smtClean="0">
                <a:solidFill>
                  <a:schemeClr val="bg1"/>
                </a:solidFill>
              </a:rPr>
              <a:t>www.strathmore.edu </a:t>
            </a:r>
            <a:endParaRPr lang="en-GB" sz="1100" dirty="0">
              <a:solidFill>
                <a:schemeClr val="bg1"/>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7C1A10C-A370-4578-BD37-DE8C77EC472E}"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F763715-8655-4552-94B8-B7881BF434C5}" type="datetime1">
              <a:rPr lang="en-US" smtClean="0"/>
              <a:pPr/>
              <a:t>5/23/2015</a:t>
            </a:fld>
            <a:endParaRPr lang="en-GB"/>
          </a:p>
        </p:txBody>
      </p:sp>
      <p:sp>
        <p:nvSpPr>
          <p:cNvPr id="8" name="Footer Placeholder 7"/>
          <p:cNvSpPr>
            <a:spLocks noGrp="1"/>
          </p:cNvSpPr>
          <p:nvPr>
            <p:ph type="ftr" sz="quarter" idx="11"/>
          </p:nvPr>
        </p:nvSpPr>
        <p:spPr/>
        <p:txBody>
          <a:bodyPr/>
          <a:lstStyle/>
          <a:p>
            <a:pPr algn="l"/>
            <a:r>
              <a:rPr lang="en-GB" dirty="0" smtClean="0"/>
              <a:t>Report for 2010</a:t>
            </a:r>
            <a:endParaRPr lang="en-GB" dirty="0"/>
          </a:p>
        </p:txBody>
      </p:sp>
      <p:sp>
        <p:nvSpPr>
          <p:cNvPr id="9" name="Slide Number Placeholder 8"/>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F84CC2-20E8-4CD6-B9D8-FAE7DF9C443B}" type="datetime1">
              <a:rPr lang="en-US" smtClean="0"/>
              <a:pPr/>
              <a:t>5/23/2015</a:t>
            </a:fld>
            <a:endParaRPr lang="en-GB"/>
          </a:p>
        </p:txBody>
      </p:sp>
      <p:sp>
        <p:nvSpPr>
          <p:cNvPr id="4" name="Footer Placeholder 3"/>
          <p:cNvSpPr>
            <a:spLocks noGrp="1"/>
          </p:cNvSpPr>
          <p:nvPr>
            <p:ph type="ftr" sz="quarter" idx="11"/>
          </p:nvPr>
        </p:nvSpPr>
        <p:spPr/>
        <p:txBody>
          <a:bodyPr/>
          <a:lstStyle/>
          <a:p>
            <a:pPr algn="l"/>
            <a:r>
              <a:rPr lang="en-GB" dirty="0" smtClean="0"/>
              <a:t>Report for 2010</a:t>
            </a:r>
            <a:endParaRPr lang="en-GB" dirty="0"/>
          </a:p>
        </p:txBody>
      </p:sp>
      <p:sp>
        <p:nvSpPr>
          <p:cNvPr id="5" name="Slide Number Placeholder 4"/>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84B954-32EB-4C85-806F-CCC01850300A}" type="datetime1">
              <a:rPr lang="en-US" smtClean="0"/>
              <a:pPr/>
              <a:t>5/23/2015</a:t>
            </a:fld>
            <a:endParaRPr lang="en-GB"/>
          </a:p>
        </p:txBody>
      </p:sp>
      <p:sp>
        <p:nvSpPr>
          <p:cNvPr id="3" name="Footer Placeholder 2"/>
          <p:cNvSpPr>
            <a:spLocks noGrp="1"/>
          </p:cNvSpPr>
          <p:nvPr>
            <p:ph type="ftr" sz="quarter" idx="11"/>
          </p:nvPr>
        </p:nvSpPr>
        <p:spPr/>
        <p:txBody>
          <a:bodyPr/>
          <a:lstStyle/>
          <a:p>
            <a:pPr algn="l"/>
            <a:r>
              <a:rPr lang="en-GB" dirty="0" smtClean="0"/>
              <a:t>Report for 2010</a:t>
            </a:r>
            <a:endParaRPr lang="en-GB" dirty="0"/>
          </a:p>
        </p:txBody>
      </p:sp>
      <p:sp>
        <p:nvSpPr>
          <p:cNvPr id="4" name="Slide Number Placeholder 3"/>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3F96C-4598-426B-9356-7DE42FC45CE9}"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61D7D-894C-4C98-A08D-B872B73E95E8}"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BAEF74-8AA7-4F48-90D7-CD88CCA522E0}"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5056E6-0C0C-4FE2-8B93-AACD7B19AE78}" type="datetime1">
              <a:rPr lang="en-US" smtClean="0"/>
              <a:pPr/>
              <a:t>5/23/2015</a:t>
            </a:fld>
            <a:endParaRPr lang="en-GB"/>
          </a:p>
        </p:txBody>
      </p:sp>
      <p:sp>
        <p:nvSpPr>
          <p:cNvPr id="5" name="Footer Placeholder 4"/>
          <p:cNvSpPr>
            <a:spLocks noGrp="1"/>
          </p:cNvSpPr>
          <p:nvPr>
            <p:ph type="ftr" sz="quarter" idx="11"/>
          </p:nvPr>
        </p:nvSpPr>
        <p:spPr/>
        <p:txBody>
          <a:bodyPr/>
          <a:lstStyle>
            <a:lvl1pPr algn="l">
              <a:defRPr/>
            </a:lvl1pPr>
          </a:lstStyle>
          <a:p>
            <a:r>
              <a:rPr lang="en-GB" smtClean="0"/>
              <a:t>Report for 2010</a:t>
            </a:r>
            <a:endParaRPr lang="en-GB"/>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ighligh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69006"/>
          </a:xfrm>
        </p:spPr>
        <p:txBody>
          <a:bodyPr>
            <a:normAutofit/>
          </a:bodyPr>
          <a:lstStyle>
            <a:lvl1pPr>
              <a:defRPr sz="6000"/>
            </a:lvl1pPr>
          </a:lstStyle>
          <a:p>
            <a:r>
              <a:rPr lang="en-US" dirty="0" smtClean="0"/>
              <a:t>Click to edit Master title style</a:t>
            </a:r>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ppt template art2-01.png"/>
          <p:cNvPicPr>
            <a:picLocks noChangeAspect="1"/>
          </p:cNvPicPr>
          <p:nvPr userDrawn="1"/>
        </p:nvPicPr>
        <p:blipFill>
          <a:blip r:embed="rId2"/>
          <a:stretch>
            <a:fillRect/>
          </a:stretch>
        </p:blipFill>
        <p:spPr>
          <a:xfrm>
            <a:off x="377" y="283"/>
            <a:ext cx="9143245" cy="6857434"/>
          </a:xfrm>
          <a:prstGeom prst="rect">
            <a:avLst/>
          </a:prstGeom>
        </p:spPr>
      </p:pic>
      <p:sp>
        <p:nvSpPr>
          <p:cNvPr id="2" name="Title 1"/>
          <p:cNvSpPr>
            <a:spLocks noGrp="1"/>
          </p:cNvSpPr>
          <p:nvPr>
            <p:ph type="title"/>
          </p:nvPr>
        </p:nvSpPr>
        <p:spPr>
          <a:xfrm>
            <a:off x="722313" y="2500306"/>
            <a:ext cx="6278579" cy="1719254"/>
          </a:xfrm>
        </p:spPr>
        <p:txBody>
          <a:bodyPr anchor="ctr" anchorCtr="0">
            <a:normAutofit/>
          </a:bodyPr>
          <a:lstStyle>
            <a:lvl1pPr algn="l">
              <a:defRPr sz="3200" b="0" cap="none" baseline="0">
                <a:solidFill>
                  <a:schemeClr val="bg1"/>
                </a:solidFill>
              </a:defRPr>
            </a:lvl1pPr>
          </a:lstStyle>
          <a:p>
            <a:r>
              <a:rPr lang="en-US" dirty="0" smtClean="0"/>
              <a:t>Click to edit Master title style</a:t>
            </a:r>
            <a:endParaRPr lang="en-GB" dirty="0"/>
          </a:p>
        </p:txBody>
      </p:sp>
      <p:pic>
        <p:nvPicPr>
          <p:cNvPr id="8" name="Picture 7" descr="S_U_UNI_WDMK_REV_HZ_UL logo.png"/>
          <p:cNvPicPr>
            <a:picLocks noChangeAspect="1"/>
          </p:cNvPicPr>
          <p:nvPr userDrawn="1"/>
        </p:nvPicPr>
        <p:blipFill>
          <a:blip r:embed="rId3" cstate="print"/>
          <a:stretch>
            <a:fillRect/>
          </a:stretch>
        </p:blipFill>
        <p:spPr>
          <a:xfrm>
            <a:off x="5929322" y="6267804"/>
            <a:ext cx="3000396" cy="554998"/>
          </a:xfrm>
          <a:prstGeom prst="rect">
            <a:avLst/>
          </a:prstGeom>
        </p:spPr>
      </p:pic>
      <p:sp>
        <p:nvSpPr>
          <p:cNvPr id="9" name="Slide Number Placeholder 5"/>
          <p:cNvSpPr txBox="1">
            <a:spLocks/>
          </p:cNvSpPr>
          <p:nvPr userDrawn="1"/>
        </p:nvSpPr>
        <p:spPr>
          <a:xfrm>
            <a:off x="5572132" y="6356350"/>
            <a:ext cx="357190" cy="365125"/>
          </a:xfrm>
          <a:prstGeom prst="rect">
            <a:avLst/>
          </a:prstGeom>
        </p:spPr>
        <p:txBody>
          <a:bodyPr vert="horz" lIns="91440" tIns="45720" rIns="91440" bIns="45720" rtlCol="0" anchor="ctr"/>
          <a:lstStyle>
            <a:lvl1pPr algn="r">
              <a:defRPr sz="1200">
                <a:solidFill>
                  <a:schemeClr val="bg1"/>
                </a:solidFill>
                <a:latin typeface="Trebuchet MS"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EAAB00"/>
                </a:solidFill>
              </a:rPr>
              <a:t>|</a:t>
            </a:r>
            <a:endParaRPr kumimoji="0" lang="en-GB" sz="3200" b="0" i="0" u="none" strike="noStrike" kern="1200" cap="none" spc="0" normalizeH="0" baseline="0" noProof="0" dirty="0" smtClean="0">
              <a:ln>
                <a:noFill/>
              </a:ln>
              <a:solidFill>
                <a:srgbClr val="EAAB00"/>
              </a:solidFill>
              <a:effectLst/>
              <a:uLnTx/>
              <a:uFillTx/>
              <a:latin typeface="Trebuchet MS" pitchFamily="34"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S_U_UNI_COLR_REV_VT logo.png"/>
          <p:cNvPicPr>
            <a:picLocks noChangeAspect="1"/>
          </p:cNvPicPr>
          <p:nvPr userDrawn="1"/>
        </p:nvPicPr>
        <p:blipFill>
          <a:blip r:embed="rId2" cstate="print"/>
          <a:stretch>
            <a:fillRect/>
          </a:stretch>
        </p:blipFill>
        <p:spPr>
          <a:xfrm>
            <a:off x="2857488" y="1426460"/>
            <a:ext cx="3370572" cy="3145548"/>
          </a:xfrm>
          <a:prstGeom prst="rect">
            <a:avLst/>
          </a:prstGeom>
        </p:spPr>
      </p:pic>
      <p:sp>
        <p:nvSpPr>
          <p:cNvPr id="11" name="TextBox 10"/>
          <p:cNvSpPr txBox="1"/>
          <p:nvPr userDrawn="1"/>
        </p:nvSpPr>
        <p:spPr>
          <a:xfrm>
            <a:off x="285720" y="5945707"/>
            <a:ext cx="8572560" cy="769441"/>
          </a:xfrm>
          <a:prstGeom prst="rect">
            <a:avLst/>
          </a:prstGeom>
          <a:noFill/>
        </p:spPr>
        <p:txBody>
          <a:bodyPr wrap="square" rtlCol="0">
            <a:spAutoFit/>
          </a:bodyPr>
          <a:lstStyle/>
          <a:p>
            <a:pPr algn="ctr"/>
            <a:r>
              <a:rPr lang="en-US" sz="1100" dirty="0" smtClean="0">
                <a:solidFill>
                  <a:schemeClr val="bg1"/>
                </a:solidFill>
              </a:rPr>
              <a:t>Ole </a:t>
            </a:r>
            <a:r>
              <a:rPr lang="en-US" sz="1100" dirty="0" err="1" smtClean="0">
                <a:solidFill>
                  <a:schemeClr val="bg1"/>
                </a:solidFill>
              </a:rPr>
              <a:t>Sangale</a:t>
            </a:r>
            <a:r>
              <a:rPr lang="en-US" sz="1100" dirty="0" smtClean="0">
                <a:solidFill>
                  <a:schemeClr val="bg1"/>
                </a:solidFill>
              </a:rPr>
              <a:t> Road, </a:t>
            </a:r>
            <a:r>
              <a:rPr lang="en-US" sz="1100" dirty="0" err="1" smtClean="0">
                <a:solidFill>
                  <a:schemeClr val="bg1"/>
                </a:solidFill>
              </a:rPr>
              <a:t>Madaraka</a:t>
            </a:r>
            <a:r>
              <a:rPr lang="en-US" sz="1100" dirty="0" smtClean="0">
                <a:solidFill>
                  <a:schemeClr val="bg1"/>
                </a:solidFill>
              </a:rPr>
              <a:t> Estate. PO Box 59857-00200, Nairobi, Kenya</a:t>
            </a:r>
            <a:br>
              <a:rPr lang="en-US" sz="1100" dirty="0" smtClean="0">
                <a:solidFill>
                  <a:schemeClr val="bg1"/>
                </a:solidFill>
              </a:rPr>
            </a:br>
            <a:r>
              <a:rPr lang="en-US" sz="1100" dirty="0" smtClean="0">
                <a:solidFill>
                  <a:schemeClr val="bg1"/>
                </a:solidFill>
              </a:rPr>
              <a:t>Tel +254 (0)20 606155, 606268, 606380 Fax +254 (0)20 607498 </a:t>
            </a:r>
            <a:br>
              <a:rPr lang="en-US" sz="1100" dirty="0" smtClean="0">
                <a:solidFill>
                  <a:schemeClr val="bg1"/>
                </a:solidFill>
              </a:rPr>
            </a:br>
            <a:r>
              <a:rPr lang="en-US" sz="1100" dirty="0" smtClean="0">
                <a:solidFill>
                  <a:schemeClr val="bg1"/>
                </a:solidFill>
              </a:rPr>
              <a:t>Mobile +254 (0)722 25 428, (0)733 618 135 Email info@strathmore.edu</a:t>
            </a:r>
            <a:br>
              <a:rPr lang="en-US" sz="1100" dirty="0" smtClean="0">
                <a:solidFill>
                  <a:schemeClr val="bg1"/>
                </a:solidFill>
              </a:rPr>
            </a:br>
            <a:r>
              <a:rPr lang="en-US" sz="1100" dirty="0" smtClean="0">
                <a:solidFill>
                  <a:schemeClr val="bg1"/>
                </a:solidFill>
              </a:rPr>
              <a:t>www.strathmore.edu </a:t>
            </a:r>
            <a:endParaRPr lang="en-GB" sz="1100"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7C1A10C-A370-4578-BD37-DE8C77EC472E}" type="datetime1">
              <a:rPr lang="en-US" smtClean="0"/>
              <a:pPr/>
              <a:t>5/23/2015</a:t>
            </a:fld>
            <a:endParaRPr lang="en-GB"/>
          </a:p>
        </p:txBody>
      </p:sp>
      <p:sp>
        <p:nvSpPr>
          <p:cNvPr id="6" name="Footer Placeholder 5"/>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F763715-8655-4552-94B8-B7881BF434C5}" type="datetime1">
              <a:rPr lang="en-US" smtClean="0"/>
              <a:pPr/>
              <a:t>5/23/2015</a:t>
            </a:fld>
            <a:endParaRPr lang="en-GB"/>
          </a:p>
        </p:txBody>
      </p:sp>
      <p:sp>
        <p:nvSpPr>
          <p:cNvPr id="8" name="Footer Placeholder 7"/>
          <p:cNvSpPr>
            <a:spLocks noGrp="1"/>
          </p:cNvSpPr>
          <p:nvPr>
            <p:ph type="ftr" sz="quarter" idx="11"/>
          </p:nvPr>
        </p:nvSpPr>
        <p:spPr/>
        <p:txBody>
          <a:bodyPr/>
          <a:lstStyle/>
          <a:p>
            <a:pPr algn="l"/>
            <a:r>
              <a:rPr lang="en-GB" dirty="0" smtClean="0"/>
              <a:t>Report for 2010</a:t>
            </a:r>
            <a:endParaRPr lang="en-GB" dirty="0"/>
          </a:p>
        </p:txBody>
      </p:sp>
      <p:sp>
        <p:nvSpPr>
          <p:cNvPr id="9" name="Slide Number Placeholder 8"/>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F84CC2-20E8-4CD6-B9D8-FAE7DF9C443B}" type="datetime1">
              <a:rPr lang="en-US" smtClean="0"/>
              <a:pPr/>
              <a:t>5/23/2015</a:t>
            </a:fld>
            <a:endParaRPr lang="en-GB"/>
          </a:p>
        </p:txBody>
      </p:sp>
      <p:sp>
        <p:nvSpPr>
          <p:cNvPr id="4" name="Footer Placeholder 3"/>
          <p:cNvSpPr>
            <a:spLocks noGrp="1"/>
          </p:cNvSpPr>
          <p:nvPr>
            <p:ph type="ftr" sz="quarter" idx="11"/>
          </p:nvPr>
        </p:nvSpPr>
        <p:spPr/>
        <p:txBody>
          <a:bodyPr/>
          <a:lstStyle/>
          <a:p>
            <a:pPr algn="l"/>
            <a:r>
              <a:rPr lang="en-GB" dirty="0" smtClean="0"/>
              <a:t>Report for 2010</a:t>
            </a:r>
            <a:endParaRPr lang="en-GB" dirty="0"/>
          </a:p>
        </p:txBody>
      </p:sp>
      <p:sp>
        <p:nvSpPr>
          <p:cNvPr id="5" name="Slide Number Placeholder 4"/>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84B954-32EB-4C85-806F-CCC01850300A}" type="datetime1">
              <a:rPr lang="en-US" smtClean="0"/>
              <a:pPr/>
              <a:t>5/23/2015</a:t>
            </a:fld>
            <a:endParaRPr lang="en-GB"/>
          </a:p>
        </p:txBody>
      </p:sp>
      <p:sp>
        <p:nvSpPr>
          <p:cNvPr id="3" name="Footer Placeholder 2"/>
          <p:cNvSpPr>
            <a:spLocks noGrp="1"/>
          </p:cNvSpPr>
          <p:nvPr>
            <p:ph type="ftr" sz="quarter" idx="11"/>
          </p:nvPr>
        </p:nvSpPr>
        <p:spPr/>
        <p:txBody>
          <a:bodyPr/>
          <a:lstStyle/>
          <a:p>
            <a:pPr algn="l"/>
            <a:r>
              <a:rPr lang="en-GB" dirty="0" smtClean="0"/>
              <a:t>Report for 2010</a:t>
            </a:r>
            <a:endParaRPr lang="en-GB" dirty="0"/>
          </a:p>
        </p:txBody>
      </p:sp>
      <p:sp>
        <p:nvSpPr>
          <p:cNvPr id="4" name="Slide Number Placeholder 3"/>
          <p:cNvSpPr>
            <a:spLocks noGrp="1"/>
          </p:cNvSpPr>
          <p:nvPr>
            <p:ph type="sldNum" sz="quarter" idx="12"/>
          </p:nvPr>
        </p:nvSpPr>
        <p:spPr/>
        <p:txBody>
          <a:bodyPr/>
          <a:lstStyle/>
          <a:p>
            <a:fld id="{2692870E-5B56-4C58-A740-E9D0503C64B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215082"/>
            <a:ext cx="9144000" cy="642918"/>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7958"/>
            <a:ext cx="971528" cy="365125"/>
          </a:xfrm>
          <a:prstGeom prst="rect">
            <a:avLst/>
          </a:prstGeom>
        </p:spPr>
        <p:txBody>
          <a:bodyPr vert="horz" lIns="91440" tIns="45720" rIns="91440" bIns="45720" rtlCol="0" anchor="ctr"/>
          <a:lstStyle>
            <a:lvl1pPr algn="l">
              <a:defRPr sz="1100">
                <a:solidFill>
                  <a:schemeClr val="bg1"/>
                </a:solidFill>
                <a:latin typeface="Trebuchet MS" pitchFamily="34" charset="0"/>
              </a:defRPr>
            </a:lvl1pPr>
          </a:lstStyle>
          <a:p>
            <a:fld id="{C3EFE78F-0521-4824-B0B7-3D7F52B9065A}" type="datetime1">
              <a:rPr lang="en-US" smtClean="0"/>
              <a:pPr/>
              <a:t>5/23/2015</a:t>
            </a:fld>
            <a:endParaRPr lang="en-GB" dirty="0"/>
          </a:p>
        </p:txBody>
      </p:sp>
      <p:sp>
        <p:nvSpPr>
          <p:cNvPr id="5" name="Footer Placeholder 4"/>
          <p:cNvSpPr>
            <a:spLocks noGrp="1"/>
          </p:cNvSpPr>
          <p:nvPr>
            <p:ph type="ftr" sz="quarter" idx="3"/>
          </p:nvPr>
        </p:nvSpPr>
        <p:spPr>
          <a:xfrm>
            <a:off x="1571604" y="6357958"/>
            <a:ext cx="2895600" cy="365125"/>
          </a:xfrm>
          <a:prstGeom prst="rect">
            <a:avLst/>
          </a:prstGeom>
        </p:spPr>
        <p:txBody>
          <a:bodyPr vert="horz" lIns="91440" tIns="45720" rIns="91440" bIns="45720" rtlCol="0" anchor="ctr"/>
          <a:lstStyle>
            <a:lvl1pPr algn="ctr">
              <a:defRPr sz="1100">
                <a:solidFill>
                  <a:schemeClr val="bg1"/>
                </a:solidFill>
                <a:latin typeface="Trebuchet MS" pitchFamily="34" charset="0"/>
              </a:defRPr>
            </a:lvl1pPr>
          </a:lstStyle>
          <a:p>
            <a:pPr algn="l"/>
            <a:r>
              <a:rPr lang="en-GB" dirty="0" smtClean="0"/>
              <a:t>Report for 2010</a:t>
            </a:r>
            <a:endParaRPr lang="en-GB" dirty="0"/>
          </a:p>
        </p:txBody>
      </p:sp>
      <p:sp>
        <p:nvSpPr>
          <p:cNvPr id="6" name="Slide Number Placeholder 5"/>
          <p:cNvSpPr>
            <a:spLocks noGrp="1"/>
          </p:cNvSpPr>
          <p:nvPr>
            <p:ph type="sldNum" sz="quarter" idx="4"/>
          </p:nvPr>
        </p:nvSpPr>
        <p:spPr>
          <a:xfrm>
            <a:off x="4572000" y="6357958"/>
            <a:ext cx="857256" cy="365125"/>
          </a:xfrm>
          <a:prstGeom prst="rect">
            <a:avLst/>
          </a:prstGeom>
        </p:spPr>
        <p:txBody>
          <a:bodyPr vert="horz" lIns="91440" tIns="45720" rIns="91440" bIns="45720" rtlCol="0" anchor="ctr"/>
          <a:lstStyle>
            <a:lvl1pPr algn="r">
              <a:defRPr sz="1600">
                <a:solidFill>
                  <a:schemeClr val="bg1"/>
                </a:solidFill>
                <a:latin typeface="Trebuchet MS" pitchFamily="34" charset="0"/>
              </a:defRPr>
            </a:lvl1pPr>
          </a:lstStyle>
          <a:p>
            <a:fld id="{2692870E-5B56-4C58-A740-E9D0503C64BB}" type="slidenum">
              <a:rPr lang="en-GB" smtClean="0"/>
              <a:pPr/>
              <a:t>‹#›</a:t>
            </a:fld>
            <a:endParaRPr lang="en-GB" dirty="0"/>
          </a:p>
        </p:txBody>
      </p:sp>
      <p:pic>
        <p:nvPicPr>
          <p:cNvPr id="8" name="Picture 7" descr="S_U_UNI_WDMK_REV_HZ_UL logo.png"/>
          <p:cNvPicPr>
            <a:picLocks noChangeAspect="1"/>
          </p:cNvPicPr>
          <p:nvPr userDrawn="1"/>
        </p:nvPicPr>
        <p:blipFill>
          <a:blip r:embed="rId15" cstate="print"/>
          <a:stretch>
            <a:fillRect/>
          </a:stretch>
        </p:blipFill>
        <p:spPr>
          <a:xfrm>
            <a:off x="5929322" y="6267804"/>
            <a:ext cx="3000396" cy="554998"/>
          </a:xfrm>
          <a:prstGeom prst="rect">
            <a:avLst/>
          </a:prstGeom>
        </p:spPr>
      </p:pic>
      <p:sp>
        <p:nvSpPr>
          <p:cNvPr id="10" name="Slide Number Placeholder 5"/>
          <p:cNvSpPr txBox="1">
            <a:spLocks/>
          </p:cNvSpPr>
          <p:nvPr userDrawn="1"/>
        </p:nvSpPr>
        <p:spPr>
          <a:xfrm>
            <a:off x="5572132" y="6356350"/>
            <a:ext cx="357190" cy="365125"/>
          </a:xfrm>
          <a:prstGeom prst="rect">
            <a:avLst/>
          </a:prstGeom>
        </p:spPr>
        <p:txBody>
          <a:bodyPr vert="horz" lIns="91440" tIns="45720" rIns="91440" bIns="45720" rtlCol="0" anchor="ctr"/>
          <a:lstStyle>
            <a:lvl1pPr algn="r">
              <a:defRPr sz="1200">
                <a:solidFill>
                  <a:schemeClr val="bg1"/>
                </a:solidFill>
                <a:latin typeface="Trebuchet MS"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EAAB00"/>
                </a:solidFill>
              </a:rPr>
              <a:t>|</a:t>
            </a:r>
            <a:endParaRPr kumimoji="0" lang="en-GB" sz="3200" b="0" i="0" u="none" strike="noStrike" kern="1200" cap="none" spc="0" normalizeH="0" baseline="0" noProof="0" dirty="0" smtClean="0">
              <a:ln>
                <a:noFill/>
              </a:ln>
              <a:solidFill>
                <a:srgbClr val="EAAB00"/>
              </a:solidFill>
              <a:effectLst/>
              <a:uLnTx/>
              <a:uFillTx/>
              <a:latin typeface="Trebuchet MS"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60"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p:txStyles>
    <p:titleStyle>
      <a:lvl1pPr algn="l" defTabSz="914400" rtl="0" eaLnBrk="1" latinLnBrk="0" hangingPunct="1">
        <a:spcBef>
          <a:spcPct val="0"/>
        </a:spcBef>
        <a:buNone/>
        <a:defRPr sz="2800" kern="1200">
          <a:solidFill>
            <a:srgbClr val="003478"/>
          </a:solidFill>
          <a:latin typeface="Trebuchet MS"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rgbClr val="000000"/>
          </a:solidFill>
          <a:latin typeface="Trebuchet MS" pitchFamily="34" charset="0"/>
          <a:ea typeface="+mn-ea"/>
          <a:cs typeface="+mn-cs"/>
        </a:defRPr>
      </a:lvl1pPr>
      <a:lvl2pPr marL="742950" indent="-285750" algn="l" defTabSz="914400" rtl="0" eaLnBrk="1" latinLnBrk="0" hangingPunct="1">
        <a:spcBef>
          <a:spcPct val="20000"/>
        </a:spcBef>
        <a:buFont typeface="Arial" pitchFamily="34" charset="0"/>
        <a:buChar char="–"/>
        <a:defRPr sz="1800" kern="1200">
          <a:solidFill>
            <a:srgbClr val="000000"/>
          </a:solidFill>
          <a:latin typeface="Trebuchet MS" pitchFamily="34"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rgbClr val="000000"/>
          </a:solidFill>
          <a:latin typeface="Trebuchet MS"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rgbClr val="000000"/>
          </a:solidFill>
          <a:latin typeface="Trebuchet MS" pitchFamily="34" charset="0"/>
          <a:ea typeface="+mn-ea"/>
          <a:cs typeface="+mn-cs"/>
        </a:defRPr>
      </a:lvl4pPr>
      <a:lvl5pPr marL="2057400" indent="-228600" algn="l" defTabSz="914400" rtl="0" eaLnBrk="1" latinLnBrk="0" hangingPunct="1">
        <a:spcBef>
          <a:spcPct val="20000"/>
        </a:spcBef>
        <a:buFont typeface="Arial" pitchFamily="34" charset="0"/>
        <a:buChar char="»"/>
        <a:defRPr sz="1400" kern="1200">
          <a:solidFill>
            <a:srgbClr val="000000"/>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flipV="1">
            <a:off x="0" y="0"/>
            <a:ext cx="9144000" cy="6215082"/>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7958"/>
            <a:ext cx="971528" cy="365125"/>
          </a:xfrm>
          <a:prstGeom prst="rect">
            <a:avLst/>
          </a:prstGeom>
        </p:spPr>
        <p:txBody>
          <a:bodyPr vert="horz" lIns="91440" tIns="45720" rIns="91440" bIns="45720" rtlCol="0" anchor="ctr"/>
          <a:lstStyle>
            <a:lvl1pPr algn="l">
              <a:defRPr sz="1100">
                <a:solidFill>
                  <a:srgbClr val="003478"/>
                </a:solidFill>
                <a:latin typeface="Trebuchet MS" pitchFamily="34" charset="0"/>
              </a:defRPr>
            </a:lvl1pPr>
          </a:lstStyle>
          <a:p>
            <a:fld id="{C3EFE78F-0521-4824-B0B7-3D7F52B9065A}" type="datetime1">
              <a:rPr lang="en-US" smtClean="0"/>
              <a:pPr/>
              <a:t>5/23/2015</a:t>
            </a:fld>
            <a:endParaRPr lang="en-GB" dirty="0"/>
          </a:p>
        </p:txBody>
      </p:sp>
      <p:sp>
        <p:nvSpPr>
          <p:cNvPr id="5" name="Footer Placeholder 4"/>
          <p:cNvSpPr>
            <a:spLocks noGrp="1"/>
          </p:cNvSpPr>
          <p:nvPr>
            <p:ph type="ftr" sz="quarter" idx="3"/>
          </p:nvPr>
        </p:nvSpPr>
        <p:spPr>
          <a:xfrm>
            <a:off x="1571604" y="6357958"/>
            <a:ext cx="2895600" cy="365125"/>
          </a:xfrm>
          <a:prstGeom prst="rect">
            <a:avLst/>
          </a:prstGeom>
        </p:spPr>
        <p:txBody>
          <a:bodyPr vert="horz" lIns="91440" tIns="45720" rIns="91440" bIns="45720" rtlCol="0" anchor="ctr"/>
          <a:lstStyle>
            <a:lvl1pPr algn="ctr">
              <a:defRPr sz="1100">
                <a:solidFill>
                  <a:srgbClr val="003478"/>
                </a:solidFill>
                <a:latin typeface="Trebuchet MS" pitchFamily="34" charset="0"/>
              </a:defRPr>
            </a:lvl1pPr>
          </a:lstStyle>
          <a:p>
            <a:pPr algn="l"/>
            <a:r>
              <a:rPr lang="en-GB" dirty="0" smtClean="0"/>
              <a:t>Report for 2010</a:t>
            </a:r>
            <a:endParaRPr lang="en-GB" dirty="0"/>
          </a:p>
        </p:txBody>
      </p:sp>
      <p:sp>
        <p:nvSpPr>
          <p:cNvPr id="6" name="Slide Number Placeholder 5"/>
          <p:cNvSpPr>
            <a:spLocks noGrp="1"/>
          </p:cNvSpPr>
          <p:nvPr>
            <p:ph type="sldNum" sz="quarter" idx="4"/>
          </p:nvPr>
        </p:nvSpPr>
        <p:spPr>
          <a:xfrm>
            <a:off x="4572000" y="6357958"/>
            <a:ext cx="857256" cy="365125"/>
          </a:xfrm>
          <a:prstGeom prst="rect">
            <a:avLst/>
          </a:prstGeom>
        </p:spPr>
        <p:txBody>
          <a:bodyPr vert="horz" lIns="91440" tIns="45720" rIns="91440" bIns="45720" rtlCol="0" anchor="ctr"/>
          <a:lstStyle>
            <a:lvl1pPr algn="r">
              <a:defRPr sz="1600">
                <a:solidFill>
                  <a:srgbClr val="003478"/>
                </a:solidFill>
                <a:latin typeface="Trebuchet MS" pitchFamily="34" charset="0"/>
              </a:defRPr>
            </a:lvl1pPr>
          </a:lstStyle>
          <a:p>
            <a:fld id="{2692870E-5B56-4C58-A740-E9D0503C64BB}" type="slidenum">
              <a:rPr lang="en-GB" smtClean="0"/>
              <a:pPr/>
              <a:t>‹#›</a:t>
            </a:fld>
            <a:endParaRPr lang="en-GB" dirty="0"/>
          </a:p>
        </p:txBody>
      </p:sp>
      <p:sp>
        <p:nvSpPr>
          <p:cNvPr id="10" name="Slide Number Placeholder 5"/>
          <p:cNvSpPr txBox="1">
            <a:spLocks/>
          </p:cNvSpPr>
          <p:nvPr userDrawn="1"/>
        </p:nvSpPr>
        <p:spPr>
          <a:xfrm>
            <a:off x="5572132" y="6356350"/>
            <a:ext cx="357190" cy="365125"/>
          </a:xfrm>
          <a:prstGeom prst="rect">
            <a:avLst/>
          </a:prstGeom>
        </p:spPr>
        <p:txBody>
          <a:bodyPr vert="horz" lIns="91440" tIns="45720" rIns="91440" bIns="45720" rtlCol="0" anchor="ctr"/>
          <a:lstStyle>
            <a:lvl1pPr algn="r">
              <a:defRPr sz="1200">
                <a:solidFill>
                  <a:schemeClr val="bg1"/>
                </a:solidFill>
                <a:latin typeface="Trebuchet MS"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smtClean="0">
                <a:solidFill>
                  <a:srgbClr val="EAAB00"/>
                </a:solidFill>
              </a:rPr>
              <a:t>|</a:t>
            </a:r>
            <a:endParaRPr kumimoji="0" lang="en-GB" sz="3200" b="0" i="0" u="none" strike="noStrike" kern="1200" cap="none" spc="0" normalizeH="0" baseline="0" noProof="0" dirty="0" smtClean="0">
              <a:ln>
                <a:noFill/>
              </a:ln>
              <a:solidFill>
                <a:srgbClr val="EAAB00"/>
              </a:solidFill>
              <a:effectLst/>
              <a:uLnTx/>
              <a:uFillTx/>
              <a:latin typeface="Trebuchet MS" pitchFamily="34" charset="0"/>
              <a:ea typeface="+mn-ea"/>
              <a:cs typeface="+mn-cs"/>
            </a:endParaRPr>
          </a:p>
        </p:txBody>
      </p:sp>
      <p:pic>
        <p:nvPicPr>
          <p:cNvPr id="12" name="Picture 11" descr="blue UL logo-01.png"/>
          <p:cNvPicPr>
            <a:picLocks noChangeAspect="1"/>
          </p:cNvPicPr>
          <p:nvPr userDrawn="1"/>
        </p:nvPicPr>
        <p:blipFill>
          <a:blip r:embed="rId15"/>
          <a:stretch>
            <a:fillRect/>
          </a:stretch>
        </p:blipFill>
        <p:spPr>
          <a:xfrm>
            <a:off x="5929200" y="6267600"/>
            <a:ext cx="2998800" cy="556596"/>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hdr="0"/>
  <p:txStyles>
    <p:titleStyle>
      <a:lvl1pPr algn="l" defTabSz="914400" rtl="0" eaLnBrk="1" latinLnBrk="0" hangingPunct="1">
        <a:spcBef>
          <a:spcPct val="0"/>
        </a:spcBef>
        <a:buNone/>
        <a:defRPr sz="28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bg1"/>
          </a:solidFill>
          <a:latin typeface="Trebuchet MS" pitchFamily="34" charset="0"/>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bg1"/>
          </a:solidFill>
          <a:latin typeface="Trebuchet MS" pitchFamily="34"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bg1"/>
          </a:solidFill>
          <a:latin typeface="Trebuchet MS"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bg1"/>
          </a:solidFill>
          <a:latin typeface="Trebuchet MS" pitchFamily="34" charset="0"/>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bg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i="1" dirty="0" smtClean="0"/>
              <a:t>WOMAN, NATURE &amp; IDENTITY</a:t>
            </a:r>
            <a:endParaRPr lang="en-GB" dirty="0"/>
          </a:p>
        </p:txBody>
      </p:sp>
      <p:sp>
        <p:nvSpPr>
          <p:cNvPr id="3" name="Subtitle 2"/>
          <p:cNvSpPr>
            <a:spLocks noGrp="1"/>
          </p:cNvSpPr>
          <p:nvPr>
            <p:ph type="subTitle" idx="1"/>
          </p:nvPr>
        </p:nvSpPr>
        <p:spPr/>
        <p:txBody>
          <a:bodyPr/>
          <a:lstStyle/>
          <a:p>
            <a:endParaRPr lang="en-GB" b="1" dirty="0" smtClean="0"/>
          </a:p>
          <a:p>
            <a:r>
              <a:rPr lang="en-GB" b="1" dirty="0" smtClean="0"/>
              <a:t>INSIGHTS FROM OGOLLA, STEIN &amp; ESCRIVÁ .</a:t>
            </a:r>
            <a:endParaRPr lang="en-GB" dirty="0" smtClean="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428604"/>
            <a:ext cx="7901014" cy="5697559"/>
          </a:xfrm>
        </p:spPr>
        <p:txBody>
          <a:bodyPr>
            <a:normAutofit/>
          </a:bodyPr>
          <a:lstStyle/>
          <a:p>
            <a:pPr>
              <a:buNone/>
            </a:pPr>
            <a:endParaRPr lang="en-US" sz="2400" dirty="0" smtClean="0"/>
          </a:p>
          <a:p>
            <a:pPr>
              <a:buNone/>
            </a:pPr>
            <a:r>
              <a:rPr lang="en-US" sz="2400" dirty="0" smtClean="0"/>
              <a:t>Stein  became a leading supporter of the early 20</a:t>
            </a:r>
            <a:r>
              <a:rPr lang="en-US" sz="2400" baseline="30000" dirty="0" smtClean="0"/>
              <a:t>th</a:t>
            </a:r>
            <a:r>
              <a:rPr lang="en-US" sz="2400" dirty="0" smtClean="0"/>
              <a:t> C phenomenological school of thought, which explored human awareness and perception. </a:t>
            </a:r>
          </a:p>
          <a:p>
            <a:pPr>
              <a:buNone/>
            </a:pPr>
            <a:endParaRPr lang="en-US" sz="2400" dirty="0" smtClean="0"/>
          </a:p>
          <a:p>
            <a:pPr>
              <a:buNone/>
            </a:pPr>
            <a:r>
              <a:rPr lang="en-US" sz="2400" dirty="0" smtClean="0"/>
              <a:t>Stein’s philosophical thought can be summarized under three foci:</a:t>
            </a:r>
          </a:p>
          <a:p>
            <a:pPr>
              <a:buNone/>
            </a:pPr>
            <a:endParaRPr lang="en-US" sz="2400" dirty="0" smtClean="0"/>
          </a:p>
          <a:p>
            <a:pPr lvl="1"/>
            <a:r>
              <a:rPr lang="en-US" sz="2000" dirty="0" smtClean="0"/>
              <a:t>The centrality of the person </a:t>
            </a:r>
          </a:p>
          <a:p>
            <a:pPr lvl="1">
              <a:buNone/>
            </a:pPr>
            <a:endParaRPr lang="en-US" sz="2000" dirty="0" smtClean="0"/>
          </a:p>
          <a:p>
            <a:pPr lvl="1"/>
            <a:r>
              <a:rPr lang="en-US" sz="2000" dirty="0" smtClean="0"/>
              <a:t>The role and dignity of women </a:t>
            </a:r>
          </a:p>
          <a:p>
            <a:pPr lvl="1">
              <a:buNone/>
            </a:pPr>
            <a:endParaRPr lang="en-US" sz="2000" dirty="0" smtClean="0"/>
          </a:p>
          <a:p>
            <a:pPr lvl="1"/>
            <a:r>
              <a:rPr lang="en-US" sz="2000" dirty="0" smtClean="0"/>
              <a:t>The relation of the individual to society</a:t>
            </a:r>
            <a:r>
              <a:rPr lang="en-US" sz="2000" i="1" dirty="0" smtClean="0"/>
              <a:t> </a:t>
            </a:r>
            <a:endParaRPr lang="en-GB" sz="2000" dirty="0" smtClean="0"/>
          </a:p>
          <a:p>
            <a:pPr>
              <a:buNone/>
            </a:pPr>
            <a:endParaRPr lang="en-US" sz="2400" dirty="0" smtClean="0"/>
          </a:p>
          <a:p>
            <a:pPr>
              <a:buNone/>
            </a:pPr>
            <a:endParaRPr lang="en-US" sz="2400" dirty="0" smtClean="0"/>
          </a:p>
          <a:p>
            <a:endParaRPr lang="en-GB" sz="2400"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10</a:t>
            </a:fld>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thing acts as it is.</a:t>
            </a:r>
            <a:endParaRPr lang="en-GB" dirty="0"/>
          </a:p>
        </p:txBody>
      </p:sp>
      <p:sp>
        <p:nvSpPr>
          <p:cNvPr id="3" name="Content Placeholder 2"/>
          <p:cNvSpPr>
            <a:spLocks noGrp="1"/>
          </p:cNvSpPr>
          <p:nvPr>
            <p:ph idx="1"/>
          </p:nvPr>
        </p:nvSpPr>
        <p:spPr/>
        <p:txBody>
          <a:bodyPr>
            <a:normAutofit/>
          </a:bodyPr>
          <a:lstStyle/>
          <a:p>
            <a:r>
              <a:rPr lang="en-US" dirty="0" smtClean="0"/>
              <a:t>Acting follows upon being, or </a:t>
            </a:r>
            <a:r>
              <a:rPr lang="en-US" dirty="0" err="1" smtClean="0"/>
              <a:t>a</a:t>
            </a:r>
            <a:r>
              <a:rPr lang="en-US" i="1" dirty="0" err="1" smtClean="0"/>
              <a:t>gere</a:t>
            </a:r>
            <a:r>
              <a:rPr lang="en-US" i="1" dirty="0" smtClean="0"/>
              <a:t> sequitur </a:t>
            </a:r>
            <a:r>
              <a:rPr lang="en-US" i="1" dirty="0" err="1" smtClean="0"/>
              <a:t>esse</a:t>
            </a:r>
            <a:r>
              <a:rPr lang="en-US" dirty="0" smtClean="0"/>
              <a:t> or a thing acts as it is. This is an old scholastic saying. It means that a thing acts according to its natural manner of being. </a:t>
            </a:r>
          </a:p>
          <a:p>
            <a:endParaRPr lang="en-US" dirty="0" smtClean="0"/>
          </a:p>
          <a:p>
            <a:r>
              <a:rPr lang="en-US" dirty="0" smtClean="0"/>
              <a:t>This is true of human beings no less than of chemical substances. with the difference that within the broad framework of our common given nature, it is for us to determine what we are, or what we shall become. </a:t>
            </a:r>
            <a:endParaRPr lang="en-GB" dirty="0" smtClean="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11</a:t>
            </a:fld>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Nature and Freedom</a:t>
            </a:r>
            <a:endParaRPr lang="en-GB" dirty="0"/>
          </a:p>
        </p:txBody>
      </p:sp>
      <p:sp>
        <p:nvSpPr>
          <p:cNvPr id="3" name="Content Placeholder 2"/>
          <p:cNvSpPr>
            <a:spLocks noGrp="1"/>
          </p:cNvSpPr>
          <p:nvPr>
            <p:ph idx="1"/>
          </p:nvPr>
        </p:nvSpPr>
        <p:spPr/>
        <p:txBody>
          <a:bodyPr/>
          <a:lstStyle/>
          <a:p>
            <a:r>
              <a:rPr lang="en-US" dirty="0" smtClean="0"/>
              <a:t>The first, the natural manner of being is often termed as the realm of nature, while the second is what makes us human self-determining creatures. </a:t>
            </a:r>
          </a:p>
          <a:p>
            <a:endParaRPr lang="en-US" dirty="0" smtClean="0"/>
          </a:p>
          <a:p>
            <a:r>
              <a:rPr lang="en-US" dirty="0" smtClean="0"/>
              <a:t>This is the realm of freedom which, on one hand is the key to human glory, whilst on the other hand it is also our burden as women. </a:t>
            </a:r>
          </a:p>
          <a:p>
            <a:r>
              <a:rPr lang="en-US" dirty="0" smtClean="0"/>
              <a:t>“We cannot simply say, let nature take its course, for it belongs to human nature to choose what course to take (Haldane, 2007). This is no less true in masculinity and femininity.</a:t>
            </a:r>
            <a:endParaRPr lang="en-GB" dirty="0" smtClean="0"/>
          </a:p>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12</a:t>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Essence of Woman Soul</a:t>
            </a:r>
            <a:endParaRPr lang="en-US" dirty="0"/>
          </a:p>
        </p:txBody>
      </p:sp>
      <p:sp>
        <p:nvSpPr>
          <p:cNvPr id="3" name="Content Placeholder 2"/>
          <p:cNvSpPr>
            <a:spLocks noGrp="1"/>
          </p:cNvSpPr>
          <p:nvPr>
            <p:ph idx="1"/>
          </p:nvPr>
        </p:nvSpPr>
        <p:spPr/>
        <p:txBody>
          <a:bodyPr/>
          <a:lstStyle/>
          <a:p>
            <a:pPr lvl="0"/>
            <a:r>
              <a:rPr lang="en-US" dirty="0" smtClean="0"/>
              <a:t>Woman soul constantly </a:t>
            </a:r>
            <a:r>
              <a:rPr lang="en-US" b="1" dirty="0" smtClean="0"/>
              <a:t>yearns to achieve a loving union; it yearns for unity.</a:t>
            </a:r>
            <a:r>
              <a:rPr lang="en-US" dirty="0" smtClean="0"/>
              <a:t> It should be remembered that oneness, unity a first principle of being, opposed to disaggregation which is result of chaos. (Stein 1987, 43). </a:t>
            </a:r>
          </a:p>
          <a:p>
            <a:pPr lvl="0">
              <a:buNone/>
            </a:pPr>
            <a:endParaRPr lang="en-US" dirty="0" smtClean="0"/>
          </a:p>
          <a:p>
            <a:pPr lvl="0"/>
            <a:r>
              <a:rPr lang="en-US" dirty="0" smtClean="0"/>
              <a:t>This yearning for life can also be found in man, but in a different manner. Where for woman the soul's union with the body is naturally more intimately emphasized, in man the concern is different, not so much concerned with problems of being, whether his own or of others. Hence, man is generally uncomfortable with life in its earlier stages, like that of very small babies. (Stein 2007).</a:t>
            </a:r>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13</a:t>
            </a:fld>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Woman, nature &amp; identity</a:t>
            </a:r>
            <a:endParaRPr lang="en-US" dirty="0"/>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t>“</a:t>
            </a:r>
            <a:r>
              <a:rPr lang="en-GB" dirty="0" smtClean="0"/>
              <a:t>Woman, naturally seeks to embrace that which is living, personal, and whole. To cherish, guard, protect, nourish and advance growth is her natural, maternal yearning. […] She aspires to the totality in herself and in others. Her theoretical and her practical views correspond: her natural line of thought is not so much conceptual and analytical as it is directed intuitively and emotionally to the concrete. This natural endowment enables a woman to guard and teach her own children. But this basic attitude is not intended just for them; she should behave in this way also to her husband and to all those in contact with her” (1987, p.43). </a:t>
            </a:r>
            <a:endParaRPr lang="en-US" dirty="0" smtClean="0"/>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 </a:t>
            </a:r>
            <a:r>
              <a:rPr lang="en-GB" dirty="0" err="1" smtClean="0"/>
              <a:t>Josemaría</a:t>
            </a:r>
            <a:r>
              <a:rPr lang="en-GB" dirty="0" smtClean="0"/>
              <a:t> </a:t>
            </a:r>
            <a:r>
              <a:rPr lang="en-GB" dirty="0" err="1" smtClean="0"/>
              <a:t>Escrivá</a:t>
            </a:r>
            <a:r>
              <a:rPr lang="en-GB" dirty="0" smtClean="0"/>
              <a:t>, (1902-1975)</a:t>
            </a:r>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15</a:t>
            </a:fld>
            <a:endParaRPr lang="en-GB"/>
          </a:p>
        </p:txBody>
      </p:sp>
      <p:pic>
        <p:nvPicPr>
          <p:cNvPr id="9" name="Picture 2" descr="C:\Documents and Settings\admin\Desktop\preghiera11.jpg"/>
          <p:cNvPicPr>
            <a:picLocks noChangeAspect="1" noChangeArrowheads="1"/>
          </p:cNvPicPr>
          <p:nvPr/>
        </p:nvPicPr>
        <p:blipFill>
          <a:blip r:embed="rId2"/>
          <a:srcRect/>
          <a:stretch>
            <a:fillRect/>
          </a:stretch>
        </p:blipFill>
        <p:spPr bwMode="auto">
          <a:xfrm>
            <a:off x="5643570" y="1571612"/>
            <a:ext cx="2571768" cy="4000528"/>
          </a:xfrm>
          <a:prstGeom prst="rect">
            <a:avLst/>
          </a:prstGeom>
          <a:noFill/>
        </p:spPr>
      </p:pic>
      <p:sp>
        <p:nvSpPr>
          <p:cNvPr id="10" name="Rectangle 9"/>
          <p:cNvSpPr/>
          <p:nvPr/>
        </p:nvSpPr>
        <p:spPr>
          <a:xfrm>
            <a:off x="785786" y="2285992"/>
            <a:ext cx="4500594" cy="4247317"/>
          </a:xfrm>
          <a:prstGeom prst="rect">
            <a:avLst/>
          </a:prstGeom>
        </p:spPr>
        <p:txBody>
          <a:bodyPr wrap="square">
            <a:spAutoFit/>
          </a:bodyPr>
          <a:lstStyle/>
          <a:p>
            <a:r>
              <a:rPr lang="en-GB" dirty="0" smtClean="0"/>
              <a:t>Spanish, priest, theologian and Founder of Opus Dei, a Personal Prelature of the Catholic Church</a:t>
            </a:r>
          </a:p>
          <a:p>
            <a:endParaRPr lang="en-GB" dirty="0" smtClean="0"/>
          </a:p>
          <a:p>
            <a:r>
              <a:rPr lang="en-GB" dirty="0" smtClean="0"/>
              <a:t>Was spiritual leader of hundreds of thousands of people all over the world.  </a:t>
            </a:r>
          </a:p>
          <a:p>
            <a:endParaRPr lang="en-GB" dirty="0" smtClean="0"/>
          </a:p>
          <a:p>
            <a:r>
              <a:rPr lang="en-GB" dirty="0" smtClean="0"/>
              <a:t>Had a vision of woman, nature and identity  outstandingly similar to that depicted by and </a:t>
            </a:r>
            <a:r>
              <a:rPr lang="en-GB" dirty="0" err="1" smtClean="0"/>
              <a:t>Ogolla</a:t>
            </a:r>
            <a:r>
              <a:rPr lang="en-GB" dirty="0" smtClean="0"/>
              <a:t> and explained by Stein, a woman philosopher. </a:t>
            </a:r>
          </a:p>
          <a:p>
            <a:endParaRPr lang="en-GB" dirty="0" smtClean="0"/>
          </a:p>
          <a:p>
            <a:endParaRPr lang="en-GB" dirty="0" smtClean="0"/>
          </a:p>
          <a:p>
            <a:endParaRPr lang="en-GB" dirty="0" smtClean="0"/>
          </a:p>
          <a:p>
            <a:endParaRPr lang="en-GB"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Escriva</a:t>
            </a:r>
            <a:r>
              <a:rPr lang="en-US" dirty="0" smtClean="0"/>
              <a:t> on Women occupations</a:t>
            </a:r>
            <a:endParaRPr lang="en-US" dirty="0"/>
          </a:p>
        </p:txBody>
      </p:sp>
      <p:sp>
        <p:nvSpPr>
          <p:cNvPr id="3" name="Content Placeholder 2"/>
          <p:cNvSpPr>
            <a:spLocks noGrp="1"/>
          </p:cNvSpPr>
          <p:nvPr>
            <p:ph idx="1"/>
          </p:nvPr>
        </p:nvSpPr>
        <p:spPr/>
        <p:txBody>
          <a:bodyPr>
            <a:normAutofit/>
          </a:bodyPr>
          <a:lstStyle/>
          <a:p>
            <a:r>
              <a:rPr lang="en-GB" dirty="0" smtClean="0"/>
              <a:t>When women try to deny that there is a diversity between men and women they turn out to be the losers, not because they are better or worse than men, but because they are different. In his view, this diversity is precisely what enriches all mankind. </a:t>
            </a:r>
            <a:endParaRPr lang="en-US" dirty="0" smtClean="0"/>
          </a:p>
          <a:p>
            <a:pPr>
              <a:buNone/>
            </a:pPr>
            <a:endParaRPr lang="en-GB" dirty="0" smtClean="0"/>
          </a:p>
          <a:p>
            <a:r>
              <a:rPr lang="en-GB" dirty="0" smtClean="0"/>
              <a:t>He believed that women should have equal rights and equal opportunities before the law, but having those right should not be misconstrued as suppressing this diversity of man and woman natures.</a:t>
            </a:r>
          </a:p>
          <a:p>
            <a:r>
              <a:rPr lang="en-GB" dirty="0" smtClean="0"/>
              <a:t>Appreciated the fact that care for the family and the home does not exclude the possibility of any woman having other professional work in any worthwhile employment available in the society in which she lives. </a:t>
            </a:r>
          </a:p>
          <a:p>
            <a:endParaRPr lang="en-GB" dirty="0" smtClean="0"/>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Woman in Society</a:t>
            </a:r>
            <a:endParaRPr lang="en-US" dirty="0"/>
          </a:p>
        </p:txBody>
      </p:sp>
      <p:sp>
        <p:nvSpPr>
          <p:cNvPr id="3" name="Content Placeholder 2"/>
          <p:cNvSpPr>
            <a:spLocks noGrp="1"/>
          </p:cNvSpPr>
          <p:nvPr>
            <p:ph idx="1"/>
          </p:nvPr>
        </p:nvSpPr>
        <p:spPr/>
        <p:txBody>
          <a:bodyPr/>
          <a:lstStyle/>
          <a:p>
            <a:pPr>
              <a:lnSpc>
                <a:spcPct val="150000"/>
              </a:lnSpc>
            </a:pPr>
            <a:r>
              <a:rPr lang="en-GB" dirty="0" smtClean="0"/>
              <a:t>“Women are called to bring to the family, to society and to the Church, characteristics which are their own and which they alone can give: their gentle warmth and untiring generosity, their love for detail, their quick-wittedness and intuition, their simple and deep piety, their constancy… A woman’s femininity is genuine only if she is aware of the beauty of this contribution for which there is no substitute—and if she incorporates it into her own life” (</a:t>
            </a:r>
            <a:r>
              <a:rPr lang="en-GB" dirty="0" err="1" smtClean="0"/>
              <a:t>Escrivá</a:t>
            </a:r>
            <a:r>
              <a:rPr lang="en-GB" dirty="0" smtClean="0"/>
              <a:t>, 2002, num. 87).</a:t>
            </a:r>
            <a:endParaRPr lang="en-US" dirty="0" smtClean="0"/>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17</a:t>
            </a:fld>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Woman Nature and </a:t>
            </a:r>
            <a:r>
              <a:rPr lang="en-GB" dirty="0" err="1" smtClean="0"/>
              <a:t>Identityin</a:t>
            </a:r>
            <a:r>
              <a:rPr lang="en-GB" dirty="0" smtClean="0"/>
              <a:t>, </a:t>
            </a:r>
            <a:r>
              <a:rPr lang="en-GB" dirty="0" err="1" smtClean="0"/>
              <a:t>Escriva</a:t>
            </a:r>
            <a:endParaRPr lang="en-GB"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ate Placeholder 5"/>
          <p:cNvSpPr>
            <a:spLocks noGrp="1"/>
          </p:cNvSpPr>
          <p:nvPr>
            <p:ph type="dt" sz="half" idx="10"/>
          </p:nvPr>
        </p:nvSpPr>
        <p:spPr/>
        <p:txBody>
          <a:bodyPr/>
          <a:lstStyle/>
          <a:p>
            <a:fld id="{11B10F0D-1129-4CC0-9B00-2D16D2E6B74E}" type="datetime1">
              <a:rPr lang="en-US" smtClean="0"/>
              <a:pPr/>
              <a:t>5/23/2015</a:t>
            </a:fld>
            <a:endParaRPr lang="en-GB"/>
          </a:p>
        </p:txBody>
      </p:sp>
      <p:sp>
        <p:nvSpPr>
          <p:cNvPr id="7" name="Footer Placeholder 6"/>
          <p:cNvSpPr>
            <a:spLocks noGrp="1"/>
          </p:cNvSpPr>
          <p:nvPr>
            <p:ph type="ftr" sz="quarter" idx="11"/>
          </p:nvPr>
        </p:nvSpPr>
        <p:spPr/>
        <p:txBody>
          <a:bodyPr/>
          <a:lstStyle/>
          <a:p>
            <a:pPr algn="l"/>
            <a:r>
              <a:rPr lang="en-GB" dirty="0" smtClean="0"/>
              <a:t>Report for 2010</a:t>
            </a:r>
            <a:endParaRPr lang="en-GB" dirty="0"/>
          </a:p>
        </p:txBody>
      </p:sp>
      <p:sp>
        <p:nvSpPr>
          <p:cNvPr id="9" name="Slide Number Placeholder 8"/>
          <p:cNvSpPr>
            <a:spLocks noGrp="1"/>
          </p:cNvSpPr>
          <p:nvPr>
            <p:ph type="sldNum" sz="quarter" idx="12"/>
          </p:nvPr>
        </p:nvSpPr>
        <p:spPr/>
        <p:txBody>
          <a:bodyPr/>
          <a:lstStyle/>
          <a:p>
            <a:fld id="{2692870E-5B56-4C58-A740-E9D0503C64BB}" type="slidenum">
              <a:rPr lang="en-GB" smtClean="0"/>
              <a:pPr/>
              <a:t>18</a:t>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Concluding remark by C.S. Lewis</a:t>
            </a:r>
            <a:r>
              <a:rPr lang="en-US" dirty="0" smtClean="0"/>
              <a:t>:</a:t>
            </a:r>
            <a:endParaRPr lang="en-GB" dirty="0"/>
          </a:p>
        </p:txBody>
      </p:sp>
      <p:sp>
        <p:nvSpPr>
          <p:cNvPr id="3" name="Content Placeholder 2"/>
          <p:cNvSpPr>
            <a:spLocks noGrp="1"/>
          </p:cNvSpPr>
          <p:nvPr>
            <p:ph idx="1"/>
          </p:nvPr>
        </p:nvSpPr>
        <p:spPr/>
        <p:txBody>
          <a:bodyPr/>
          <a:lstStyle/>
          <a:p>
            <a:pPr>
              <a:lnSpc>
                <a:spcPct val="150000"/>
              </a:lnSpc>
            </a:pPr>
            <a:r>
              <a:rPr lang="en-GB" dirty="0" smtClean="0"/>
              <a:t>"There were things above [Nature] and things below. </a:t>
            </a:r>
          </a:p>
          <a:p>
            <a:pPr>
              <a:lnSpc>
                <a:spcPct val="150000"/>
              </a:lnSpc>
            </a:pPr>
            <a:r>
              <a:rPr lang="en-GB" dirty="0" smtClean="0"/>
              <a:t>It is precisely this limitation and subordination of Nature which sets woman free for her triumphant poetical career. </a:t>
            </a:r>
          </a:p>
          <a:p>
            <a:pPr>
              <a:lnSpc>
                <a:spcPct val="150000"/>
              </a:lnSpc>
            </a:pPr>
            <a:r>
              <a:rPr lang="en-GB" smtClean="0"/>
              <a:t>By </a:t>
            </a:r>
            <a:r>
              <a:rPr lang="en-GB" dirty="0" smtClean="0"/>
              <a:t>surrendering the dull claim to be everything, she becomes somebody</a:t>
            </a:r>
            <a:r>
              <a:rPr lang="en-GB" smtClean="0"/>
              <a:t>." </a:t>
            </a:r>
          </a:p>
          <a:p>
            <a:pPr>
              <a:lnSpc>
                <a:spcPct val="150000"/>
              </a:lnSpc>
            </a:pPr>
            <a:r>
              <a:rPr lang="en-GB" smtClean="0"/>
              <a:t>“</a:t>
            </a:r>
            <a:r>
              <a:rPr lang="en-GB" dirty="0" smtClean="0"/>
              <a:t>Feminism cannot hope to make whole women out of us. In trying to make women into all things (into its own image), it makes them into caricatures of women. (C.S. Lewis, 1964, p.39).</a:t>
            </a:r>
            <a:endParaRPr lang="en-US" dirty="0" smtClean="0"/>
          </a:p>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Claims of radical Feminism</a:t>
            </a:r>
            <a:endParaRPr lang="en-GB" dirty="0"/>
          </a:p>
        </p:txBody>
      </p:sp>
      <p:sp>
        <p:nvSpPr>
          <p:cNvPr id="3" name="Content Placeholder 2"/>
          <p:cNvSpPr>
            <a:spLocks noGrp="1"/>
          </p:cNvSpPr>
          <p:nvPr>
            <p:ph idx="1"/>
          </p:nvPr>
        </p:nvSpPr>
        <p:spPr/>
        <p:txBody>
          <a:bodyPr>
            <a:normAutofit/>
          </a:bodyPr>
          <a:lstStyle/>
          <a:p>
            <a:r>
              <a:rPr lang="en-US" dirty="0" smtClean="0"/>
              <a:t>Women, their status and role in society, their rights and dignity, their equality or not equality to men, are topics that are constantly being taken up by various parties. </a:t>
            </a:r>
          </a:p>
          <a:p>
            <a:pPr>
              <a:buNone/>
            </a:pPr>
            <a:endParaRPr lang="en-US" dirty="0" smtClean="0"/>
          </a:p>
          <a:p>
            <a:pPr>
              <a:buNone/>
            </a:pPr>
            <a:r>
              <a:rPr lang="en-US" dirty="0" smtClean="0"/>
              <a:t>Radical Feminism claims are: </a:t>
            </a:r>
          </a:p>
          <a:p>
            <a:pPr>
              <a:buNone/>
            </a:pPr>
            <a:r>
              <a:rPr lang="en-US" dirty="0" smtClean="0"/>
              <a:t>That any psychological or social differences between men and women are rooted in the oppression of a patriarchal structure that seeks to make women lesser persons than men.</a:t>
            </a:r>
            <a:endParaRPr lang="en-US" i="1" dirty="0" smtClean="0"/>
          </a:p>
          <a:p>
            <a:pPr>
              <a:buNone/>
            </a:pPr>
            <a:endParaRPr lang="en-US" i="1" dirty="0" smtClean="0"/>
          </a:p>
          <a:p>
            <a:pPr>
              <a:buNone/>
            </a:pPr>
            <a:r>
              <a:rPr lang="en-US" dirty="0" smtClean="0"/>
              <a:t>There are no specific gender roles, all such roles being merely a result of socialization and cultural manipulation</a:t>
            </a:r>
          </a:p>
          <a:p>
            <a:endParaRPr lang="en-US" dirty="0" smtClean="0"/>
          </a:p>
          <a:p>
            <a:endParaRPr lang="en-US" dirty="0" smtClean="0"/>
          </a:p>
          <a:p>
            <a:endParaRPr lang="en-US" dirty="0" smtClean="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endParaRPr lang="en-GB" dirty="0" smtClean="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20</a:t>
            </a:fld>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buNone/>
            </a:pPr>
            <a:endParaRPr lang="en-GB" dirty="0" smtClean="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21</a:t>
            </a:fld>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22</a:t>
            </a:fld>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23</a:t>
            </a:fld>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fld id="{103D0053-26B4-49B7-8748-04F65CBDDF26}"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7" name="Slide Number Placeholder 6"/>
          <p:cNvSpPr>
            <a:spLocks noGrp="1"/>
          </p:cNvSpPr>
          <p:nvPr>
            <p:ph type="sldNum" sz="quarter" idx="12"/>
          </p:nvPr>
        </p:nvSpPr>
        <p:spPr/>
        <p:txBody>
          <a:bodyPr/>
          <a:lstStyle/>
          <a:p>
            <a:fld id="{2692870E-5B56-4C58-A740-E9D0503C64BB}" type="slidenum">
              <a:rPr lang="en-GB" smtClean="0"/>
              <a:pPr/>
              <a:t>24</a:t>
            </a:fld>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25</a:t>
            </a:fld>
            <a:endParaRPr lang="en-GB"/>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Importance of the debate</a:t>
            </a:r>
            <a:endParaRPr lang="en-GB" dirty="0"/>
          </a:p>
        </p:txBody>
      </p:sp>
      <p:sp>
        <p:nvSpPr>
          <p:cNvPr id="3" name="Content Placeholder 2"/>
          <p:cNvSpPr>
            <a:spLocks noGrp="1"/>
          </p:cNvSpPr>
          <p:nvPr>
            <p:ph idx="1"/>
          </p:nvPr>
        </p:nvSpPr>
        <p:spPr/>
        <p:txBody>
          <a:bodyPr/>
          <a:lstStyle/>
          <a:p>
            <a:r>
              <a:rPr lang="en-US" dirty="0" smtClean="0"/>
              <a:t>The understanding of the place of women is very important owing to the above challenges. Their two most significant attacks are direct6ed towards traditional metaphysics and distorted as follows: </a:t>
            </a:r>
          </a:p>
          <a:p>
            <a:pPr lvl="1">
              <a:buNone/>
            </a:pPr>
            <a:r>
              <a:rPr lang="en-US" dirty="0" smtClean="0"/>
              <a:t>	</a:t>
            </a:r>
          </a:p>
          <a:p>
            <a:pPr lvl="1">
              <a:buNone/>
            </a:pPr>
            <a:r>
              <a:rPr lang="en-US" dirty="0" smtClean="0"/>
              <a:t>Biological reductionism </a:t>
            </a:r>
          </a:p>
          <a:p>
            <a:pPr lvl="1">
              <a:buNone/>
            </a:pPr>
            <a:r>
              <a:rPr lang="en-US" dirty="0" smtClean="0"/>
              <a:t>	</a:t>
            </a:r>
          </a:p>
          <a:p>
            <a:pPr lvl="1">
              <a:buNone/>
            </a:pPr>
            <a:r>
              <a:rPr lang="en-US" dirty="0" smtClean="0"/>
              <a:t>The social construction of nature</a:t>
            </a:r>
          </a:p>
          <a:p>
            <a:pPr lvl="1">
              <a:buNone/>
            </a:pPr>
            <a:endParaRPr lang="en-US" dirty="0" smtClean="0"/>
          </a:p>
          <a:p>
            <a:r>
              <a:rPr lang="en-US" dirty="0" smtClean="0"/>
              <a:t>In the first one feminism intends to reduce women to their bodies and their vocation to motherhood, understood in the most diminutive sense of having babies and giving birth, </a:t>
            </a:r>
          </a:p>
          <a:p>
            <a:r>
              <a:rPr lang="en-US" dirty="0" smtClean="0"/>
              <a:t>The second one would allow society to dictate what is and what is not “natural” and to educate girls to this end. </a:t>
            </a:r>
          </a:p>
          <a:p>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concern of my inquiry</a:t>
            </a:r>
            <a:endParaRPr lang="en-GB" dirty="0"/>
          </a:p>
        </p:txBody>
      </p:sp>
      <p:sp>
        <p:nvSpPr>
          <p:cNvPr id="3" name="Content Placeholder 2"/>
          <p:cNvSpPr>
            <a:spLocks noGrp="1"/>
          </p:cNvSpPr>
          <p:nvPr>
            <p:ph idx="1"/>
          </p:nvPr>
        </p:nvSpPr>
        <p:spPr/>
        <p:txBody>
          <a:bodyPr/>
          <a:lstStyle/>
          <a:p>
            <a:r>
              <a:rPr lang="en-US" dirty="0" smtClean="0"/>
              <a:t>Does gender affect the gendered person’s whole existence or is it </a:t>
            </a:r>
          </a:p>
          <a:p>
            <a:endParaRPr lang="en-US" dirty="0" smtClean="0"/>
          </a:p>
          <a:p>
            <a:pPr>
              <a:buNone/>
            </a:pPr>
            <a:r>
              <a:rPr lang="en-US" dirty="0" smtClean="0"/>
              <a:t>simply a corporeal reality with no significance in a person’s unity of body and soul, form and matter?</a:t>
            </a:r>
          </a:p>
          <a:p>
            <a:pPr>
              <a:buNone/>
            </a:pPr>
            <a:endParaRPr lang="en-US" dirty="0" smtClean="0"/>
          </a:p>
          <a:p>
            <a:pPr>
              <a:buNone/>
            </a:pPr>
            <a:r>
              <a:rPr lang="en-US" dirty="0" smtClean="0"/>
              <a:t>What is the role of gender in family harmony, education, service?</a:t>
            </a:r>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29576" cy="5297502"/>
          </a:xfrm>
        </p:spPr>
        <p:txBody>
          <a:bodyPr>
            <a:normAutofit fontScale="90000"/>
          </a:bodyPr>
          <a:lstStyle/>
          <a:p>
            <a:r>
              <a:rPr lang="en-GB" dirty="0" smtClean="0"/>
              <a:t>Margaret </a:t>
            </a:r>
            <a:r>
              <a:rPr lang="en-GB" dirty="0" err="1" smtClean="0"/>
              <a:t>Ogola</a:t>
            </a:r>
            <a:r>
              <a:rPr lang="en-US" dirty="0" smtClean="0"/>
              <a:t> (1958-2011)</a:t>
            </a:r>
            <a:br>
              <a:rPr lang="en-US" dirty="0" smtClean="0"/>
            </a:br>
            <a:r>
              <a:rPr lang="en-GB" dirty="0" smtClean="0"/>
              <a:t> </a:t>
            </a:r>
            <a:r>
              <a:rPr lang="en-US" dirty="0" smtClean="0"/>
              <a:t>Kenyan medical doctor and </a:t>
            </a:r>
            <a:br>
              <a:rPr lang="en-US" dirty="0" smtClean="0"/>
            </a:br>
            <a:r>
              <a:rPr lang="en-US" dirty="0" smtClean="0"/>
              <a:t>novelist.</a:t>
            </a:r>
            <a:br>
              <a:rPr lang="en-US" dirty="0" smtClean="0"/>
            </a:br>
            <a:r>
              <a:rPr lang="en-US" dirty="0" smtClean="0"/>
              <a:t/>
            </a:r>
            <a:br>
              <a:rPr lang="en-US" dirty="0" smtClean="0"/>
            </a:br>
            <a:r>
              <a:rPr lang="en-US" dirty="0" smtClean="0"/>
              <a:t>Mother of five children </a:t>
            </a:r>
            <a:br>
              <a:rPr lang="en-US" dirty="0" smtClean="0"/>
            </a:br>
            <a:r>
              <a:rPr lang="en-US" dirty="0" smtClean="0"/>
              <a:t>Author of 4 novels, the first </a:t>
            </a:r>
            <a:br>
              <a:rPr lang="en-US" dirty="0" smtClean="0"/>
            </a:br>
            <a:r>
              <a:rPr lang="en-US" i="1" dirty="0" smtClean="0">
                <a:solidFill>
                  <a:srgbClr val="00B0F0"/>
                </a:solidFill>
              </a:rPr>
              <a:t>The River and the Source</a:t>
            </a:r>
            <a:r>
              <a:rPr lang="en-US" dirty="0" smtClean="0">
                <a:solidFill>
                  <a:srgbClr val="00B0F0"/>
                </a:solidFill>
              </a:rPr>
              <a:t> </a:t>
            </a:r>
            <a:br>
              <a:rPr lang="en-US" dirty="0" smtClean="0">
                <a:solidFill>
                  <a:srgbClr val="00B0F0"/>
                </a:solidFill>
              </a:rPr>
            </a:br>
            <a:r>
              <a:rPr lang="en-US" sz="2700" dirty="0" smtClean="0"/>
              <a:t>Nairobi: Focus Publications,1995.</a:t>
            </a:r>
            <a:br>
              <a:rPr lang="en-US" sz="2700" dirty="0" smtClean="0"/>
            </a:br>
            <a:r>
              <a:rPr lang="en-US" sz="2700" dirty="0" smtClean="0"/>
              <a:t>Over 800,000 copies sold</a:t>
            </a:r>
            <a:br>
              <a:rPr lang="en-US" sz="2700" dirty="0" smtClean="0"/>
            </a:br>
            <a:r>
              <a:rPr lang="en-US" sz="2700" dirty="0" smtClean="0"/>
              <a:t>Reprinted 14 times</a:t>
            </a:r>
            <a:br>
              <a:rPr lang="en-US" sz="2700" dirty="0" smtClean="0"/>
            </a:br>
            <a:r>
              <a:rPr lang="en-US" sz="2700" dirty="0" smtClean="0"/>
              <a:t>Translated into Spanish, Italian, </a:t>
            </a:r>
            <a:br>
              <a:rPr lang="en-US" sz="2700" dirty="0" smtClean="0"/>
            </a:br>
            <a:r>
              <a:rPr lang="en-US" sz="2700" dirty="0" smtClean="0"/>
              <a:t>German</a:t>
            </a:r>
            <a:r>
              <a:rPr lang="en-GB" dirty="0" smtClean="0"/>
              <a:t/>
            </a:r>
            <a:br>
              <a:rPr lang="en-GB" dirty="0" smtClean="0"/>
            </a:br>
            <a:endParaRPr lang="en-GB" dirty="0"/>
          </a:p>
        </p:txBody>
      </p:sp>
      <p:sp>
        <p:nvSpPr>
          <p:cNvPr id="3" name="Date Placeholder 2"/>
          <p:cNvSpPr>
            <a:spLocks noGrp="1"/>
          </p:cNvSpPr>
          <p:nvPr>
            <p:ph type="dt" sz="half" idx="10"/>
          </p:nvPr>
        </p:nvSpPr>
        <p:spPr/>
        <p:txBody>
          <a:bodyPr/>
          <a:lstStyle/>
          <a:p>
            <a:fld id="{86F84CC2-20E8-4CD6-B9D8-FAE7DF9C443B}" type="datetime1">
              <a:rPr lang="en-US" smtClean="0"/>
              <a:pPr/>
              <a:t>5/23/2015</a:t>
            </a:fld>
            <a:endParaRPr lang="en-GB"/>
          </a:p>
        </p:txBody>
      </p:sp>
      <p:sp>
        <p:nvSpPr>
          <p:cNvPr id="4" name="Footer Placeholder 3"/>
          <p:cNvSpPr>
            <a:spLocks noGrp="1"/>
          </p:cNvSpPr>
          <p:nvPr>
            <p:ph type="ftr" sz="quarter" idx="11"/>
          </p:nvPr>
        </p:nvSpPr>
        <p:spPr/>
        <p:txBody>
          <a:bodyPr/>
          <a:lstStyle/>
          <a:p>
            <a:pPr algn="l"/>
            <a:r>
              <a:rPr lang="en-GB" smtClean="0"/>
              <a:t>Report for 2010</a:t>
            </a:r>
            <a:endParaRPr lang="en-GB" dirty="0"/>
          </a:p>
        </p:txBody>
      </p:sp>
      <p:sp>
        <p:nvSpPr>
          <p:cNvPr id="5" name="Slide Number Placeholder 4"/>
          <p:cNvSpPr>
            <a:spLocks noGrp="1"/>
          </p:cNvSpPr>
          <p:nvPr>
            <p:ph type="sldNum" sz="quarter" idx="12"/>
          </p:nvPr>
        </p:nvSpPr>
        <p:spPr/>
        <p:txBody>
          <a:bodyPr/>
          <a:lstStyle/>
          <a:p>
            <a:fld id="{2692870E-5B56-4C58-A740-E9D0503C64BB}" type="slidenum">
              <a:rPr lang="en-GB" smtClean="0"/>
              <a:pPr/>
              <a:t>5</a:t>
            </a:fld>
            <a:endParaRPr lang="en-GB"/>
          </a:p>
        </p:txBody>
      </p:sp>
      <p:pic>
        <p:nvPicPr>
          <p:cNvPr id="7" name="Picture 2" descr="C:\Documents and Settings\admin\Desktop\margaret-ogola 4.jpg"/>
          <p:cNvPicPr>
            <a:picLocks noChangeAspect="1" noChangeArrowheads="1"/>
          </p:cNvPicPr>
          <p:nvPr/>
        </p:nvPicPr>
        <p:blipFill>
          <a:blip r:embed="rId2"/>
          <a:srcRect/>
          <a:stretch>
            <a:fillRect/>
          </a:stretch>
        </p:blipFill>
        <p:spPr bwMode="auto">
          <a:xfrm>
            <a:off x="5643570" y="714356"/>
            <a:ext cx="2643206" cy="441484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Outstanding features of the women in </a:t>
            </a:r>
            <a:r>
              <a:rPr lang="en-US" dirty="0" err="1" smtClean="0"/>
              <a:t>Ogola’s</a:t>
            </a:r>
            <a:r>
              <a:rPr lang="en-US" dirty="0" smtClean="0"/>
              <a:t> novel include, among others:</a:t>
            </a:r>
            <a:endParaRPr lang="en-US" dirty="0"/>
          </a:p>
        </p:txBody>
      </p:sp>
      <p:sp>
        <p:nvSpPr>
          <p:cNvPr id="3" name="Content Placeholder 2"/>
          <p:cNvSpPr>
            <a:spLocks noGrp="1"/>
          </p:cNvSpPr>
          <p:nvPr>
            <p:ph idx="1"/>
          </p:nvPr>
        </p:nvSpPr>
        <p:spPr/>
        <p:txBody>
          <a:bodyPr/>
          <a:lstStyle/>
          <a:p>
            <a:r>
              <a:rPr lang="en-US" b="1" i="1" dirty="0" smtClean="0"/>
              <a:t>Wisdom and fortitude</a:t>
            </a:r>
            <a:r>
              <a:rPr lang="en-US" b="1" dirty="0" smtClean="0"/>
              <a:t> </a:t>
            </a:r>
          </a:p>
          <a:p>
            <a:r>
              <a:rPr lang="en-US" b="1" dirty="0" smtClean="0">
                <a:latin typeface="Consolas" pitchFamily="49" charset="0"/>
              </a:rPr>
              <a:t>Practical approach to things, especially those that matter to life</a:t>
            </a:r>
            <a:endParaRPr lang="en-US" b="1" i="1" dirty="0" smtClean="0">
              <a:latin typeface="Consolas" pitchFamily="49" charset="0"/>
            </a:endParaRPr>
          </a:p>
          <a:p>
            <a:r>
              <a:rPr lang="en-US" b="1" i="1" dirty="0" smtClean="0">
                <a:latin typeface="Consolas" pitchFamily="49" charset="0"/>
              </a:rPr>
              <a:t> Fortitude, and with it patience</a:t>
            </a:r>
            <a:endParaRPr lang="en-US" b="1" dirty="0" smtClean="0">
              <a:latin typeface="Consolas" pitchFamily="49" charset="0"/>
            </a:endParaRPr>
          </a:p>
          <a:p>
            <a:r>
              <a:rPr lang="en-US" b="1" dirty="0" smtClean="0">
                <a:latin typeface="Consolas" pitchFamily="49" charset="0"/>
              </a:rPr>
              <a:t>Deep spirituality</a:t>
            </a:r>
          </a:p>
          <a:p>
            <a:r>
              <a:rPr lang="en-US" b="1" dirty="0" smtClean="0">
                <a:latin typeface="Consolas" pitchFamily="49" charset="0"/>
              </a:rPr>
              <a:t>Concern for the welfare of the others </a:t>
            </a:r>
          </a:p>
          <a:p>
            <a:r>
              <a:rPr lang="en-US" b="1" i="1" dirty="0" smtClean="0">
                <a:latin typeface="Consolas" pitchFamily="49" charset="0"/>
              </a:rPr>
              <a:t>A sense of Justice and fairness </a:t>
            </a:r>
            <a:endParaRPr lang="en-US" b="1" dirty="0" smtClean="0">
              <a:latin typeface="Consolas" pitchFamily="49" charset="0"/>
            </a:endParaRPr>
          </a:p>
          <a:p>
            <a:r>
              <a:rPr lang="en-US" b="1" i="1" dirty="0" smtClean="0">
                <a:latin typeface="Consolas" pitchFamily="49" charset="0"/>
              </a:rPr>
              <a:t>Heart of a mother</a:t>
            </a:r>
          </a:p>
          <a:p>
            <a:r>
              <a:rPr lang="en-US" b="1" i="1" dirty="0" smtClean="0">
                <a:latin typeface="Consolas" pitchFamily="49" charset="0"/>
              </a:rPr>
              <a:t>Doctor of sorts with therapeutic capacities to console and to heal wounds: physical, psychological…</a:t>
            </a:r>
          </a:p>
          <a:p>
            <a:r>
              <a:rPr lang="en-US" b="1" i="1" dirty="0" smtClean="0">
                <a:latin typeface="Consolas" pitchFamily="49" charset="0"/>
              </a:rPr>
              <a:t>Care for life and the rights of her own</a:t>
            </a:r>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excerpts from </a:t>
            </a:r>
            <a:r>
              <a:rPr lang="en-US" dirty="0" err="1" smtClean="0"/>
              <a:t>Nyar-Alego’s</a:t>
            </a:r>
            <a:r>
              <a:rPr lang="en-US" dirty="0" smtClean="0"/>
              <a:t> self reflection in  face of a looming disaster in the family</a:t>
            </a:r>
            <a:endParaRPr lang="en-US" dirty="0"/>
          </a:p>
        </p:txBody>
      </p:sp>
      <p:sp>
        <p:nvSpPr>
          <p:cNvPr id="3" name="Content Placeholder 2"/>
          <p:cNvSpPr>
            <a:spLocks noGrp="1"/>
          </p:cNvSpPr>
          <p:nvPr>
            <p:ph idx="1"/>
          </p:nvPr>
        </p:nvSpPr>
        <p:spPr/>
        <p:txBody>
          <a:bodyPr>
            <a:normAutofit fontScale="77500" lnSpcReduction="20000"/>
          </a:bodyPr>
          <a:lstStyle/>
          <a:p>
            <a:pPr>
              <a:lnSpc>
                <a:spcPct val="160000"/>
              </a:lnSpc>
            </a:pPr>
            <a:r>
              <a:rPr lang="en-US" dirty="0" smtClean="0"/>
              <a:t>“</a:t>
            </a:r>
            <a:r>
              <a:rPr lang="en-US" dirty="0" smtClean="0">
                <a:latin typeface="Consolas" pitchFamily="49" charset="0"/>
              </a:rPr>
              <a:t>Great Were, god of the eye of the rising sun, creator of </a:t>
            </a:r>
            <a:r>
              <a:rPr lang="en-US" dirty="0" err="1" smtClean="0">
                <a:latin typeface="Consolas" pitchFamily="49" charset="0"/>
              </a:rPr>
              <a:t>Ramogi</a:t>
            </a:r>
            <a:r>
              <a:rPr lang="en-US" dirty="0" smtClean="0">
                <a:latin typeface="Consolas" pitchFamily="49" charset="0"/>
              </a:rPr>
              <a:t>, we revere you and prostrate ourselves before you. Is it not you who brings the rain in season to shower our crops and support new life? Oh </a:t>
            </a:r>
            <a:r>
              <a:rPr lang="en-US" dirty="0" err="1" smtClean="0">
                <a:latin typeface="Consolas" pitchFamily="49" charset="0"/>
              </a:rPr>
              <a:t>Rahuma</a:t>
            </a:r>
            <a:r>
              <a:rPr lang="en-US" dirty="0" smtClean="0">
                <a:latin typeface="Consolas" pitchFamily="49" charset="0"/>
              </a:rPr>
              <a:t>! Great warrior and father of many children, husband of many wives, did you not select a husband carefully for me and did I not as a good daughter agree without a murmur? (…) Did I not </a:t>
            </a:r>
            <a:r>
              <a:rPr lang="en-US" dirty="0" err="1" smtClean="0">
                <a:latin typeface="Consolas" pitchFamily="49" charset="0"/>
              </a:rPr>
              <a:t>honour</a:t>
            </a:r>
            <a:r>
              <a:rPr lang="en-US" dirty="0" smtClean="0">
                <a:latin typeface="Consolas" pitchFamily="49" charset="0"/>
              </a:rPr>
              <a:t>, love and serve the great Chief </a:t>
            </a:r>
            <a:r>
              <a:rPr lang="en-US" dirty="0" err="1" smtClean="0">
                <a:latin typeface="Consolas" pitchFamily="49" charset="0"/>
              </a:rPr>
              <a:t>Gogni</a:t>
            </a:r>
            <a:r>
              <a:rPr lang="en-US" dirty="0" smtClean="0">
                <a:latin typeface="Consolas" pitchFamily="49" charset="0"/>
              </a:rPr>
              <a:t> </a:t>
            </a:r>
            <a:r>
              <a:rPr lang="en-US" dirty="0" err="1" smtClean="0">
                <a:latin typeface="Consolas" pitchFamily="49" charset="0"/>
              </a:rPr>
              <a:t>Adinda</a:t>
            </a:r>
            <a:r>
              <a:rPr lang="en-US" dirty="0" smtClean="0">
                <a:latin typeface="Consolas" pitchFamily="49" charset="0"/>
              </a:rPr>
              <a:t>, my husband, until the day I buried him in pomp and </a:t>
            </a:r>
            <a:r>
              <a:rPr lang="en-US" dirty="0" err="1" smtClean="0">
                <a:latin typeface="Consolas" pitchFamily="49" charset="0"/>
              </a:rPr>
              <a:t>honour</a:t>
            </a:r>
            <a:r>
              <a:rPr lang="en-US" dirty="0" smtClean="0">
                <a:latin typeface="Consolas" pitchFamily="49" charset="0"/>
              </a:rPr>
              <a:t> fulfilling all the requirements of </a:t>
            </a:r>
            <a:r>
              <a:rPr lang="en-US" i="1" dirty="0" err="1" smtClean="0">
                <a:latin typeface="Consolas" pitchFamily="49" charset="0"/>
              </a:rPr>
              <a:t>Chik</a:t>
            </a:r>
            <a:r>
              <a:rPr lang="en-US" dirty="0" err="1" smtClean="0">
                <a:latin typeface="Consolas" pitchFamily="49" charset="0"/>
              </a:rPr>
              <a:t>the</a:t>
            </a:r>
            <a:r>
              <a:rPr lang="en-US" dirty="0" smtClean="0">
                <a:latin typeface="Consolas" pitchFamily="49" charset="0"/>
              </a:rPr>
              <a:t> way of our people? </a:t>
            </a:r>
          </a:p>
          <a:p>
            <a:pPr>
              <a:lnSpc>
                <a:spcPct val="160000"/>
              </a:lnSpc>
            </a:pPr>
            <a:endParaRPr lang="en-GB" i="1" dirty="0" smtClean="0">
              <a:latin typeface="Consolas" pitchFamily="49" charset="0"/>
            </a:endParaRPr>
          </a:p>
          <a:p>
            <a:pPr>
              <a:lnSpc>
                <a:spcPct val="160000"/>
              </a:lnSpc>
            </a:pPr>
            <a:r>
              <a:rPr lang="en-GB" i="1" dirty="0" err="1" smtClean="0">
                <a:latin typeface="Consolas" pitchFamily="49" charset="0"/>
              </a:rPr>
              <a:t>Chik</a:t>
            </a:r>
            <a:r>
              <a:rPr lang="en-GB" dirty="0" smtClean="0">
                <a:latin typeface="Consolas" pitchFamily="49" charset="0"/>
              </a:rPr>
              <a:t> is </a:t>
            </a:r>
            <a:r>
              <a:rPr lang="en-GB" dirty="0" err="1" smtClean="0">
                <a:latin typeface="Consolas" pitchFamily="49" charset="0"/>
              </a:rPr>
              <a:t>Luo</a:t>
            </a:r>
            <a:r>
              <a:rPr lang="en-GB" dirty="0" smtClean="0">
                <a:latin typeface="Consolas" pitchFamily="49" charset="0"/>
              </a:rPr>
              <a:t> Customary Law.</a:t>
            </a:r>
            <a:endParaRPr lang="en-US" dirty="0" smtClean="0">
              <a:latin typeface="Consolas" pitchFamily="49" charset="0"/>
            </a:endParaRPr>
          </a:p>
          <a:p>
            <a:r>
              <a:rPr lang="en-GB" dirty="0" smtClean="0"/>
              <a:t> </a:t>
            </a:r>
            <a:endParaRPr lang="en-US" dirty="0" smtClean="0"/>
          </a:p>
          <a:p>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7</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Nyar-Alego</a:t>
            </a:r>
            <a:r>
              <a:rPr lang="en-US" dirty="0" smtClean="0"/>
              <a:t> self reflection and prayer</a:t>
            </a:r>
            <a:endParaRPr lang="en-US" dirty="0"/>
          </a:p>
        </p:txBody>
      </p:sp>
      <p:sp>
        <p:nvSpPr>
          <p:cNvPr id="3" name="Content Placeholder 2"/>
          <p:cNvSpPr>
            <a:spLocks noGrp="1"/>
          </p:cNvSpPr>
          <p:nvPr>
            <p:ph idx="1"/>
          </p:nvPr>
        </p:nvSpPr>
        <p:spPr/>
        <p:txBody>
          <a:bodyPr/>
          <a:lstStyle/>
          <a:p>
            <a:pPr>
              <a:lnSpc>
                <a:spcPct val="150000"/>
              </a:lnSpc>
            </a:pPr>
            <a:r>
              <a:rPr lang="en-US" dirty="0" smtClean="0">
                <a:latin typeface="Consolas" pitchFamily="49" charset="0"/>
              </a:rPr>
              <a:t>Did not my upright son, </a:t>
            </a:r>
            <a:r>
              <a:rPr lang="en-US" dirty="0" err="1" smtClean="0">
                <a:latin typeface="Consolas" pitchFamily="49" charset="0"/>
              </a:rPr>
              <a:t>Odero</a:t>
            </a:r>
            <a:r>
              <a:rPr lang="en-US" dirty="0" smtClean="0">
                <a:latin typeface="Consolas" pitchFamily="49" charset="0"/>
              </a:rPr>
              <a:t>, rule in his father’s stead and have I not always guided him to listen to the counsel of the council of </a:t>
            </a:r>
            <a:r>
              <a:rPr lang="en-US" dirty="0" err="1" smtClean="0">
                <a:latin typeface="Consolas" pitchFamily="49" charset="0"/>
              </a:rPr>
              <a:t>Jodongo</a:t>
            </a:r>
            <a:r>
              <a:rPr lang="en-US" dirty="0" smtClean="0">
                <a:latin typeface="Consolas" pitchFamily="49" charset="0"/>
              </a:rPr>
              <a:t>, our elders? (...). Show us Oh </a:t>
            </a:r>
            <a:r>
              <a:rPr lang="en-US" i="1" dirty="0" smtClean="0">
                <a:latin typeface="Consolas" pitchFamily="49" charset="0"/>
              </a:rPr>
              <a:t>Were,</a:t>
            </a:r>
            <a:r>
              <a:rPr lang="en-US" dirty="0" smtClean="0">
                <a:latin typeface="Consolas" pitchFamily="49" charset="0"/>
              </a:rPr>
              <a:t> and ye departed spirits of our ancestors, where we have gone wrong so that we may rectify ourselves and save this little one, for a home without daughters can never prosper but is faced with eventual poverty and lack of friendships forged in marriage….” (p.13</a:t>
            </a:r>
            <a:r>
              <a:rPr lang="en-US" dirty="0" smtClean="0"/>
              <a:t>)</a:t>
            </a:r>
            <a:endParaRPr lang="en-US"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dirty="0"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5728"/>
            <a:ext cx="8229600" cy="5857916"/>
          </a:xfrm>
        </p:spPr>
        <p:txBody>
          <a:bodyPr>
            <a:normAutofit fontScale="90000"/>
          </a:bodyPr>
          <a:lstStyle/>
          <a:p>
            <a:r>
              <a:rPr lang="en-GB" dirty="0" smtClean="0"/>
              <a:t>A Woman Philosopher’s reflection on </a:t>
            </a:r>
            <a:br>
              <a:rPr lang="en-GB" dirty="0" smtClean="0"/>
            </a:br>
            <a:r>
              <a:rPr lang="en-GB" dirty="0" smtClean="0"/>
              <a:t>woman nature and identity:</a:t>
            </a:r>
            <a:r>
              <a:rPr lang="en-US" dirty="0" smtClean="0"/>
              <a:t>Edith </a:t>
            </a:r>
            <a:br>
              <a:rPr lang="en-US" dirty="0" smtClean="0"/>
            </a:br>
            <a:r>
              <a:rPr lang="en-US" dirty="0" smtClean="0"/>
              <a:t>Stein (1891-1942)</a:t>
            </a:r>
            <a:br>
              <a:rPr lang="en-US" dirty="0" smtClean="0"/>
            </a:br>
            <a:r>
              <a:rPr lang="en-US" dirty="0" smtClean="0"/>
              <a:t/>
            </a:r>
            <a:br>
              <a:rPr lang="en-US" dirty="0" smtClean="0"/>
            </a:br>
            <a:r>
              <a:rPr lang="en-US" dirty="0" smtClean="0"/>
              <a:t>German, phenomenologist disciple </a:t>
            </a:r>
            <a:br>
              <a:rPr lang="en-US" dirty="0" smtClean="0"/>
            </a:br>
            <a:r>
              <a:rPr lang="en-US" dirty="0" smtClean="0"/>
              <a:t>of Edmund Husserl</a:t>
            </a:r>
            <a:br>
              <a:rPr lang="en-US" dirty="0" smtClean="0"/>
            </a:br>
            <a:r>
              <a:rPr lang="en-US" dirty="0" smtClean="0"/>
              <a:t>Discovered St. Thomas Aquinas’ </a:t>
            </a:r>
            <a:br>
              <a:rPr lang="en-US" dirty="0" smtClean="0"/>
            </a:br>
            <a:r>
              <a:rPr lang="en-US" dirty="0" smtClean="0"/>
              <a:t>works particularly the </a:t>
            </a:r>
            <a:br>
              <a:rPr lang="en-US" dirty="0" smtClean="0"/>
            </a:br>
            <a:r>
              <a:rPr lang="en-US" dirty="0" smtClean="0"/>
              <a:t>Metaphysics of being (ontology). </a:t>
            </a:r>
            <a:br>
              <a:rPr lang="en-US" dirty="0" smtClean="0"/>
            </a:br>
            <a:r>
              <a:rPr lang="en-US" sz="3200" dirty="0" smtClean="0"/>
              <a:t/>
            </a:r>
            <a:br>
              <a:rPr lang="en-US" sz="3200" dirty="0" smtClean="0"/>
            </a:br>
            <a:r>
              <a:rPr lang="en-US" sz="3200" dirty="0" smtClean="0">
                <a:solidFill>
                  <a:srgbClr val="0070C0"/>
                </a:solidFill>
                <a:latin typeface="Comic Sans MS" pitchFamily="66" charset="0"/>
              </a:rPr>
              <a:t>A </a:t>
            </a:r>
            <a:r>
              <a:rPr lang="en-US" dirty="0" smtClean="0">
                <a:solidFill>
                  <a:srgbClr val="0070C0"/>
                </a:solidFill>
                <a:latin typeface="Comic Sans MS" pitchFamily="66" charset="0"/>
              </a:rPr>
              <a:t>philosopher who knew how to wed phenomenology particularly of Edmund Husserl, to scholasticism, particularly that of St. Thomas Aquinas. </a:t>
            </a:r>
            <a:r>
              <a:rPr lang="en-US" sz="3200" dirty="0" smtClean="0">
                <a:solidFill>
                  <a:srgbClr val="0070C0"/>
                </a:solidFill>
                <a:latin typeface="Comic Sans MS" pitchFamily="66" charset="0"/>
              </a:rPr>
              <a:t/>
            </a:r>
            <a:br>
              <a:rPr lang="en-US" sz="3200" dirty="0" smtClean="0">
                <a:solidFill>
                  <a:srgbClr val="0070C0"/>
                </a:solidFill>
                <a:latin typeface="Comic Sans MS" pitchFamily="66" charset="0"/>
              </a:rPr>
            </a:br>
            <a:r>
              <a:rPr lang="en-US" dirty="0" smtClean="0"/>
              <a:t/>
            </a:r>
            <a:br>
              <a:rPr lang="en-US" dirty="0" smtClean="0"/>
            </a:br>
            <a:r>
              <a:rPr lang="en-GB" dirty="0" smtClean="0"/>
              <a:t/>
            </a:r>
            <a:br>
              <a:rPr lang="en-GB" dirty="0" smtClean="0"/>
            </a:br>
            <a:r>
              <a:rPr lang="en-GB" dirty="0" smtClean="0"/>
              <a:t/>
            </a:r>
            <a:br>
              <a:rPr lang="en-GB" dirty="0" smtClean="0"/>
            </a:br>
            <a:endParaRPr lang="en-GB" dirty="0"/>
          </a:p>
        </p:txBody>
      </p:sp>
      <p:sp>
        <p:nvSpPr>
          <p:cNvPr id="4" name="Date Placeholder 3"/>
          <p:cNvSpPr>
            <a:spLocks noGrp="1"/>
          </p:cNvSpPr>
          <p:nvPr>
            <p:ph type="dt" sz="half" idx="10"/>
          </p:nvPr>
        </p:nvSpPr>
        <p:spPr/>
        <p:txBody>
          <a:bodyPr/>
          <a:lstStyle/>
          <a:p>
            <a:fld id="{D1BCD705-A0EB-4FFC-88CC-92D04D3D7AA1}" type="datetime1">
              <a:rPr lang="en-US" smtClean="0"/>
              <a:pPr/>
              <a:t>5/23/2015</a:t>
            </a:fld>
            <a:endParaRPr lang="en-GB"/>
          </a:p>
        </p:txBody>
      </p:sp>
      <p:sp>
        <p:nvSpPr>
          <p:cNvPr id="5" name="Footer Placeholder 4"/>
          <p:cNvSpPr>
            <a:spLocks noGrp="1"/>
          </p:cNvSpPr>
          <p:nvPr>
            <p:ph type="ftr" sz="quarter" idx="11"/>
          </p:nvPr>
        </p:nvSpPr>
        <p:spPr/>
        <p:txBody>
          <a:bodyPr/>
          <a:lstStyle/>
          <a:p>
            <a:pPr algn="l"/>
            <a:r>
              <a:rPr lang="en-GB" smtClean="0"/>
              <a:t>Report for 2010</a:t>
            </a:r>
            <a:endParaRPr lang="en-GB" dirty="0"/>
          </a:p>
        </p:txBody>
      </p:sp>
      <p:sp>
        <p:nvSpPr>
          <p:cNvPr id="6" name="Slide Number Placeholder 5"/>
          <p:cNvSpPr>
            <a:spLocks noGrp="1"/>
          </p:cNvSpPr>
          <p:nvPr>
            <p:ph type="sldNum" sz="quarter" idx="12"/>
          </p:nvPr>
        </p:nvSpPr>
        <p:spPr/>
        <p:txBody>
          <a:bodyPr/>
          <a:lstStyle/>
          <a:p>
            <a:fld id="{2692870E-5B56-4C58-A740-E9D0503C64BB}" type="slidenum">
              <a:rPr lang="en-GB" smtClean="0"/>
              <a:pPr/>
              <a:t>9</a:t>
            </a:fld>
            <a:endParaRPr lang="en-GB"/>
          </a:p>
        </p:txBody>
      </p:sp>
      <p:pic>
        <p:nvPicPr>
          <p:cNvPr id="7" name="Picture 1" descr="Edith Stein. Reproduced by permission of the Corbis Corporation."/>
          <p:cNvPicPr>
            <a:picLocks noChangeAspect="1" noChangeArrowheads="1"/>
          </p:cNvPicPr>
          <p:nvPr/>
        </p:nvPicPr>
        <p:blipFill>
          <a:blip r:embed="rId2"/>
          <a:srcRect/>
          <a:stretch>
            <a:fillRect/>
          </a:stretch>
        </p:blipFill>
        <p:spPr bwMode="auto">
          <a:xfrm flipH="1">
            <a:off x="6786578" y="0"/>
            <a:ext cx="2357422" cy="35719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Strathmore University">
      <a:dk1>
        <a:srgbClr val="003478"/>
      </a:dk1>
      <a:lt1>
        <a:sysClr val="window" lastClr="FFFFFF"/>
      </a:lt1>
      <a:dk2>
        <a:srgbClr val="003478"/>
      </a:dk2>
      <a:lt2>
        <a:srgbClr val="EEECE1"/>
      </a:lt2>
      <a:accent1>
        <a:srgbClr val="4F81BD"/>
      </a:accent1>
      <a:accent2>
        <a:srgbClr val="CD202C"/>
      </a:accent2>
      <a:accent3>
        <a:srgbClr val="EAAB00"/>
      </a:accent3>
      <a:accent4>
        <a:srgbClr val="00B0F0"/>
      </a:accent4>
      <a:accent5>
        <a:srgbClr val="8DB3E2"/>
      </a:accent5>
      <a:accent6>
        <a:srgbClr val="7A0404"/>
      </a:accent6>
      <a:hlink>
        <a:srgbClr val="00B0F0"/>
      </a:hlink>
      <a:folHlink>
        <a:srgbClr val="95B3D7"/>
      </a:folHlink>
    </a:clrScheme>
    <a:fontScheme name="Strathmore University">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Strathmore University">
      <a:dk1>
        <a:srgbClr val="003478"/>
      </a:dk1>
      <a:lt1>
        <a:sysClr val="window" lastClr="FFFFFF"/>
      </a:lt1>
      <a:dk2>
        <a:srgbClr val="003478"/>
      </a:dk2>
      <a:lt2>
        <a:srgbClr val="EEECE1"/>
      </a:lt2>
      <a:accent1>
        <a:srgbClr val="4F81BD"/>
      </a:accent1>
      <a:accent2>
        <a:srgbClr val="CD202C"/>
      </a:accent2>
      <a:accent3>
        <a:srgbClr val="EAAB00"/>
      </a:accent3>
      <a:accent4>
        <a:srgbClr val="00B0F0"/>
      </a:accent4>
      <a:accent5>
        <a:srgbClr val="8DB3E2"/>
      </a:accent5>
      <a:accent6>
        <a:srgbClr val="7A0404"/>
      </a:accent6>
      <a:hlink>
        <a:srgbClr val="00B0F0"/>
      </a:hlink>
      <a:folHlink>
        <a:srgbClr val="95B3D7"/>
      </a:folHlink>
    </a:clrScheme>
    <a:fontScheme name="Strathmore University">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1599</Words>
  <Application>Microsoft Office PowerPoint</Application>
  <PresentationFormat>On-screen Show (4:3)</PresentationFormat>
  <Paragraphs>167</Paragraphs>
  <Slides>26</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Comic Sans MS</vt:lpstr>
      <vt:lpstr>Consolas</vt:lpstr>
      <vt:lpstr>Trebuchet MS</vt:lpstr>
      <vt:lpstr>Office Theme</vt:lpstr>
      <vt:lpstr>1_Office Theme</vt:lpstr>
      <vt:lpstr>WOMAN, NATURE &amp; IDENTITY</vt:lpstr>
      <vt:lpstr>The Claims of radical Feminism</vt:lpstr>
      <vt:lpstr>Importance of the debate</vt:lpstr>
      <vt:lpstr>The concern of my inquiry</vt:lpstr>
      <vt:lpstr>Margaret Ogola (1958-2011)  Kenyan medical doctor and  novelist.  Mother of five children  Author of 4 novels, the first  The River and the Source  Nairobi: Focus Publications,1995. Over 800,000 copies sold Reprinted 14 times Translated into Spanish, Italian,  German </vt:lpstr>
      <vt:lpstr>Outstanding features of the women in Ogola’s novel include, among others:</vt:lpstr>
      <vt:lpstr>Some excerpts from Nyar-Alego’s self reflection in  face of a looming disaster in the family</vt:lpstr>
      <vt:lpstr>Nyar-Alego self reflection and prayer</vt:lpstr>
      <vt:lpstr>A Woman Philosopher’s reflection on  woman nature and identity:Edith  Stein (1891-1942)  German, phenomenologist disciple  of Edmund Husserl Discovered St. Thomas Aquinas’  works particularly the  Metaphysics of being (ontology).   A philosopher who knew how to wed phenomenology particularly of Edmund Husserl, to scholasticism, particularly that of St. Thomas Aquinas.     </vt:lpstr>
      <vt:lpstr>PowerPoint Presentation</vt:lpstr>
      <vt:lpstr>A thing acts as it is.</vt:lpstr>
      <vt:lpstr>Nature and Freedom</vt:lpstr>
      <vt:lpstr>Essence of Woman Soul</vt:lpstr>
      <vt:lpstr>Woman, nature &amp; identity</vt:lpstr>
      <vt:lpstr>ST. Josemaría Escrivá, (1902-1975)</vt:lpstr>
      <vt:lpstr>Escriva on Women occupations</vt:lpstr>
      <vt:lpstr>Woman in Society</vt:lpstr>
      <vt:lpstr>Woman Nature and Identityin, Escriva</vt:lpstr>
      <vt:lpstr>Concluding remark by C.S. Lewis: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tony</dc:creator>
  <cp:lastModifiedBy>Raymond Chepkwony</cp:lastModifiedBy>
  <cp:revision>81</cp:revision>
  <dcterms:created xsi:type="dcterms:W3CDTF">2010-10-06T05:06:07Z</dcterms:created>
  <dcterms:modified xsi:type="dcterms:W3CDTF">2015-05-23T09:26:12Z</dcterms:modified>
</cp:coreProperties>
</file>