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0"/>
  </p:notesMasterIdLst>
  <p:sldIdLst>
    <p:sldId id="286" r:id="rId2"/>
    <p:sldId id="309" r:id="rId3"/>
    <p:sldId id="282" r:id="rId4"/>
    <p:sldId id="311" r:id="rId5"/>
    <p:sldId id="315" r:id="rId6"/>
    <p:sldId id="312" r:id="rId7"/>
    <p:sldId id="317" r:id="rId8"/>
    <p:sldId id="306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02" r:id="rId1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91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4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9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9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19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E5F228E1-A780-4A7B-B35C-C72E6681CE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00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0" y="0"/>
            <a:ext cx="1828800" cy="6856413"/>
            <a:chOff x="0" y="0"/>
            <a:chExt cx="1152" cy="4319"/>
          </a:xfrm>
        </p:grpSpPr>
        <p:sp>
          <p:nvSpPr>
            <p:cNvPr id="1146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52" cy="10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692" name="Rectangle 4"/>
            <p:cNvSpPr>
              <a:spLocks noChangeArrowheads="1"/>
            </p:cNvSpPr>
            <p:nvPr/>
          </p:nvSpPr>
          <p:spPr bwMode="auto">
            <a:xfrm>
              <a:off x="0" y="2400"/>
              <a:ext cx="1152" cy="191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lang="en-US" sz="2400">
                <a:latin typeface="Times New Roman" pitchFamily="18" charset="0"/>
              </a:endParaRPr>
            </a:p>
          </p:txBody>
        </p:sp>
        <p:pic>
          <p:nvPicPr>
            <p:cNvPr id="114693" name="Picture 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028"/>
              <a:ext cx="1152" cy="1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469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1676400"/>
            <a:ext cx="6934200" cy="21161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11350" y="396875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4696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828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4697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962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4698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3D701B8-0943-49E3-9B3C-3A36F262CF8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E03EA-A86B-434D-8778-F08E337070E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304800"/>
            <a:ext cx="21526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3055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77E14-FD09-43D1-9183-1EADC1BD33F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D8E6D-D457-4843-ADBD-79F99ADFDD4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8FC80-62D8-4929-AAAB-CD1065997AB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229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42291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CABE-D690-4050-BE4F-03826AFEE3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BD571-9D3F-48E1-ABAD-66D0B02E0F4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65815-AEA5-4DE3-A166-BB76969E8DC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1237E-95CE-40C8-B8FF-125AD809242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6782F-11E0-4A73-8F92-85D3F563017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0AEC7-82B9-4571-BB65-CE5A7B9B8BC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6106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610600" cy="4495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D05BF502-2587-4B7D-95D8-B326AABD5A1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Symbol" pitchFamily="18" charset="2"/>
        <a:buChar char="¨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inglebymeltham@btinternet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60350"/>
            <a:ext cx="8610600" cy="647700"/>
          </a:xfrm>
        </p:spPr>
        <p:txBody>
          <a:bodyPr/>
          <a:lstStyle/>
          <a:p>
            <a:pPr algn="ctr"/>
            <a:r>
              <a:rPr lang="en-GB" sz="4000"/>
              <a:t>Bayesian belief nets</a:t>
            </a:r>
            <a:endParaRPr lang="en-US" sz="400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96975"/>
            <a:ext cx="8610600" cy="5472113"/>
          </a:xfrm>
        </p:spPr>
        <p:txBody>
          <a:bodyPr/>
          <a:lstStyle/>
          <a:p>
            <a:pPr algn="ctr">
              <a:lnSpc>
                <a:spcPct val="90000"/>
              </a:lnSpc>
              <a:buFont typeface="Symbol" pitchFamily="18" charset="2"/>
              <a:buNone/>
            </a:pPr>
            <a:r>
              <a:rPr lang="en-GB" sz="2400" i="1">
                <a:solidFill>
                  <a:schemeClr val="tx2"/>
                </a:solidFill>
              </a:rPr>
              <a:t>Michael Ingleby</a:t>
            </a:r>
          </a:p>
          <a:p>
            <a:pPr algn="ctr">
              <a:lnSpc>
                <a:spcPct val="90000"/>
              </a:lnSpc>
              <a:buFont typeface="Symbol" pitchFamily="18" charset="2"/>
              <a:buNone/>
            </a:pPr>
            <a:endParaRPr lang="en-GB" sz="2400"/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	- these are one of several possible inference 	frameworks 	used in intelligent agents and are important in artificial 	intelligence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	-others involve strict logical inference in a predicate 	logic framework or something similar such as modal 	logic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	- yet others operate by search of large possible-worlds 	spaces to formulate plans of action for an agent in an 	environment, optimising a plan for some sort of fitness 	criterion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	-</a:t>
            </a:r>
            <a:r>
              <a:rPr lang="en-GB" sz="2400" b="1"/>
              <a:t> I shall focus on the kinds of probabilistic inference that 	belief nets can perform</a:t>
            </a:r>
            <a:endParaRPr lang="en-GB" sz="2400"/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	</a:t>
            </a:r>
            <a:endParaRPr lang="en-US" sz="2400" i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  <p:bldP spid="942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8913"/>
            <a:ext cx="8610600" cy="792162"/>
          </a:xfrm>
        </p:spPr>
        <p:txBody>
          <a:bodyPr/>
          <a:lstStyle/>
          <a:p>
            <a:pPr algn="ctr"/>
            <a:r>
              <a:rPr lang="en-GB" sz="3600"/>
              <a:t>Action planning: what sequence of actions should an agent perform ?</a:t>
            </a:r>
            <a:endParaRPr lang="en-US" sz="360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991600" cy="5400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The simplest actions are production rules of the form </a:t>
            </a:r>
            <a:r>
              <a:rPr lang="en-GB" sz="2800" i="1">
                <a:solidFill>
                  <a:schemeClr val="tx2"/>
                </a:solidFill>
              </a:rPr>
              <a:t>‘IF environment in state S, THEN do A to change its state’ </a:t>
            </a:r>
            <a:endParaRPr lang="en-GB" sz="2800"/>
          </a:p>
          <a:p>
            <a:pPr>
              <a:lnSpc>
                <a:spcPct val="80000"/>
              </a:lnSpc>
            </a:pPr>
            <a:r>
              <a:rPr lang="en-GB" sz="2800"/>
              <a:t>Often there is a sequence of possible actions, when scheduling a salesman to call at different towns, or ordering the loading of a container to : there are algorithms to sequence actions efficiently</a:t>
            </a:r>
          </a:p>
          <a:p>
            <a:pPr>
              <a:lnSpc>
                <a:spcPct val="80000"/>
              </a:lnSpc>
            </a:pPr>
            <a:r>
              <a:rPr lang="en-GB" sz="2800"/>
              <a:t>Needed ‘an empirical science of algorithms’ – schedulers and planners have not compared algorithms in statistically sound ways, but the research community is getting more thoughtful</a:t>
            </a:r>
          </a:p>
          <a:p>
            <a:pPr>
              <a:lnSpc>
                <a:spcPct val="80000"/>
              </a:lnSpc>
            </a:pPr>
            <a:r>
              <a:rPr lang="en-GB" sz="2800"/>
              <a:t>Many algorithms are inspired by metaphors such as ‘simulated annealing’ or ‘ant-trail’ multi-agent ways of acting concurrently and involve optimisation of a fitness measure for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2" grpId="0"/>
      <p:bldP spid="1484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765175"/>
          </a:xfrm>
        </p:spPr>
        <p:txBody>
          <a:bodyPr/>
          <a:lstStyle/>
          <a:p>
            <a:r>
              <a:rPr lang="en-GB" sz="3600"/>
              <a:t>What are Bayesian Nets?</a:t>
            </a:r>
            <a:endParaRPr lang="en-US" sz="360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00200"/>
            <a:ext cx="8610600" cy="4495800"/>
          </a:xfrm>
        </p:spPr>
        <p:txBody>
          <a:bodyPr/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pic>
        <p:nvPicPr>
          <p:cNvPr id="173061" name="Picture 5" descr="Bayes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836613"/>
            <a:ext cx="6192838" cy="52593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92150"/>
          </a:xfrm>
        </p:spPr>
        <p:txBody>
          <a:bodyPr/>
          <a:lstStyle/>
          <a:p>
            <a:r>
              <a:rPr lang="en-GB" sz="3600"/>
              <a:t>Extended causal propagation of belief</a:t>
            </a:r>
            <a:endParaRPr lang="en-US" sz="3600"/>
          </a:p>
        </p:txBody>
      </p:sp>
      <p:pic>
        <p:nvPicPr>
          <p:cNvPr id="174085" name="Picture 5" descr="bayes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765175"/>
            <a:ext cx="7704137" cy="56880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92150"/>
          </a:xfrm>
        </p:spPr>
        <p:txBody>
          <a:bodyPr/>
          <a:lstStyle/>
          <a:p>
            <a:r>
              <a:rPr lang="en-GB" sz="3600"/>
              <a:t>Why Diagnostic reasoning ?</a:t>
            </a:r>
            <a:endParaRPr lang="en-US" sz="3600"/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836613"/>
            <a:ext cx="8610600" cy="5616575"/>
          </a:xfrm>
        </p:spPr>
        <p:txBody>
          <a:bodyPr/>
          <a:lstStyle/>
          <a:p>
            <a:r>
              <a:rPr lang="en-GB"/>
              <a:t>When a top-level event has occurred, one often wants to know what contributed to its cause –</a:t>
            </a:r>
          </a:p>
          <a:p>
            <a:r>
              <a:rPr lang="en-GB"/>
              <a:t>In the Auto example, if the AA were called, what is the likelihood that the caller was male</a:t>
            </a:r>
          </a:p>
          <a:p>
            <a:r>
              <a:rPr lang="en-GB"/>
              <a:t>In a catastrophic rice of commodity prices, what is the probability that a harvest failed due to unusual weather in Brazil</a:t>
            </a:r>
          </a:p>
          <a:p>
            <a:r>
              <a:rPr lang="en-GB"/>
              <a:t>Such knowledge is important in medicine and and maintenance of complex systems like nuclear reactors and and chemical plant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20713"/>
          </a:xfrm>
        </p:spPr>
        <p:txBody>
          <a:bodyPr/>
          <a:lstStyle/>
          <a:p>
            <a:r>
              <a:rPr lang="en-GB" sz="3200"/>
              <a:t>Diagnostic reasoning -computation</a:t>
            </a:r>
            <a:endParaRPr lang="en-US" sz="3200"/>
          </a:p>
        </p:txBody>
      </p:sp>
      <p:pic>
        <p:nvPicPr>
          <p:cNvPr id="176133" name="Picture 5" descr="bayes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620713"/>
            <a:ext cx="6264275" cy="60483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765175"/>
          </a:xfrm>
        </p:spPr>
        <p:txBody>
          <a:bodyPr/>
          <a:lstStyle/>
          <a:p>
            <a:r>
              <a:rPr lang="en-GB" sz="3600"/>
              <a:t>Computational load in complex nets</a:t>
            </a:r>
            <a:endParaRPr lang="en-US" sz="3600"/>
          </a:p>
        </p:txBody>
      </p:sp>
      <p:pic>
        <p:nvPicPr>
          <p:cNvPr id="177159" name="Picture 7" descr="bayes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692150"/>
            <a:ext cx="7345362" cy="5403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92150"/>
          </a:xfrm>
        </p:spPr>
        <p:txBody>
          <a:bodyPr/>
          <a:lstStyle/>
          <a:p>
            <a:r>
              <a:rPr lang="en-GB" sz="3600"/>
              <a:t>Influence coefficients – reducing complexity</a:t>
            </a:r>
            <a:endParaRPr lang="en-US" sz="3600"/>
          </a:p>
        </p:txBody>
      </p:sp>
      <p:pic>
        <p:nvPicPr>
          <p:cNvPr id="178183" name="Picture 7" descr="bayes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692150"/>
            <a:ext cx="7145338" cy="5403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20713"/>
          </a:xfrm>
        </p:spPr>
        <p:txBody>
          <a:bodyPr/>
          <a:lstStyle/>
          <a:p>
            <a:r>
              <a:rPr lang="en-GB" sz="3600"/>
              <a:t>  </a:t>
            </a:r>
            <a:r>
              <a:rPr lang="en-GB" sz="3200"/>
              <a:t>Influence coefficients – an unproved conjecture</a:t>
            </a:r>
            <a:r>
              <a:rPr lang="en-GB" sz="3600"/>
              <a:t> </a:t>
            </a:r>
            <a:endParaRPr lang="en-US" sz="3600"/>
          </a:p>
        </p:txBody>
      </p:sp>
      <p:sp>
        <p:nvSpPr>
          <p:cNvPr id="1863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836613"/>
            <a:ext cx="8610600" cy="5832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It has been speculated that a node with N causal feeds can be reduced to a group of equivalent nodes each with one feed</a:t>
            </a:r>
          </a:p>
          <a:p>
            <a:pPr>
              <a:lnSpc>
                <a:spcPct val="80000"/>
              </a:lnSpc>
            </a:pPr>
            <a:r>
              <a:rPr lang="en-GB" sz="2800"/>
              <a:t>Of course each one-feed node is completely accounted for by two influence coefficients</a:t>
            </a:r>
          </a:p>
          <a:p>
            <a:pPr>
              <a:lnSpc>
                <a:spcPct val="80000"/>
              </a:lnSpc>
            </a:pPr>
            <a:r>
              <a:rPr lang="en-GB" sz="2800"/>
              <a:t>The speculation amounts to claiming that all the computations in even a complex net can be made from influence coefficients</a:t>
            </a:r>
          </a:p>
          <a:p>
            <a:pPr>
              <a:lnSpc>
                <a:spcPct val="80000"/>
              </a:lnSpc>
            </a:pPr>
            <a:r>
              <a:rPr lang="en-GB" sz="2800"/>
              <a:t>An eventual proof would take the form of induction on number N of feeds….but has not been completed</a:t>
            </a:r>
          </a:p>
          <a:p>
            <a:pPr>
              <a:lnSpc>
                <a:spcPct val="80000"/>
              </a:lnSpc>
            </a:pPr>
            <a:r>
              <a:rPr lang="en-GB" sz="2800"/>
              <a:t>Nevertheless many users of Bayesian nets seek to ‘specify’ or ‘train’ them using only influence coefficients</a:t>
            </a:r>
          </a:p>
          <a:p>
            <a:pPr>
              <a:lnSpc>
                <a:spcPct val="80000"/>
              </a:lnSpc>
            </a:pPr>
            <a:r>
              <a:rPr lang="en-GB" sz="2800"/>
              <a:t>A challenge for a keen young applied mathematician ??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179388" y="692150"/>
            <a:ext cx="8640762" cy="58547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latin typeface="Jokewood" pitchFamily="2" charset="0"/>
              </a:rPr>
              <a:t>That’s All Folks !</a:t>
            </a:r>
          </a:p>
          <a:p>
            <a:pPr>
              <a:spcBef>
                <a:spcPct val="50000"/>
              </a:spcBef>
            </a:pPr>
            <a:r>
              <a:rPr lang="en-GB" sz="2800" u="sng"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lang="en-GB" sz="2800">
                <a:latin typeface="Times New Roman" pitchFamily="18" charset="0"/>
                <a:cs typeface="Times New Roman" pitchFamily="18" charset="0"/>
              </a:rPr>
              <a:t>: Ingleby, M &amp; West MM, </a:t>
            </a:r>
            <a:r>
              <a:rPr lang="en-GB" sz="2800" i="1">
                <a:latin typeface="Times New Roman" pitchFamily="18" charset="0"/>
                <a:cs typeface="Times New Roman" pitchFamily="18" charset="0"/>
              </a:rPr>
              <a:t>Causal Influence Coefficients: a Localised Entropy Approach to Bayesian Inference, </a:t>
            </a:r>
            <a:r>
              <a:rPr lang="en-GB" sz="2800">
                <a:latin typeface="Times New Roman" pitchFamily="18" charset="0"/>
                <a:cs typeface="Times New Roman" pitchFamily="18" charset="0"/>
              </a:rPr>
              <a:t>in Mathematical and Statistical Methods in Reliability, Lindqvist &amp; Doksum editors, World Scientific 2003.</a:t>
            </a:r>
            <a:r>
              <a:rPr lang="en-GB" sz="2800" i="1"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GB" sz="4000">
                <a:latin typeface="Times New Roman" pitchFamily="18" charset="0"/>
                <a:cs typeface="Times New Roman" pitchFamily="18" charset="0"/>
              </a:rPr>
              <a:t>email further questions to</a:t>
            </a:r>
          </a:p>
          <a:p>
            <a:pPr algn="ctr">
              <a:spcBef>
                <a:spcPct val="50000"/>
              </a:spcBef>
            </a:pPr>
            <a:r>
              <a:rPr lang="en-GB" sz="4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i="1">
                <a:latin typeface="Times New Roman" pitchFamily="18" charset="0"/>
                <a:cs typeface="Times New Roman" pitchFamily="18" charset="0"/>
                <a:hlinkClick r:id="rId2"/>
              </a:rPr>
              <a:t>inglebymeltham@btinternet.com</a:t>
            </a:r>
            <a:endParaRPr lang="en-GB" sz="4000" i="1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GB" sz="4000" i="1">
                <a:latin typeface="Times New Roman" pitchFamily="18" charset="0"/>
                <a:cs typeface="Times New Roman" pitchFamily="18" charset="0"/>
              </a:rPr>
              <a:t>Carlile Institute, Meltham, W. Yorkshire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990600"/>
          </a:xfrm>
        </p:spPr>
        <p:txBody>
          <a:bodyPr/>
          <a:lstStyle/>
          <a:p>
            <a:pPr algn="ctr"/>
            <a:r>
              <a:rPr lang="en-GB" sz="3600"/>
              <a:t>Intelligent Agent Architecture: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066800"/>
            <a:ext cx="7772400" cy="5334000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en-GB" sz="2800"/>
              <a:t>   </a:t>
            </a:r>
          </a:p>
        </p:txBody>
      </p:sp>
      <p:sp>
        <p:nvSpPr>
          <p:cNvPr id="133124" name="Oval 4"/>
          <p:cNvSpPr>
            <a:spLocks noChangeArrowheads="1"/>
          </p:cNvSpPr>
          <p:nvPr/>
        </p:nvSpPr>
        <p:spPr bwMode="auto">
          <a:xfrm>
            <a:off x="457200" y="1143000"/>
            <a:ext cx="2514600" cy="4953000"/>
          </a:xfrm>
          <a:prstGeom prst="ellipse">
            <a:avLst/>
          </a:prstGeom>
          <a:solidFill>
            <a:srgbClr val="00FF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 b="1">
                <a:latin typeface="Times New Roman" pitchFamily="18" charset="0"/>
              </a:rPr>
              <a:t>Environment</a:t>
            </a: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3352800" y="1371600"/>
            <a:ext cx="2286000" cy="1219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Action Planner</a:t>
            </a: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6553200" y="1371600"/>
            <a:ext cx="2286000" cy="13716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Inference Engine</a:t>
            </a:r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3505200" y="4267200"/>
            <a:ext cx="22098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000">
                <a:latin typeface="Times New Roman" pitchFamily="18" charset="0"/>
              </a:rPr>
              <a:t>Pattern Extractor</a:t>
            </a:r>
          </a:p>
        </p:txBody>
      </p:sp>
      <p:sp>
        <p:nvSpPr>
          <p:cNvPr id="133128" name="Rectangle 8"/>
          <p:cNvSpPr>
            <a:spLocks noChangeArrowheads="1"/>
          </p:cNvSpPr>
          <p:nvPr/>
        </p:nvSpPr>
        <p:spPr bwMode="auto">
          <a:xfrm>
            <a:off x="6781800" y="4267200"/>
            <a:ext cx="21336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Knowledge Base</a:t>
            </a:r>
          </a:p>
        </p:txBody>
      </p:sp>
      <p:sp>
        <p:nvSpPr>
          <p:cNvPr id="133129" name="Line 9"/>
          <p:cNvSpPr>
            <a:spLocks noChangeShapeType="1"/>
          </p:cNvSpPr>
          <p:nvPr/>
        </p:nvSpPr>
        <p:spPr bwMode="auto">
          <a:xfrm>
            <a:off x="1752600" y="4191000"/>
            <a:ext cx="16764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0" name="Line 10"/>
          <p:cNvSpPr>
            <a:spLocks noChangeShapeType="1"/>
          </p:cNvSpPr>
          <p:nvPr/>
        </p:nvSpPr>
        <p:spPr bwMode="auto">
          <a:xfrm>
            <a:off x="1600200" y="4343400"/>
            <a:ext cx="1828800" cy="7620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1" name="Line 11"/>
          <p:cNvSpPr>
            <a:spLocks noChangeShapeType="1"/>
          </p:cNvSpPr>
          <p:nvPr/>
        </p:nvSpPr>
        <p:spPr bwMode="auto">
          <a:xfrm>
            <a:off x="1905000" y="3962400"/>
            <a:ext cx="15240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2" name="Text Box 12"/>
          <p:cNvSpPr txBox="1">
            <a:spLocks noChangeArrowheads="1"/>
          </p:cNvSpPr>
          <p:nvPr/>
        </p:nvSpPr>
        <p:spPr bwMode="auto">
          <a:xfrm>
            <a:off x="2133600" y="5832475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NOISE</a:t>
            </a:r>
          </a:p>
        </p:txBody>
      </p:sp>
      <p:sp>
        <p:nvSpPr>
          <p:cNvPr id="133133" name="Line 13"/>
          <p:cNvSpPr>
            <a:spLocks noChangeShapeType="1"/>
          </p:cNvSpPr>
          <p:nvPr/>
        </p:nvSpPr>
        <p:spPr bwMode="auto">
          <a:xfrm flipV="1">
            <a:off x="2819400" y="5257800"/>
            <a:ext cx="609600" cy="5334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4" name="Text Box 14"/>
          <p:cNvSpPr txBox="1">
            <a:spLocks noChangeArrowheads="1"/>
          </p:cNvSpPr>
          <p:nvPr/>
        </p:nvSpPr>
        <p:spPr bwMode="auto">
          <a:xfrm>
            <a:off x="5257800" y="5908675"/>
            <a:ext cx="1828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33135" name="Text Box 15"/>
          <p:cNvSpPr txBox="1">
            <a:spLocks noChangeArrowheads="1"/>
          </p:cNvSpPr>
          <p:nvPr/>
        </p:nvSpPr>
        <p:spPr bwMode="auto">
          <a:xfrm>
            <a:off x="5334000" y="6096000"/>
            <a:ext cx="2016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CLASSIFIER</a:t>
            </a:r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>
            <a:off x="5181600" y="5562600"/>
            <a:ext cx="8382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7" name="Line 17"/>
          <p:cNvSpPr>
            <a:spLocks noChangeShapeType="1"/>
          </p:cNvSpPr>
          <p:nvPr/>
        </p:nvSpPr>
        <p:spPr bwMode="auto">
          <a:xfrm flipV="1">
            <a:off x="6858000" y="5562600"/>
            <a:ext cx="838200" cy="5334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8" name="Line 18"/>
          <p:cNvSpPr>
            <a:spLocks noChangeShapeType="1"/>
          </p:cNvSpPr>
          <p:nvPr/>
        </p:nvSpPr>
        <p:spPr bwMode="auto">
          <a:xfrm flipV="1">
            <a:off x="7772400" y="2743200"/>
            <a:ext cx="0" cy="14478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39" name="Line 19"/>
          <p:cNvSpPr>
            <a:spLocks noChangeShapeType="1"/>
          </p:cNvSpPr>
          <p:nvPr/>
        </p:nvSpPr>
        <p:spPr bwMode="auto">
          <a:xfrm flipH="1">
            <a:off x="5715000" y="2057400"/>
            <a:ext cx="762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40" name="Line 20"/>
          <p:cNvSpPr>
            <a:spLocks noChangeShapeType="1"/>
          </p:cNvSpPr>
          <p:nvPr/>
        </p:nvSpPr>
        <p:spPr bwMode="auto">
          <a:xfrm flipH="1">
            <a:off x="1524000" y="1447800"/>
            <a:ext cx="1752600" cy="12192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41" name="Line 21"/>
          <p:cNvSpPr>
            <a:spLocks noChangeShapeType="1"/>
          </p:cNvSpPr>
          <p:nvPr/>
        </p:nvSpPr>
        <p:spPr bwMode="auto">
          <a:xfrm flipH="1">
            <a:off x="1752600" y="1981200"/>
            <a:ext cx="1524000" cy="990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42" name="Line 22"/>
          <p:cNvSpPr>
            <a:spLocks noChangeShapeType="1"/>
          </p:cNvSpPr>
          <p:nvPr/>
        </p:nvSpPr>
        <p:spPr bwMode="auto">
          <a:xfrm flipH="1">
            <a:off x="1905000" y="2438400"/>
            <a:ext cx="1447800" cy="914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33143" name="Text Box 23"/>
          <p:cNvSpPr txBox="1">
            <a:spLocks noChangeArrowheads="1"/>
          </p:cNvSpPr>
          <p:nvPr/>
        </p:nvSpPr>
        <p:spPr bwMode="auto">
          <a:xfrm>
            <a:off x="762000" y="4384675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solidFill>
                  <a:schemeClr val="hlink"/>
                </a:solidFill>
                <a:latin typeface="Times New Roman" pitchFamily="18" charset="0"/>
              </a:rPr>
              <a:t>Sensors</a:t>
            </a:r>
          </a:p>
        </p:txBody>
      </p:sp>
      <p:sp>
        <p:nvSpPr>
          <p:cNvPr id="133144" name="Text Box 24"/>
          <p:cNvSpPr txBox="1">
            <a:spLocks noChangeArrowheads="1"/>
          </p:cNvSpPr>
          <p:nvPr/>
        </p:nvSpPr>
        <p:spPr bwMode="auto">
          <a:xfrm>
            <a:off x="838200" y="1752600"/>
            <a:ext cx="1447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>
                <a:latin typeface="Times New Roman" pitchFamily="18" charset="0"/>
              </a:rPr>
              <a:t>Actuators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765175"/>
          </a:xfrm>
        </p:spPr>
        <p:txBody>
          <a:bodyPr/>
          <a:lstStyle/>
          <a:p>
            <a:r>
              <a:rPr lang="en-GB" sz="3600"/>
              <a:t>Some concrete examples of intelligent agents</a:t>
            </a:r>
            <a:endParaRPr lang="en-US" sz="360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en-GB" sz="2400"/>
              <a:t>Speech-to-text agents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– ‘speech recognizers’, that </a:t>
            </a:r>
            <a:r>
              <a:rPr lang="en-GB" sz="2400" u="sng">
                <a:solidFill>
                  <a:schemeClr val="tx2"/>
                </a:solidFill>
              </a:rPr>
              <a:t>decide</a:t>
            </a:r>
            <a:r>
              <a:rPr lang="en-GB" sz="2400"/>
              <a:t> what is being said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>
                <a:solidFill>
                  <a:schemeClr val="tx2"/>
                </a:solidFill>
              </a:rPr>
              <a:t>2.	</a:t>
            </a:r>
            <a:r>
              <a:rPr lang="en-GB" sz="2400"/>
              <a:t>Biometric ID agents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         – ‘fingerprint/iris-scan/earprint/voiceprint scanners’ that </a:t>
            </a:r>
            <a:r>
              <a:rPr lang="en-GB" sz="2400" i="1" u="sng">
                <a:solidFill>
                  <a:schemeClr val="tx2"/>
                </a:solidFill>
              </a:rPr>
              <a:t>decide</a:t>
            </a:r>
            <a:r>
              <a:rPr lang="en-GB" sz="2400"/>
              <a:t> who is or has been present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 startAt="3"/>
            </a:pPr>
            <a:r>
              <a:rPr lang="en-GB" sz="2400"/>
              <a:t>Telemedical agents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        –  provide </a:t>
            </a:r>
            <a:r>
              <a:rPr lang="en-GB" sz="2400" i="1" u="sng">
                <a:solidFill>
                  <a:schemeClr val="tx2"/>
                </a:solidFill>
              </a:rPr>
              <a:t>decision</a:t>
            </a:r>
            <a:r>
              <a:rPr lang="en-GB" sz="2400"/>
              <a:t> support for ECG, auscultation etc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 startAt="4"/>
            </a:pPr>
            <a:r>
              <a:rPr lang="en-GB" sz="2400"/>
              <a:t>‘Smart’ machines (cars, locomotives, manufacturing lines…)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 – </a:t>
            </a:r>
            <a:r>
              <a:rPr lang="en-GB" sz="2400" i="1" u="sng">
                <a:solidFill>
                  <a:schemeClr val="tx2"/>
                </a:solidFill>
              </a:rPr>
              <a:t>decide</a:t>
            </a:r>
            <a:r>
              <a:rPr lang="en-GB" sz="2400"/>
              <a:t> their own maintenance needs….</a:t>
            </a:r>
            <a:r>
              <a:rPr lang="en-GB" sz="2400" i="1"/>
              <a:t>predictively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>
                <a:solidFill>
                  <a:schemeClr val="tx2"/>
                </a:solidFill>
              </a:rPr>
              <a:t>5.	</a:t>
            </a:r>
            <a:r>
              <a:rPr lang="en-GB" sz="2400"/>
              <a:t>The</a:t>
            </a:r>
            <a:r>
              <a:rPr lang="en-GB" sz="2400">
                <a:solidFill>
                  <a:schemeClr val="tx2"/>
                </a:solidFill>
              </a:rPr>
              <a:t> </a:t>
            </a:r>
            <a:r>
              <a:rPr lang="en-GB" sz="2400"/>
              <a:t>robot traffic cop (extension of the speed camera)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 –  directs vehicle drivers at an intersection, detects  infractions and  	</a:t>
            </a:r>
            <a:r>
              <a:rPr lang="en-GB" sz="2400" i="1" u="sng">
                <a:solidFill>
                  <a:schemeClr val="tx2"/>
                </a:solidFill>
              </a:rPr>
              <a:t>decides</a:t>
            </a:r>
            <a:r>
              <a:rPr lang="en-GB" sz="2400" i="1">
                <a:solidFill>
                  <a:schemeClr val="tx2"/>
                </a:solidFill>
              </a:rPr>
              <a:t>  </a:t>
            </a:r>
            <a:r>
              <a:rPr lang="en-GB" sz="2400">
                <a:solidFill>
                  <a:schemeClr val="tx2"/>
                </a:solidFill>
              </a:rPr>
              <a:t>when to</a:t>
            </a:r>
            <a:r>
              <a:rPr lang="en-GB" sz="2400" i="1">
                <a:solidFill>
                  <a:schemeClr val="tx2"/>
                </a:solidFill>
              </a:rPr>
              <a:t> </a:t>
            </a:r>
            <a:r>
              <a:rPr lang="en-GB" sz="2400"/>
              <a:t>photograph licence plates,  take mug-shots etc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…. concepts from </a:t>
            </a:r>
            <a:r>
              <a:rPr lang="en-GB" sz="2400">
                <a:solidFill>
                  <a:schemeClr val="tx2"/>
                </a:solidFill>
              </a:rPr>
              <a:t>statistical </a:t>
            </a:r>
            <a:r>
              <a:rPr lang="en-GB" sz="2400" i="1" u="sng">
                <a:solidFill>
                  <a:schemeClr val="tx2"/>
                </a:solidFill>
              </a:rPr>
              <a:t>decision</a:t>
            </a:r>
            <a:r>
              <a:rPr lang="en-GB" sz="2400">
                <a:solidFill>
                  <a:schemeClr val="tx2"/>
                </a:solidFill>
              </a:rPr>
              <a:t> theory</a:t>
            </a:r>
            <a:r>
              <a:rPr lang="en-GB" sz="2400"/>
              <a:t> apply !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None/>
            </a:pPr>
            <a:r>
              <a:rPr lang="en-GB" sz="2400"/>
              <a:t>	…. engender obligations to engineer them </a:t>
            </a:r>
            <a:r>
              <a:rPr lang="en-GB" sz="2400" i="1"/>
              <a:t>safely</a:t>
            </a:r>
            <a:r>
              <a:rPr lang="en-GB" sz="2400"/>
              <a:t> when the decisions are </a:t>
            </a:r>
            <a:r>
              <a:rPr lang="en-GB" sz="2400" i="1" u="sng">
                <a:solidFill>
                  <a:schemeClr val="tx2"/>
                </a:solidFill>
              </a:rPr>
              <a:t>safety-critical</a:t>
            </a:r>
            <a:r>
              <a:rPr lang="en-GB" sz="2400"/>
              <a:t> (</a:t>
            </a:r>
            <a:r>
              <a:rPr lang="en-GB" sz="2400">
                <a:cs typeface="Times New Roman" pitchFamily="18" charset="0"/>
              </a:rPr>
              <a:t>→</a:t>
            </a:r>
            <a:r>
              <a:rPr lang="en-GB" sz="2400"/>
              <a:t>death/injury) or </a:t>
            </a:r>
            <a:r>
              <a:rPr lang="en-GB" sz="2400" i="1" u="sng">
                <a:solidFill>
                  <a:schemeClr val="tx2"/>
                </a:solidFill>
              </a:rPr>
              <a:t>mission-critical</a:t>
            </a:r>
            <a:r>
              <a:rPr lang="en-GB" sz="2400"/>
              <a:t> (</a:t>
            </a:r>
            <a:r>
              <a:rPr lang="en-GB" sz="2400">
                <a:cs typeface="Times New Roman" pitchFamily="18" charset="0"/>
              </a:rPr>
              <a:t>→</a:t>
            </a:r>
            <a:r>
              <a:rPr lang="en-GB" sz="2400"/>
              <a:t>destruction of environment or agent)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90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0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  <p:bldP spid="901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20713"/>
          </a:xfrm>
        </p:spPr>
        <p:txBody>
          <a:bodyPr/>
          <a:lstStyle/>
          <a:p>
            <a:pPr algn="ctr"/>
            <a:r>
              <a:rPr lang="en-GB" sz="3600"/>
              <a:t>Pattern extractors:</a:t>
            </a:r>
            <a:endParaRPr lang="en-US" sz="360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812212" cy="5905500"/>
          </a:xfrm>
        </p:spPr>
        <p:txBody>
          <a:bodyPr/>
          <a:lstStyle/>
          <a:p>
            <a:r>
              <a:rPr lang="en-US"/>
              <a:t>these units perform pattern recognition, converting raw numerical data from sensors into symbolic </a:t>
            </a:r>
            <a:r>
              <a:rPr lang="en-US" i="1" u="sng">
                <a:solidFill>
                  <a:schemeClr val="tx2"/>
                </a:solidFill>
              </a:rPr>
              <a:t>information</a:t>
            </a:r>
          </a:p>
          <a:p>
            <a:pPr>
              <a:buFont typeface="Symbol" pitchFamily="18" charset="2"/>
              <a:buNone/>
            </a:pPr>
            <a:endParaRPr lang="en-US" i="1" u="sng">
              <a:solidFill>
                <a:schemeClr val="tx2"/>
              </a:solidFill>
            </a:endParaRPr>
          </a:p>
          <a:p>
            <a:r>
              <a:rPr lang="en-US"/>
              <a:t>information is</a:t>
            </a:r>
            <a:r>
              <a:rPr lang="en-US" b="1"/>
              <a:t> </a:t>
            </a:r>
            <a:r>
              <a:rPr lang="en-US"/>
              <a:t>mathematical construct on the way to getting knowledge of an agent’s environment, and is not sensitive to irrelevant variation in the data</a:t>
            </a:r>
          </a:p>
          <a:p>
            <a:r>
              <a:rPr lang="en-GB"/>
              <a:t>information is of course intimately connected to probability that the environment is in a certai state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990600"/>
          </a:xfrm>
        </p:spPr>
        <p:txBody>
          <a:bodyPr/>
          <a:lstStyle/>
          <a:p>
            <a:pPr algn="ctr"/>
            <a:r>
              <a:rPr lang="en-GB" sz="3600"/>
              <a:t>Agent Architecture: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066800"/>
            <a:ext cx="7772400" cy="5334000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en-GB" sz="2800"/>
              <a:t>   </a:t>
            </a:r>
          </a:p>
        </p:txBody>
      </p:sp>
      <p:sp>
        <p:nvSpPr>
          <p:cNvPr id="144388" name="Oval 4"/>
          <p:cNvSpPr>
            <a:spLocks noChangeArrowheads="1"/>
          </p:cNvSpPr>
          <p:nvPr/>
        </p:nvSpPr>
        <p:spPr bwMode="auto">
          <a:xfrm>
            <a:off x="457200" y="1143000"/>
            <a:ext cx="2514600" cy="4953000"/>
          </a:xfrm>
          <a:prstGeom prst="ellipse">
            <a:avLst/>
          </a:prstGeom>
          <a:solidFill>
            <a:srgbClr val="00FF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 b="1">
                <a:solidFill>
                  <a:srgbClr val="000000"/>
                </a:solidFill>
                <a:latin typeface="Times New Roman" pitchFamily="18" charset="0"/>
              </a:rPr>
              <a:t>Environment</a:t>
            </a:r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3352800" y="1371600"/>
            <a:ext cx="2286000" cy="1219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Action Planner</a:t>
            </a:r>
          </a:p>
        </p:txBody>
      </p:sp>
      <p:sp>
        <p:nvSpPr>
          <p:cNvPr id="144390" name="Rectangle 6"/>
          <p:cNvSpPr>
            <a:spLocks noChangeArrowheads="1"/>
          </p:cNvSpPr>
          <p:nvPr/>
        </p:nvSpPr>
        <p:spPr bwMode="auto">
          <a:xfrm>
            <a:off x="6553200" y="1371600"/>
            <a:ext cx="2286000" cy="13716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Inference Engine</a:t>
            </a:r>
          </a:p>
        </p:txBody>
      </p:sp>
      <p:sp>
        <p:nvSpPr>
          <p:cNvPr id="144391" name="Rectangle 7"/>
          <p:cNvSpPr>
            <a:spLocks noChangeArrowheads="1"/>
          </p:cNvSpPr>
          <p:nvPr/>
        </p:nvSpPr>
        <p:spPr bwMode="auto">
          <a:xfrm>
            <a:off x="3505200" y="4267200"/>
            <a:ext cx="22098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000">
                <a:latin typeface="Times New Roman" pitchFamily="18" charset="0"/>
              </a:rPr>
              <a:t>Pattern Extractor</a:t>
            </a:r>
          </a:p>
        </p:txBody>
      </p:sp>
      <p:sp>
        <p:nvSpPr>
          <p:cNvPr id="144392" name="Rectangle 8"/>
          <p:cNvSpPr>
            <a:spLocks noChangeArrowheads="1"/>
          </p:cNvSpPr>
          <p:nvPr/>
        </p:nvSpPr>
        <p:spPr bwMode="auto">
          <a:xfrm>
            <a:off x="6781800" y="4267200"/>
            <a:ext cx="21336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Knowledge Base</a:t>
            </a:r>
          </a:p>
        </p:txBody>
      </p:sp>
      <p:sp>
        <p:nvSpPr>
          <p:cNvPr id="144393" name="Line 9"/>
          <p:cNvSpPr>
            <a:spLocks noChangeShapeType="1"/>
          </p:cNvSpPr>
          <p:nvPr/>
        </p:nvSpPr>
        <p:spPr bwMode="auto">
          <a:xfrm>
            <a:off x="1752600" y="4191000"/>
            <a:ext cx="16764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394" name="Line 10"/>
          <p:cNvSpPr>
            <a:spLocks noChangeShapeType="1"/>
          </p:cNvSpPr>
          <p:nvPr/>
        </p:nvSpPr>
        <p:spPr bwMode="auto">
          <a:xfrm>
            <a:off x="1600200" y="4343400"/>
            <a:ext cx="1828800" cy="7620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395" name="Line 11"/>
          <p:cNvSpPr>
            <a:spLocks noChangeShapeType="1"/>
          </p:cNvSpPr>
          <p:nvPr/>
        </p:nvSpPr>
        <p:spPr bwMode="auto">
          <a:xfrm>
            <a:off x="1905000" y="3962400"/>
            <a:ext cx="15240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396" name="Text Box 12"/>
          <p:cNvSpPr txBox="1">
            <a:spLocks noChangeArrowheads="1"/>
          </p:cNvSpPr>
          <p:nvPr/>
        </p:nvSpPr>
        <p:spPr bwMode="auto">
          <a:xfrm>
            <a:off x="2133600" y="5832475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NOISE</a:t>
            </a:r>
          </a:p>
        </p:txBody>
      </p:sp>
      <p:sp>
        <p:nvSpPr>
          <p:cNvPr id="144397" name="Line 13"/>
          <p:cNvSpPr>
            <a:spLocks noChangeShapeType="1"/>
          </p:cNvSpPr>
          <p:nvPr/>
        </p:nvSpPr>
        <p:spPr bwMode="auto">
          <a:xfrm flipV="1">
            <a:off x="2819400" y="5257800"/>
            <a:ext cx="609600" cy="5334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398" name="Text Box 14"/>
          <p:cNvSpPr txBox="1">
            <a:spLocks noChangeArrowheads="1"/>
          </p:cNvSpPr>
          <p:nvPr/>
        </p:nvSpPr>
        <p:spPr bwMode="auto">
          <a:xfrm>
            <a:off x="5257800" y="5908675"/>
            <a:ext cx="1828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44399" name="Text Box 15"/>
          <p:cNvSpPr txBox="1">
            <a:spLocks noChangeArrowheads="1"/>
          </p:cNvSpPr>
          <p:nvPr/>
        </p:nvSpPr>
        <p:spPr bwMode="auto">
          <a:xfrm>
            <a:off x="5334000" y="6096000"/>
            <a:ext cx="2016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CLASSIFIER</a:t>
            </a:r>
          </a:p>
        </p:txBody>
      </p:sp>
      <p:sp>
        <p:nvSpPr>
          <p:cNvPr id="144400" name="Line 16"/>
          <p:cNvSpPr>
            <a:spLocks noChangeShapeType="1"/>
          </p:cNvSpPr>
          <p:nvPr/>
        </p:nvSpPr>
        <p:spPr bwMode="auto">
          <a:xfrm>
            <a:off x="5181600" y="5562600"/>
            <a:ext cx="8382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1" name="Line 17"/>
          <p:cNvSpPr>
            <a:spLocks noChangeShapeType="1"/>
          </p:cNvSpPr>
          <p:nvPr/>
        </p:nvSpPr>
        <p:spPr bwMode="auto">
          <a:xfrm flipV="1">
            <a:off x="6858000" y="5562600"/>
            <a:ext cx="838200" cy="5334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2" name="Line 18"/>
          <p:cNvSpPr>
            <a:spLocks noChangeShapeType="1"/>
          </p:cNvSpPr>
          <p:nvPr/>
        </p:nvSpPr>
        <p:spPr bwMode="auto">
          <a:xfrm flipV="1">
            <a:off x="7772400" y="2743200"/>
            <a:ext cx="0" cy="14478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3" name="Line 19"/>
          <p:cNvSpPr>
            <a:spLocks noChangeShapeType="1"/>
          </p:cNvSpPr>
          <p:nvPr/>
        </p:nvSpPr>
        <p:spPr bwMode="auto">
          <a:xfrm flipH="1">
            <a:off x="5715000" y="2057400"/>
            <a:ext cx="762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4" name="Line 20"/>
          <p:cNvSpPr>
            <a:spLocks noChangeShapeType="1"/>
          </p:cNvSpPr>
          <p:nvPr/>
        </p:nvSpPr>
        <p:spPr bwMode="auto">
          <a:xfrm flipH="1">
            <a:off x="1524000" y="1447800"/>
            <a:ext cx="1752600" cy="12192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5" name="Line 21"/>
          <p:cNvSpPr>
            <a:spLocks noChangeShapeType="1"/>
          </p:cNvSpPr>
          <p:nvPr/>
        </p:nvSpPr>
        <p:spPr bwMode="auto">
          <a:xfrm flipH="1">
            <a:off x="1752600" y="1981200"/>
            <a:ext cx="1524000" cy="990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6" name="Line 22"/>
          <p:cNvSpPr>
            <a:spLocks noChangeShapeType="1"/>
          </p:cNvSpPr>
          <p:nvPr/>
        </p:nvSpPr>
        <p:spPr bwMode="auto">
          <a:xfrm flipH="1">
            <a:off x="1905000" y="2438400"/>
            <a:ext cx="1447800" cy="914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4407" name="Text Box 23"/>
          <p:cNvSpPr txBox="1">
            <a:spLocks noChangeArrowheads="1"/>
          </p:cNvSpPr>
          <p:nvPr/>
        </p:nvSpPr>
        <p:spPr bwMode="auto">
          <a:xfrm>
            <a:off x="762000" y="4384675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Sensors</a:t>
            </a:r>
          </a:p>
        </p:txBody>
      </p:sp>
      <p:sp>
        <p:nvSpPr>
          <p:cNvPr id="144408" name="Text Box 24"/>
          <p:cNvSpPr txBox="1">
            <a:spLocks noChangeArrowheads="1"/>
          </p:cNvSpPr>
          <p:nvPr/>
        </p:nvSpPr>
        <p:spPr bwMode="auto">
          <a:xfrm>
            <a:off x="838200" y="1752600"/>
            <a:ext cx="1447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Actuators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692150"/>
          </a:xfrm>
        </p:spPr>
        <p:txBody>
          <a:bodyPr/>
          <a:lstStyle/>
          <a:p>
            <a:pPr algn="ctr"/>
            <a:r>
              <a:rPr lang="en-GB" sz="3600"/>
              <a:t>Knowledge base:</a:t>
            </a:r>
            <a:endParaRPr lang="en-US" sz="360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610600" cy="6051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this unit stores information about symbolic patterns in the environment - </a:t>
            </a:r>
            <a:r>
              <a:rPr lang="en-US" sz="2800" i="1" u="sng">
                <a:solidFill>
                  <a:schemeClr val="tx2"/>
                </a:solidFill>
              </a:rPr>
              <a:t>represents</a:t>
            </a:r>
            <a:r>
              <a:rPr lang="en-US" sz="2800"/>
              <a:t> the agent's image of its environment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endParaRPr lang="en-US" sz="2800"/>
          </a:p>
          <a:p>
            <a:pPr>
              <a:lnSpc>
                <a:spcPct val="80000"/>
              </a:lnSpc>
            </a:pPr>
            <a:r>
              <a:rPr lang="en-US" sz="2800"/>
              <a:t>if the information is extracted with </a:t>
            </a:r>
            <a:r>
              <a:rPr lang="en-US" sz="2800" u="sng"/>
              <a:t>certainty</a:t>
            </a:r>
            <a:r>
              <a:rPr lang="en-US" sz="2800"/>
              <a:t>, then the agent need a </a:t>
            </a:r>
            <a:r>
              <a:rPr lang="en-US" sz="2800" u="sng"/>
              <a:t>logic </a:t>
            </a:r>
            <a:r>
              <a:rPr lang="en-US" sz="2800"/>
              <a:t>to represent this image – such as predicate logic or modal logic </a:t>
            </a:r>
            <a:r>
              <a:rPr lang="en-US" sz="2800" i="1">
                <a:solidFill>
                  <a:schemeClr val="tx2"/>
                </a:solidFill>
              </a:rPr>
              <a:t>(the mathematics of these logics is important to software developers where there is much research on so-called ‘process algebras’ which are logics of action)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endParaRPr lang="en-US" sz="2800" i="1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/>
              <a:t>if gathered data is noisy and the information extracted is subject to </a:t>
            </a:r>
            <a:r>
              <a:rPr lang="en-US" sz="2800" u="sng"/>
              <a:t>uncertainty</a:t>
            </a:r>
            <a:r>
              <a:rPr lang="en-US" sz="2800"/>
              <a:t>, a statistical representation such as a </a:t>
            </a:r>
            <a:r>
              <a:rPr lang="en-US" sz="2800">
                <a:solidFill>
                  <a:schemeClr val="tx2"/>
                </a:solidFill>
              </a:rPr>
              <a:t>Bayes’ belief net</a:t>
            </a:r>
            <a:r>
              <a:rPr lang="en-US" sz="2800"/>
              <a:t>, a </a:t>
            </a:r>
            <a:r>
              <a:rPr lang="en-US" sz="2800">
                <a:solidFill>
                  <a:schemeClr val="tx2"/>
                </a:solidFill>
              </a:rPr>
              <a:t>Markov process</a:t>
            </a:r>
            <a:r>
              <a:rPr lang="en-US" sz="2800"/>
              <a:t> or a </a:t>
            </a:r>
            <a:r>
              <a:rPr lang="en-US" sz="2800">
                <a:solidFill>
                  <a:schemeClr val="tx2"/>
                </a:solidFill>
              </a:rPr>
              <a:t>Brownian motion model</a:t>
            </a:r>
            <a:r>
              <a:rPr lang="en-US" sz="2800"/>
              <a:t> will be needed </a:t>
            </a:r>
            <a:r>
              <a:rPr lang="en-US" sz="2800" i="1">
                <a:solidFill>
                  <a:schemeClr val="tx2"/>
                </a:solidFill>
              </a:rPr>
              <a:t>(these types of statistical model are needed in agent research)</a:t>
            </a:r>
            <a:endParaRPr lang="en-US" sz="2800"/>
          </a:p>
        </p:txBody>
      </p:sp>
      <p:sp>
        <p:nvSpPr>
          <p:cNvPr id="136243" name="Rectangle 51"/>
          <p:cNvSpPr>
            <a:spLocks noChangeArrowheads="1"/>
          </p:cNvSpPr>
          <p:nvPr/>
        </p:nvSpPr>
        <p:spPr bwMode="auto">
          <a:xfrm>
            <a:off x="-4433888" y="1609725"/>
            <a:ext cx="9144001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6244" name="Rectangle 52"/>
          <p:cNvSpPr>
            <a:spLocks noChangeArrowheads="1"/>
          </p:cNvSpPr>
          <p:nvPr/>
        </p:nvSpPr>
        <p:spPr bwMode="auto">
          <a:xfrm>
            <a:off x="395288" y="2400300"/>
            <a:ext cx="8353425" cy="7302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1" hangingPunct="1">
              <a:buFontTx/>
              <a:buChar char="•"/>
              <a:tabLst>
                <a:tab pos="228600" algn="l"/>
              </a:tabLst>
            </a:pPr>
            <a:r>
              <a:rPr lang="en-US" sz="900">
                <a:latin typeface="Times New Roman" pitchFamily="18" charset="0"/>
              </a:rPr>
              <a:t/>
            </a:r>
            <a:br>
              <a:rPr lang="en-US" sz="900">
                <a:latin typeface="Times New Roman" pitchFamily="18" charset="0"/>
              </a:rPr>
            </a:br>
            <a:endParaRPr lang="en-US" sz="900">
              <a:latin typeface="Times New Roman" pitchFamily="18" charset="0"/>
            </a:endParaRPr>
          </a:p>
          <a:p>
            <a:pPr>
              <a:tabLst>
                <a:tab pos="228600" algn="l"/>
              </a:tabLst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990600"/>
          </a:xfrm>
        </p:spPr>
        <p:txBody>
          <a:bodyPr/>
          <a:lstStyle/>
          <a:p>
            <a:pPr algn="ctr"/>
            <a:r>
              <a:rPr lang="en-GB" sz="3600"/>
              <a:t>Agent Architecture: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066800"/>
            <a:ext cx="7772400" cy="5334000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en-GB" sz="2800"/>
              <a:t>   </a:t>
            </a:r>
          </a:p>
        </p:txBody>
      </p:sp>
      <p:sp>
        <p:nvSpPr>
          <p:cNvPr id="146436" name="Oval 4"/>
          <p:cNvSpPr>
            <a:spLocks noChangeArrowheads="1"/>
          </p:cNvSpPr>
          <p:nvPr/>
        </p:nvSpPr>
        <p:spPr bwMode="auto">
          <a:xfrm>
            <a:off x="457200" y="1143000"/>
            <a:ext cx="2514600" cy="4953000"/>
          </a:xfrm>
          <a:prstGeom prst="ellipse">
            <a:avLst/>
          </a:prstGeom>
          <a:solidFill>
            <a:srgbClr val="00FF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 b="1">
                <a:solidFill>
                  <a:srgbClr val="000000"/>
                </a:solidFill>
                <a:latin typeface="Times New Roman" pitchFamily="18" charset="0"/>
              </a:rPr>
              <a:t>Environment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3352800" y="1371600"/>
            <a:ext cx="2286000" cy="1219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Action Planner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6553200" y="1371600"/>
            <a:ext cx="2286000" cy="13716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Inference Engine</a:t>
            </a: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3505200" y="4267200"/>
            <a:ext cx="22098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000">
                <a:latin typeface="Times New Roman" pitchFamily="18" charset="0"/>
              </a:rPr>
              <a:t>Pattern Extractor</a:t>
            </a: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6781800" y="4267200"/>
            <a:ext cx="21336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Knowledge Base</a:t>
            </a:r>
          </a:p>
        </p:txBody>
      </p:sp>
      <p:sp>
        <p:nvSpPr>
          <p:cNvPr id="146441" name="Line 9"/>
          <p:cNvSpPr>
            <a:spLocks noChangeShapeType="1"/>
          </p:cNvSpPr>
          <p:nvPr/>
        </p:nvSpPr>
        <p:spPr bwMode="auto">
          <a:xfrm>
            <a:off x="1752600" y="4191000"/>
            <a:ext cx="16764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42" name="Line 10"/>
          <p:cNvSpPr>
            <a:spLocks noChangeShapeType="1"/>
          </p:cNvSpPr>
          <p:nvPr/>
        </p:nvSpPr>
        <p:spPr bwMode="auto">
          <a:xfrm>
            <a:off x="1600200" y="4343400"/>
            <a:ext cx="1828800" cy="7620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43" name="Line 11"/>
          <p:cNvSpPr>
            <a:spLocks noChangeShapeType="1"/>
          </p:cNvSpPr>
          <p:nvPr/>
        </p:nvSpPr>
        <p:spPr bwMode="auto">
          <a:xfrm>
            <a:off x="1905000" y="3962400"/>
            <a:ext cx="15240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44" name="Text Box 12"/>
          <p:cNvSpPr txBox="1">
            <a:spLocks noChangeArrowheads="1"/>
          </p:cNvSpPr>
          <p:nvPr/>
        </p:nvSpPr>
        <p:spPr bwMode="auto">
          <a:xfrm>
            <a:off x="2133600" y="5832475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NOISE</a:t>
            </a:r>
          </a:p>
        </p:txBody>
      </p:sp>
      <p:sp>
        <p:nvSpPr>
          <p:cNvPr id="146445" name="Line 13"/>
          <p:cNvSpPr>
            <a:spLocks noChangeShapeType="1"/>
          </p:cNvSpPr>
          <p:nvPr/>
        </p:nvSpPr>
        <p:spPr bwMode="auto">
          <a:xfrm flipV="1">
            <a:off x="2819400" y="5257800"/>
            <a:ext cx="609600" cy="5334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46" name="Text Box 14"/>
          <p:cNvSpPr txBox="1">
            <a:spLocks noChangeArrowheads="1"/>
          </p:cNvSpPr>
          <p:nvPr/>
        </p:nvSpPr>
        <p:spPr bwMode="auto">
          <a:xfrm>
            <a:off x="5257800" y="5908675"/>
            <a:ext cx="1828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46447" name="Text Box 15"/>
          <p:cNvSpPr txBox="1">
            <a:spLocks noChangeArrowheads="1"/>
          </p:cNvSpPr>
          <p:nvPr/>
        </p:nvSpPr>
        <p:spPr bwMode="auto">
          <a:xfrm>
            <a:off x="5334000" y="6096000"/>
            <a:ext cx="2016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CLASSIFIER</a:t>
            </a:r>
          </a:p>
        </p:txBody>
      </p:sp>
      <p:sp>
        <p:nvSpPr>
          <p:cNvPr id="146448" name="Line 16"/>
          <p:cNvSpPr>
            <a:spLocks noChangeShapeType="1"/>
          </p:cNvSpPr>
          <p:nvPr/>
        </p:nvSpPr>
        <p:spPr bwMode="auto">
          <a:xfrm>
            <a:off x="5181600" y="5562600"/>
            <a:ext cx="8382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49" name="Line 17"/>
          <p:cNvSpPr>
            <a:spLocks noChangeShapeType="1"/>
          </p:cNvSpPr>
          <p:nvPr/>
        </p:nvSpPr>
        <p:spPr bwMode="auto">
          <a:xfrm flipV="1">
            <a:off x="6858000" y="5562600"/>
            <a:ext cx="838200" cy="5334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0" name="Line 18"/>
          <p:cNvSpPr>
            <a:spLocks noChangeShapeType="1"/>
          </p:cNvSpPr>
          <p:nvPr/>
        </p:nvSpPr>
        <p:spPr bwMode="auto">
          <a:xfrm flipV="1">
            <a:off x="7772400" y="2743200"/>
            <a:ext cx="0" cy="14478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1" name="Line 19"/>
          <p:cNvSpPr>
            <a:spLocks noChangeShapeType="1"/>
          </p:cNvSpPr>
          <p:nvPr/>
        </p:nvSpPr>
        <p:spPr bwMode="auto">
          <a:xfrm flipH="1">
            <a:off x="5715000" y="2057400"/>
            <a:ext cx="762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2" name="Line 20"/>
          <p:cNvSpPr>
            <a:spLocks noChangeShapeType="1"/>
          </p:cNvSpPr>
          <p:nvPr/>
        </p:nvSpPr>
        <p:spPr bwMode="auto">
          <a:xfrm flipH="1">
            <a:off x="1524000" y="1447800"/>
            <a:ext cx="1752600" cy="12192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3" name="Line 21"/>
          <p:cNvSpPr>
            <a:spLocks noChangeShapeType="1"/>
          </p:cNvSpPr>
          <p:nvPr/>
        </p:nvSpPr>
        <p:spPr bwMode="auto">
          <a:xfrm flipH="1">
            <a:off x="1752600" y="1981200"/>
            <a:ext cx="1524000" cy="990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4" name="Line 22"/>
          <p:cNvSpPr>
            <a:spLocks noChangeShapeType="1"/>
          </p:cNvSpPr>
          <p:nvPr/>
        </p:nvSpPr>
        <p:spPr bwMode="auto">
          <a:xfrm flipH="1">
            <a:off x="1905000" y="2438400"/>
            <a:ext cx="1447800" cy="914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6455" name="Text Box 23"/>
          <p:cNvSpPr txBox="1">
            <a:spLocks noChangeArrowheads="1"/>
          </p:cNvSpPr>
          <p:nvPr/>
        </p:nvSpPr>
        <p:spPr bwMode="auto">
          <a:xfrm>
            <a:off x="762000" y="4384675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Sensors</a:t>
            </a:r>
          </a:p>
        </p:txBody>
      </p:sp>
      <p:sp>
        <p:nvSpPr>
          <p:cNvPr id="146456" name="Text Box 24"/>
          <p:cNvSpPr txBox="1">
            <a:spLocks noChangeArrowheads="1"/>
          </p:cNvSpPr>
          <p:nvPr/>
        </p:nvSpPr>
        <p:spPr bwMode="auto">
          <a:xfrm>
            <a:off x="838200" y="1752600"/>
            <a:ext cx="1447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Actuators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15888"/>
            <a:ext cx="8007350" cy="433387"/>
          </a:xfrm>
        </p:spPr>
        <p:txBody>
          <a:bodyPr/>
          <a:lstStyle/>
          <a:p>
            <a:pPr algn="ctr"/>
            <a:r>
              <a:rPr lang="en-GB" sz="3600"/>
              <a:t>Inference engines (statistical)</a:t>
            </a:r>
            <a:endParaRPr lang="en-US" sz="360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812212" cy="5905500"/>
          </a:xfrm>
        </p:spPr>
        <p:txBody>
          <a:bodyPr/>
          <a:lstStyle/>
          <a:p>
            <a:r>
              <a:rPr lang="en-GB" sz="2800"/>
              <a:t>If the knowledge base is configured as a Bayesian net of environmental states, the usual conditional probability calculus can be used – this is the present focus</a:t>
            </a:r>
          </a:p>
          <a:p>
            <a:r>
              <a:rPr lang="en-GB" sz="2800"/>
              <a:t>If, on the other hand, the knowledge base is a dynamical process such as speech with state transitions and possible observables, then a Hidden Markov Model supplies the inferences needed to predict how the environment is evolving</a:t>
            </a:r>
          </a:p>
          <a:p>
            <a:r>
              <a:rPr lang="en-GB" sz="2800"/>
              <a:t>If, as in the case of markets and wear processes in complex machinery, there is a Brownian motion at work in the environment, then an Ito calculus may be needed to predict what the environment will do in terms of short-term state evolution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10600" cy="990600"/>
          </a:xfrm>
        </p:spPr>
        <p:txBody>
          <a:bodyPr/>
          <a:lstStyle/>
          <a:p>
            <a:pPr algn="ctr"/>
            <a:r>
              <a:rPr lang="en-GB" sz="3600"/>
              <a:t>Agent Architecture: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066800"/>
            <a:ext cx="7772400" cy="5334000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en-GB" sz="2800"/>
              <a:t>   </a:t>
            </a:r>
          </a:p>
        </p:txBody>
      </p:sp>
      <p:sp>
        <p:nvSpPr>
          <p:cNvPr id="147460" name="Oval 4"/>
          <p:cNvSpPr>
            <a:spLocks noChangeArrowheads="1"/>
          </p:cNvSpPr>
          <p:nvPr/>
        </p:nvSpPr>
        <p:spPr bwMode="auto">
          <a:xfrm>
            <a:off x="457200" y="1143000"/>
            <a:ext cx="2514600" cy="4953000"/>
          </a:xfrm>
          <a:prstGeom prst="ellipse">
            <a:avLst/>
          </a:prstGeom>
          <a:solidFill>
            <a:srgbClr val="00FF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 b="1">
                <a:solidFill>
                  <a:srgbClr val="000000"/>
                </a:solidFill>
                <a:latin typeface="Times New Roman" pitchFamily="18" charset="0"/>
              </a:rPr>
              <a:t>Environment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352800" y="1371600"/>
            <a:ext cx="2286000" cy="1219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Action Planner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6553200" y="1371600"/>
            <a:ext cx="2286000" cy="13716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Inference Engine</a:t>
            </a:r>
          </a:p>
        </p:txBody>
      </p:sp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3505200" y="4267200"/>
            <a:ext cx="22098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000">
                <a:latin typeface="Times New Roman" pitchFamily="18" charset="0"/>
              </a:rPr>
              <a:t>Pattern Extractor</a:t>
            </a: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6781800" y="4267200"/>
            <a:ext cx="2133600" cy="1295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/>
            <a:r>
              <a:rPr lang="en-GB" sz="2400">
                <a:latin typeface="Times New Roman" pitchFamily="18" charset="0"/>
              </a:rPr>
              <a:t>Knowledge Base</a:t>
            </a:r>
          </a:p>
        </p:txBody>
      </p:sp>
      <p:sp>
        <p:nvSpPr>
          <p:cNvPr id="147465" name="Line 9"/>
          <p:cNvSpPr>
            <a:spLocks noChangeShapeType="1"/>
          </p:cNvSpPr>
          <p:nvPr/>
        </p:nvSpPr>
        <p:spPr bwMode="auto">
          <a:xfrm>
            <a:off x="1752600" y="4191000"/>
            <a:ext cx="16764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66" name="Line 10"/>
          <p:cNvSpPr>
            <a:spLocks noChangeShapeType="1"/>
          </p:cNvSpPr>
          <p:nvPr/>
        </p:nvSpPr>
        <p:spPr bwMode="auto">
          <a:xfrm>
            <a:off x="1600200" y="4343400"/>
            <a:ext cx="1828800" cy="7620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67" name="Line 11"/>
          <p:cNvSpPr>
            <a:spLocks noChangeShapeType="1"/>
          </p:cNvSpPr>
          <p:nvPr/>
        </p:nvSpPr>
        <p:spPr bwMode="auto">
          <a:xfrm>
            <a:off x="1905000" y="3962400"/>
            <a:ext cx="15240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68" name="Text Box 12"/>
          <p:cNvSpPr txBox="1">
            <a:spLocks noChangeArrowheads="1"/>
          </p:cNvSpPr>
          <p:nvPr/>
        </p:nvSpPr>
        <p:spPr bwMode="auto">
          <a:xfrm>
            <a:off x="2133600" y="5832475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NOISE</a:t>
            </a:r>
          </a:p>
        </p:txBody>
      </p:sp>
      <p:sp>
        <p:nvSpPr>
          <p:cNvPr id="147469" name="Line 13"/>
          <p:cNvSpPr>
            <a:spLocks noChangeShapeType="1"/>
          </p:cNvSpPr>
          <p:nvPr/>
        </p:nvSpPr>
        <p:spPr bwMode="auto">
          <a:xfrm flipV="1">
            <a:off x="2819400" y="5257800"/>
            <a:ext cx="609600" cy="5334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5257800" y="5908675"/>
            <a:ext cx="1828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47471" name="Text Box 15"/>
          <p:cNvSpPr txBox="1">
            <a:spLocks noChangeArrowheads="1"/>
          </p:cNvSpPr>
          <p:nvPr/>
        </p:nvSpPr>
        <p:spPr bwMode="auto">
          <a:xfrm>
            <a:off x="5334000" y="6096000"/>
            <a:ext cx="2016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1">
                <a:latin typeface="Times New Roman" pitchFamily="18" charset="0"/>
              </a:rPr>
              <a:t>CLASSIFIER</a:t>
            </a:r>
          </a:p>
        </p:txBody>
      </p:sp>
      <p:sp>
        <p:nvSpPr>
          <p:cNvPr id="147472" name="Line 16"/>
          <p:cNvSpPr>
            <a:spLocks noChangeShapeType="1"/>
          </p:cNvSpPr>
          <p:nvPr/>
        </p:nvSpPr>
        <p:spPr bwMode="auto">
          <a:xfrm>
            <a:off x="5181600" y="5562600"/>
            <a:ext cx="8382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3" name="Line 17"/>
          <p:cNvSpPr>
            <a:spLocks noChangeShapeType="1"/>
          </p:cNvSpPr>
          <p:nvPr/>
        </p:nvSpPr>
        <p:spPr bwMode="auto">
          <a:xfrm flipV="1">
            <a:off x="6858000" y="5562600"/>
            <a:ext cx="838200" cy="5334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4" name="Line 18"/>
          <p:cNvSpPr>
            <a:spLocks noChangeShapeType="1"/>
          </p:cNvSpPr>
          <p:nvPr/>
        </p:nvSpPr>
        <p:spPr bwMode="auto">
          <a:xfrm flipV="1">
            <a:off x="7772400" y="2743200"/>
            <a:ext cx="0" cy="14478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5" name="Line 19"/>
          <p:cNvSpPr>
            <a:spLocks noChangeShapeType="1"/>
          </p:cNvSpPr>
          <p:nvPr/>
        </p:nvSpPr>
        <p:spPr bwMode="auto">
          <a:xfrm flipH="1">
            <a:off x="5715000" y="2057400"/>
            <a:ext cx="762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6" name="Line 20"/>
          <p:cNvSpPr>
            <a:spLocks noChangeShapeType="1"/>
          </p:cNvSpPr>
          <p:nvPr/>
        </p:nvSpPr>
        <p:spPr bwMode="auto">
          <a:xfrm flipH="1">
            <a:off x="1524000" y="1447800"/>
            <a:ext cx="1752600" cy="12192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7" name="Line 21"/>
          <p:cNvSpPr>
            <a:spLocks noChangeShapeType="1"/>
          </p:cNvSpPr>
          <p:nvPr/>
        </p:nvSpPr>
        <p:spPr bwMode="auto">
          <a:xfrm flipH="1">
            <a:off x="1752600" y="1981200"/>
            <a:ext cx="1524000" cy="990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8" name="Line 22"/>
          <p:cNvSpPr>
            <a:spLocks noChangeShapeType="1"/>
          </p:cNvSpPr>
          <p:nvPr/>
        </p:nvSpPr>
        <p:spPr bwMode="auto">
          <a:xfrm flipH="1">
            <a:off x="1905000" y="2438400"/>
            <a:ext cx="1447800" cy="914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7479" name="Text Box 23"/>
          <p:cNvSpPr txBox="1">
            <a:spLocks noChangeArrowheads="1"/>
          </p:cNvSpPr>
          <p:nvPr/>
        </p:nvSpPr>
        <p:spPr bwMode="auto">
          <a:xfrm>
            <a:off x="762000" y="4384675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Sensors</a:t>
            </a:r>
          </a:p>
        </p:txBody>
      </p:sp>
      <p:sp>
        <p:nvSpPr>
          <p:cNvPr id="147480" name="Text Box 24"/>
          <p:cNvSpPr txBox="1">
            <a:spLocks noChangeArrowheads="1"/>
          </p:cNvSpPr>
          <p:nvPr/>
        </p:nvSpPr>
        <p:spPr bwMode="auto">
          <a:xfrm>
            <a:off x="838200" y="1752600"/>
            <a:ext cx="1447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</a:rPr>
              <a:t>Actuators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ck And Key">
  <a:themeElements>
    <a:clrScheme name="Lock And Key 2">
      <a:dk1>
        <a:srgbClr val="393939"/>
      </a:dk1>
      <a:lt1>
        <a:srgbClr val="FFFFFF"/>
      </a:lt1>
      <a:dk2>
        <a:srgbClr val="6600CC"/>
      </a:dk2>
      <a:lt2>
        <a:srgbClr val="CCCCFF"/>
      </a:lt2>
      <a:accent1>
        <a:srgbClr val="F9D87E"/>
      </a:accent1>
      <a:accent2>
        <a:srgbClr val="FFCCCC"/>
      </a:accent2>
      <a:accent3>
        <a:srgbClr val="FFFFFF"/>
      </a:accent3>
      <a:accent4>
        <a:srgbClr val="2F2F2F"/>
      </a:accent4>
      <a:accent5>
        <a:srgbClr val="FBE9C0"/>
      </a:accent5>
      <a:accent6>
        <a:srgbClr val="E7B9B9"/>
      </a:accent6>
      <a:hlink>
        <a:srgbClr val="FFCCFF"/>
      </a:hlink>
      <a:folHlink>
        <a:srgbClr val="99CCFF"/>
      </a:folHlink>
    </a:clrScheme>
    <a:fontScheme name="Lock And Ke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ock And Key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4803</TotalTime>
  <Words>789</Words>
  <Application>Microsoft Office PowerPoint</Application>
  <PresentationFormat>On-screen Show (4:3)</PresentationFormat>
  <Paragraphs>109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Jokewood</vt:lpstr>
      <vt:lpstr>Symbol</vt:lpstr>
      <vt:lpstr>Times New Roman</vt:lpstr>
      <vt:lpstr>Lock And Key</vt:lpstr>
      <vt:lpstr>Bayesian belief nets</vt:lpstr>
      <vt:lpstr>Intelligent Agent Architecture:</vt:lpstr>
      <vt:lpstr>Some concrete examples of intelligent agents</vt:lpstr>
      <vt:lpstr>Pattern extractors:</vt:lpstr>
      <vt:lpstr>Agent Architecture:</vt:lpstr>
      <vt:lpstr>Knowledge base:</vt:lpstr>
      <vt:lpstr>Agent Architecture:</vt:lpstr>
      <vt:lpstr>Inference engines (statistical)</vt:lpstr>
      <vt:lpstr>Agent Architecture:</vt:lpstr>
      <vt:lpstr>Action planning: what sequence of actions should an agent perform ?</vt:lpstr>
      <vt:lpstr>What are Bayesian Nets?</vt:lpstr>
      <vt:lpstr>Extended causal propagation of belief</vt:lpstr>
      <vt:lpstr>Why Diagnostic reasoning ?</vt:lpstr>
      <vt:lpstr>Diagnostic reasoning -computation</vt:lpstr>
      <vt:lpstr>Computational load in complex nets</vt:lpstr>
      <vt:lpstr>Influence coefficients – reducing complexity</vt:lpstr>
      <vt:lpstr>  Influence coefficients – an unproved conjecture </vt:lpstr>
      <vt:lpstr>PowerPoint Presentation</vt:lpstr>
    </vt:vector>
  </TitlesOfParts>
  <Company>University of Huddersfield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pressure across the ear</dc:title>
  <dc:creator>Computing and Engineering</dc:creator>
  <cp:lastModifiedBy>Neema Imbayi</cp:lastModifiedBy>
  <cp:revision>74</cp:revision>
  <cp:lastPrinted>2003-02-21T16:29:10Z</cp:lastPrinted>
  <dcterms:created xsi:type="dcterms:W3CDTF">2003-02-21T16:29:10Z</dcterms:created>
  <dcterms:modified xsi:type="dcterms:W3CDTF">2015-06-11T11:36:57Z</dcterms:modified>
</cp:coreProperties>
</file>