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notesMasterIdLst>
    <p:notesMasterId r:id="rId20"/>
  </p:notesMasterIdLst>
  <p:sldIdLst>
    <p:sldId id="286" r:id="rId2"/>
    <p:sldId id="309" r:id="rId3"/>
    <p:sldId id="282" r:id="rId4"/>
    <p:sldId id="311" r:id="rId5"/>
    <p:sldId id="315" r:id="rId6"/>
    <p:sldId id="312" r:id="rId7"/>
    <p:sldId id="317" r:id="rId8"/>
    <p:sldId id="306" r:id="rId9"/>
    <p:sldId id="318" r:id="rId10"/>
    <p:sldId id="319" r:id="rId11"/>
    <p:sldId id="320" r:id="rId12"/>
    <p:sldId id="321" r:id="rId13"/>
    <p:sldId id="322" r:id="rId14"/>
    <p:sldId id="323" r:id="rId15"/>
    <p:sldId id="324" r:id="rId16"/>
    <p:sldId id="325" r:id="rId17"/>
    <p:sldId id="326" r:id="rId18"/>
    <p:sldId id="302" r:id="rId19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FF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4" autoAdjust="0"/>
    <p:restoredTop sz="94691" autoAdjust="0"/>
  </p:normalViewPr>
  <p:slideViewPr>
    <p:cSldViewPr>
      <p:cViewPr varScale="1">
        <p:scale>
          <a:sx n="87" d="100"/>
          <a:sy n="87" d="100"/>
        </p:scale>
        <p:origin x="146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143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198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98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98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198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fld id="{E5F228E1-A780-4A7B-B35C-C72E6681CE2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0006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690" name="Group 2"/>
          <p:cNvGrpSpPr>
            <a:grpSpLocks/>
          </p:cNvGrpSpPr>
          <p:nvPr/>
        </p:nvGrpSpPr>
        <p:grpSpPr bwMode="auto">
          <a:xfrm>
            <a:off x="0" y="0"/>
            <a:ext cx="1828800" cy="6856413"/>
            <a:chOff x="0" y="0"/>
            <a:chExt cx="1152" cy="4319"/>
          </a:xfrm>
        </p:grpSpPr>
        <p:sp>
          <p:nvSpPr>
            <p:cNvPr id="11469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52" cy="10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14692" name="Rectangle 4"/>
            <p:cNvSpPr>
              <a:spLocks noChangeArrowheads="1"/>
            </p:cNvSpPr>
            <p:nvPr/>
          </p:nvSpPr>
          <p:spPr bwMode="auto">
            <a:xfrm>
              <a:off x="0" y="2400"/>
              <a:ext cx="1152" cy="191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 sz="2400">
                <a:latin typeface="Times New Roman" pitchFamily="18" charset="0"/>
              </a:endParaRPr>
            </a:p>
          </p:txBody>
        </p:sp>
        <p:pic>
          <p:nvPicPr>
            <p:cNvPr id="114693" name="Picture 5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1028"/>
              <a:ext cx="1152" cy="1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14694" name="Rectangle 6"/>
          <p:cNvSpPr>
            <a:spLocks noGrp="1" noChangeArrowheads="1"/>
          </p:cNvSpPr>
          <p:nvPr>
            <p:ph type="ctrTitle" sz="quarter"/>
          </p:nvPr>
        </p:nvSpPr>
        <p:spPr>
          <a:xfrm>
            <a:off x="1905000" y="1676400"/>
            <a:ext cx="6934200" cy="2116138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14695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911350" y="3968750"/>
            <a:ext cx="6400800" cy="1752600"/>
          </a:xfrm>
        </p:spPr>
        <p:txBody>
          <a:bodyPr/>
          <a:lstStyle>
            <a:lvl1pPr marL="0" indent="0" algn="ctr">
              <a:buFont typeface="Symbol" pitchFamily="18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14696" name="Rectangle 8"/>
          <p:cNvSpPr>
            <a:spLocks noGrp="1" noChangeArrowheads="1"/>
          </p:cNvSpPr>
          <p:nvPr>
            <p:ph type="dt" sz="quarter" idx="2"/>
          </p:nvPr>
        </p:nvSpPr>
        <p:spPr>
          <a:xfrm>
            <a:off x="18288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114697" name="Rectangle 9"/>
          <p:cNvSpPr>
            <a:spLocks noGrp="1" noChangeArrowheads="1"/>
          </p:cNvSpPr>
          <p:nvPr>
            <p:ph type="ftr" sz="quarter" idx="3"/>
          </p:nvPr>
        </p:nvSpPr>
        <p:spPr>
          <a:xfrm>
            <a:off x="39624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114698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3D701B8-0943-49E3-9B3C-3A36F262CF8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4E03EA-A86B-434D-8778-F08E337070E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38950" y="304800"/>
            <a:ext cx="215265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04800"/>
            <a:ext cx="63055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77E14-FD09-43D1-9183-1EADC1BD33F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BD8E6D-D457-4843-ADBD-79F99ADFDD4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F8FC80-62D8-4929-AAAB-CD1065997AB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600200"/>
            <a:ext cx="42291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42291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25CABE-D690-4050-BE4F-03826AFEE33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2BD571-9D3F-48E1-ABAD-66D0B02E0F4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265815-AEA5-4DE3-A166-BB76969E8DC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B1237E-95CE-40C8-B8FF-125AD809242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6782F-11E0-4A73-8F92-85D3F563017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30AEC7-82B9-4571-BB65-CE5A7B9B8BC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04800"/>
            <a:ext cx="8610600" cy="12065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600200"/>
            <a:ext cx="8610600" cy="4495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136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008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1136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400800"/>
            <a:ext cx="2895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1136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D05BF502-2587-4B7D-95D8-B326AABD5A17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90000"/>
        <a:buFont typeface="Symbol" pitchFamily="18" charset="2"/>
        <a:buChar char="¨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mailto:inglebymeltham@btinternet.com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0350"/>
            <a:ext cx="8610600" cy="647700"/>
          </a:xfrm>
        </p:spPr>
        <p:txBody>
          <a:bodyPr/>
          <a:lstStyle/>
          <a:p>
            <a:pPr algn="ctr"/>
            <a:r>
              <a:rPr lang="en-GB" sz="4000"/>
              <a:t>Bayesian belief nets</a:t>
            </a:r>
            <a:endParaRPr lang="en-US" sz="4000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96975"/>
            <a:ext cx="8610600" cy="5472113"/>
          </a:xfrm>
        </p:spPr>
        <p:txBody>
          <a:bodyPr/>
          <a:lstStyle/>
          <a:p>
            <a:pPr algn="ctr">
              <a:lnSpc>
                <a:spcPct val="90000"/>
              </a:lnSpc>
              <a:buFont typeface="Symbol" pitchFamily="18" charset="2"/>
              <a:buNone/>
            </a:pPr>
            <a:r>
              <a:rPr lang="en-GB" sz="2400" i="1">
                <a:solidFill>
                  <a:schemeClr val="tx2"/>
                </a:solidFill>
              </a:rPr>
              <a:t>Michael Ingleby</a:t>
            </a:r>
          </a:p>
          <a:p>
            <a:pPr algn="ctr">
              <a:lnSpc>
                <a:spcPct val="90000"/>
              </a:lnSpc>
              <a:buFont typeface="Symbol" pitchFamily="18" charset="2"/>
              <a:buNone/>
            </a:pPr>
            <a:endParaRPr lang="en-GB" sz="2400"/>
          </a:p>
          <a:p>
            <a:pPr>
              <a:lnSpc>
                <a:spcPct val="90000"/>
              </a:lnSpc>
              <a:buFont typeface="Symbol" pitchFamily="18" charset="2"/>
              <a:buNone/>
            </a:pPr>
            <a:r>
              <a:rPr lang="en-GB" sz="2400"/>
              <a:t>		- these are one of several possible inference 	frameworks 	used in intelligent agents and are important in artificial 	intelligence</a:t>
            </a:r>
          </a:p>
          <a:p>
            <a:pPr>
              <a:lnSpc>
                <a:spcPct val="90000"/>
              </a:lnSpc>
              <a:buFont typeface="Symbol" pitchFamily="18" charset="2"/>
              <a:buNone/>
            </a:pPr>
            <a:r>
              <a:rPr lang="en-GB" sz="2400"/>
              <a:t>		-others involve strict logical inference in a predicate 	logic framework or something similar such as modal 	logic</a:t>
            </a:r>
          </a:p>
          <a:p>
            <a:pPr>
              <a:lnSpc>
                <a:spcPct val="90000"/>
              </a:lnSpc>
              <a:buFont typeface="Symbol" pitchFamily="18" charset="2"/>
              <a:buNone/>
            </a:pPr>
            <a:r>
              <a:rPr lang="en-GB" sz="2400"/>
              <a:t>		- yet others operate by search of large possible-worlds 	spaces to formulate plans of action for an agent in an 	environment, optimising a plan for some sort of fitness 	criterion</a:t>
            </a:r>
          </a:p>
          <a:p>
            <a:pPr>
              <a:lnSpc>
                <a:spcPct val="90000"/>
              </a:lnSpc>
              <a:buFont typeface="Symbol" pitchFamily="18" charset="2"/>
              <a:buNone/>
            </a:pPr>
            <a:r>
              <a:rPr lang="en-GB" sz="2400"/>
              <a:t>		-</a:t>
            </a:r>
            <a:r>
              <a:rPr lang="en-GB" sz="2400" b="1"/>
              <a:t> I shall focus on the kinds of probabilistic inference that 	belief nets can perform</a:t>
            </a:r>
            <a:endParaRPr lang="en-GB" sz="2400"/>
          </a:p>
          <a:p>
            <a:pPr>
              <a:lnSpc>
                <a:spcPct val="90000"/>
              </a:lnSpc>
              <a:buFont typeface="Symbol" pitchFamily="18" charset="2"/>
              <a:buNone/>
            </a:pPr>
            <a:r>
              <a:rPr lang="en-GB" sz="2400"/>
              <a:t>		</a:t>
            </a:r>
            <a:endParaRPr lang="en-US" sz="2400" i="1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4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4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4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4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4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0" grpId="0"/>
      <p:bldP spid="9421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88913"/>
            <a:ext cx="8610600" cy="792162"/>
          </a:xfrm>
        </p:spPr>
        <p:txBody>
          <a:bodyPr/>
          <a:lstStyle/>
          <a:p>
            <a:pPr algn="ctr"/>
            <a:r>
              <a:rPr lang="en-GB" sz="3600"/>
              <a:t>Action planning: what sequence of actions should an agent perform ?</a:t>
            </a:r>
            <a:endParaRPr lang="en-US" sz="3600"/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8991600" cy="54006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2800"/>
              <a:t>The simplest actions are production rules of the form </a:t>
            </a:r>
            <a:r>
              <a:rPr lang="en-GB" sz="2800" i="1">
                <a:solidFill>
                  <a:schemeClr val="tx2"/>
                </a:solidFill>
              </a:rPr>
              <a:t>‘IF environment in state S, THEN do A to change its state’ </a:t>
            </a:r>
            <a:endParaRPr lang="en-GB" sz="2800"/>
          </a:p>
          <a:p>
            <a:pPr>
              <a:lnSpc>
                <a:spcPct val="80000"/>
              </a:lnSpc>
            </a:pPr>
            <a:r>
              <a:rPr lang="en-GB" sz="2800"/>
              <a:t>Often there is a sequence of possible actions, when scheduling a salesman to call at different towns, or ordering the loading of a container to : there are algorithms to sequence actions efficiently</a:t>
            </a:r>
          </a:p>
          <a:p>
            <a:pPr>
              <a:lnSpc>
                <a:spcPct val="80000"/>
              </a:lnSpc>
            </a:pPr>
            <a:r>
              <a:rPr lang="en-GB" sz="2800"/>
              <a:t>Needed ‘an empirical science of algorithms’ – schedulers and planners have not compared algorithms in statistically sound ways, but the research community is getting more thoughtful</a:t>
            </a:r>
          </a:p>
          <a:p>
            <a:pPr>
              <a:lnSpc>
                <a:spcPct val="80000"/>
              </a:lnSpc>
            </a:pPr>
            <a:r>
              <a:rPr lang="en-GB" sz="2800"/>
              <a:t>Many algorithms are inspired by metaphors such as ‘simulated annealing’ or ‘ant-trail’ multi-agent ways of acting concurrently and involve optimisation of a fitness measure for 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8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2" grpId="0"/>
      <p:bldP spid="14848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610600" cy="765175"/>
          </a:xfrm>
        </p:spPr>
        <p:txBody>
          <a:bodyPr/>
          <a:lstStyle/>
          <a:p>
            <a:r>
              <a:rPr lang="en-GB" sz="3600"/>
              <a:t>What are Bayesian Nets?</a:t>
            </a:r>
            <a:endParaRPr lang="en-US" sz="3600"/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600200"/>
            <a:ext cx="8610600" cy="4495800"/>
          </a:xfrm>
        </p:spPr>
        <p:txBody>
          <a:bodyPr/>
          <a:lstStyle/>
          <a:p>
            <a:r>
              <a:rPr lang="en-US"/>
              <a:t/>
            </a:r>
            <a:br>
              <a:rPr lang="en-US"/>
            </a:br>
            <a:endParaRPr lang="en-US"/>
          </a:p>
        </p:txBody>
      </p:sp>
      <p:pic>
        <p:nvPicPr>
          <p:cNvPr id="173061" name="Picture 5" descr="Bayes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08175" y="836613"/>
            <a:ext cx="6192838" cy="525938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610600" cy="692150"/>
          </a:xfrm>
        </p:spPr>
        <p:txBody>
          <a:bodyPr/>
          <a:lstStyle/>
          <a:p>
            <a:r>
              <a:rPr lang="en-GB" sz="3600"/>
              <a:t>Extended causal propagation of belief</a:t>
            </a:r>
            <a:endParaRPr lang="en-US" sz="3600"/>
          </a:p>
        </p:txBody>
      </p:sp>
      <p:pic>
        <p:nvPicPr>
          <p:cNvPr id="174085" name="Picture 5" descr="bayes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765175"/>
            <a:ext cx="7704137" cy="56880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610600" cy="692150"/>
          </a:xfrm>
        </p:spPr>
        <p:txBody>
          <a:bodyPr/>
          <a:lstStyle/>
          <a:p>
            <a:r>
              <a:rPr lang="en-GB" sz="3600"/>
              <a:t>Why Diagnostic reasoning ?</a:t>
            </a:r>
            <a:endParaRPr lang="en-US" sz="3600"/>
          </a:p>
        </p:txBody>
      </p:sp>
      <p:sp>
        <p:nvSpPr>
          <p:cNvPr id="17510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81000" y="836613"/>
            <a:ext cx="8610600" cy="5616575"/>
          </a:xfrm>
        </p:spPr>
        <p:txBody>
          <a:bodyPr/>
          <a:lstStyle/>
          <a:p>
            <a:r>
              <a:rPr lang="en-GB"/>
              <a:t>When a top-level event has occurred, one often wants to know what contributed to its cause –</a:t>
            </a:r>
          </a:p>
          <a:p>
            <a:r>
              <a:rPr lang="en-GB"/>
              <a:t>In the Auto example, if the AA were called, what is the likelihood that the caller was male</a:t>
            </a:r>
          </a:p>
          <a:p>
            <a:r>
              <a:rPr lang="en-GB"/>
              <a:t>In a catastrophic rice of commodity prices, what is the probability that a harvest failed due to unusual weather in Brazil</a:t>
            </a:r>
          </a:p>
          <a:p>
            <a:r>
              <a:rPr lang="en-GB"/>
              <a:t>Such knowledge is important in medicine and and maintenance of complex systems like nuclear reactors and and chemical plant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610600" cy="620713"/>
          </a:xfrm>
        </p:spPr>
        <p:txBody>
          <a:bodyPr/>
          <a:lstStyle/>
          <a:p>
            <a:r>
              <a:rPr lang="en-GB" sz="3200"/>
              <a:t>Diagnostic reasoning -computation</a:t>
            </a:r>
            <a:endParaRPr lang="en-US" sz="3200"/>
          </a:p>
        </p:txBody>
      </p:sp>
      <p:pic>
        <p:nvPicPr>
          <p:cNvPr id="176133" name="Picture 5" descr="bayes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92275" y="620713"/>
            <a:ext cx="6264275" cy="60483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610600" cy="765175"/>
          </a:xfrm>
        </p:spPr>
        <p:txBody>
          <a:bodyPr/>
          <a:lstStyle/>
          <a:p>
            <a:r>
              <a:rPr lang="en-GB" sz="3600"/>
              <a:t>Computational load in complex nets</a:t>
            </a:r>
            <a:endParaRPr lang="en-US" sz="3600"/>
          </a:p>
        </p:txBody>
      </p:sp>
      <p:pic>
        <p:nvPicPr>
          <p:cNvPr id="177159" name="Picture 7" descr="bayes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692150"/>
            <a:ext cx="7345362" cy="54038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610600" cy="692150"/>
          </a:xfrm>
        </p:spPr>
        <p:txBody>
          <a:bodyPr/>
          <a:lstStyle/>
          <a:p>
            <a:r>
              <a:rPr lang="en-GB" sz="3600"/>
              <a:t>Influence coefficients – reducing complexity</a:t>
            </a:r>
            <a:endParaRPr lang="en-US" sz="3600"/>
          </a:p>
        </p:txBody>
      </p:sp>
      <p:pic>
        <p:nvPicPr>
          <p:cNvPr id="178183" name="Picture 7" descr="bayes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692150"/>
            <a:ext cx="7145338" cy="54038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610600" cy="620713"/>
          </a:xfrm>
        </p:spPr>
        <p:txBody>
          <a:bodyPr/>
          <a:lstStyle/>
          <a:p>
            <a:r>
              <a:rPr lang="en-GB" sz="3600"/>
              <a:t>  </a:t>
            </a:r>
            <a:r>
              <a:rPr lang="en-GB" sz="3200"/>
              <a:t>Influence coefficients – an unproved conjecture</a:t>
            </a:r>
            <a:r>
              <a:rPr lang="en-GB" sz="3600"/>
              <a:t> </a:t>
            </a:r>
            <a:endParaRPr lang="en-US" sz="3600"/>
          </a:p>
        </p:txBody>
      </p:sp>
      <p:sp>
        <p:nvSpPr>
          <p:cNvPr id="18637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81000" y="836613"/>
            <a:ext cx="8610600" cy="58324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2800"/>
              <a:t>It has been speculated that a node with N causal feeds can be reduced to a group of equivalent nodes each with one feed</a:t>
            </a:r>
          </a:p>
          <a:p>
            <a:pPr>
              <a:lnSpc>
                <a:spcPct val="80000"/>
              </a:lnSpc>
            </a:pPr>
            <a:r>
              <a:rPr lang="en-GB" sz="2800"/>
              <a:t>Of course each one-feed node is completely accounted for by two influence coefficients</a:t>
            </a:r>
          </a:p>
          <a:p>
            <a:pPr>
              <a:lnSpc>
                <a:spcPct val="80000"/>
              </a:lnSpc>
            </a:pPr>
            <a:r>
              <a:rPr lang="en-GB" sz="2800"/>
              <a:t>The speculation amounts to claiming that all the computations in even a complex net can be made from influence coefficients</a:t>
            </a:r>
          </a:p>
          <a:p>
            <a:pPr>
              <a:lnSpc>
                <a:spcPct val="80000"/>
              </a:lnSpc>
            </a:pPr>
            <a:r>
              <a:rPr lang="en-GB" sz="2800"/>
              <a:t>An eventual proof would take the form of induction on number N of feeds….but has not been completed</a:t>
            </a:r>
          </a:p>
          <a:p>
            <a:pPr>
              <a:lnSpc>
                <a:spcPct val="80000"/>
              </a:lnSpc>
            </a:pPr>
            <a:r>
              <a:rPr lang="en-GB" sz="2800"/>
              <a:t>Nevertheless many users of Bayesian nets seek to ‘specify’ or ‘train’ them using only influence coefficients</a:t>
            </a:r>
          </a:p>
          <a:p>
            <a:pPr>
              <a:lnSpc>
                <a:spcPct val="80000"/>
              </a:lnSpc>
            </a:pPr>
            <a:r>
              <a:rPr lang="en-GB" sz="2800"/>
              <a:t>A challenge for a keen young applied mathematician ??</a:t>
            </a:r>
          </a:p>
          <a:p>
            <a:pPr>
              <a:lnSpc>
                <a:spcPct val="80000"/>
              </a:lnSpc>
            </a:pP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Text Box 4"/>
          <p:cNvSpPr txBox="1">
            <a:spLocks noChangeArrowheads="1"/>
          </p:cNvSpPr>
          <p:nvPr/>
        </p:nvSpPr>
        <p:spPr bwMode="auto">
          <a:xfrm>
            <a:off x="179388" y="692150"/>
            <a:ext cx="8640762" cy="58547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4400">
                <a:latin typeface="Jokewood" pitchFamily="2" charset="0"/>
              </a:rPr>
              <a:t>That’s All Folks !</a:t>
            </a:r>
          </a:p>
          <a:p>
            <a:pPr>
              <a:spcBef>
                <a:spcPct val="50000"/>
              </a:spcBef>
            </a:pPr>
            <a:r>
              <a:rPr lang="en-GB" sz="2800" u="sng">
                <a:latin typeface="Times New Roman" pitchFamily="18" charset="0"/>
                <a:cs typeface="Times New Roman" pitchFamily="18" charset="0"/>
              </a:rPr>
              <a:t>Reference</a:t>
            </a:r>
            <a:r>
              <a:rPr lang="en-GB" sz="2800">
                <a:latin typeface="Times New Roman" pitchFamily="18" charset="0"/>
                <a:cs typeface="Times New Roman" pitchFamily="18" charset="0"/>
              </a:rPr>
              <a:t>: Ingleby, M &amp; West MM, </a:t>
            </a:r>
            <a:r>
              <a:rPr lang="en-GB" sz="2800" i="1">
                <a:latin typeface="Times New Roman" pitchFamily="18" charset="0"/>
                <a:cs typeface="Times New Roman" pitchFamily="18" charset="0"/>
              </a:rPr>
              <a:t>Causal Influence Coefficients: a Localised Entropy Approach to Bayesian Inference, </a:t>
            </a:r>
            <a:r>
              <a:rPr lang="en-GB" sz="2800">
                <a:latin typeface="Times New Roman" pitchFamily="18" charset="0"/>
                <a:cs typeface="Times New Roman" pitchFamily="18" charset="0"/>
              </a:rPr>
              <a:t>in Mathematical and Statistical Methods in Reliability, Lindqvist &amp; Doksum editors, World Scientific 2003.</a:t>
            </a:r>
            <a:r>
              <a:rPr lang="en-GB" sz="2800" i="1">
                <a:latin typeface="Times New Roman" pitchFamily="18" charset="0"/>
                <a:cs typeface="Times New Roman" pitchFamily="18" charset="0"/>
              </a:rPr>
              <a:t> </a:t>
            </a:r>
            <a:endParaRPr lang="en-GB" sz="280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en-GB" sz="4000">
                <a:latin typeface="Times New Roman" pitchFamily="18" charset="0"/>
                <a:cs typeface="Times New Roman" pitchFamily="18" charset="0"/>
              </a:rPr>
              <a:t>email further questions to</a:t>
            </a:r>
          </a:p>
          <a:p>
            <a:pPr algn="ctr">
              <a:spcBef>
                <a:spcPct val="50000"/>
              </a:spcBef>
            </a:pPr>
            <a:r>
              <a:rPr lang="en-GB" sz="4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4000" i="1">
                <a:latin typeface="Times New Roman" pitchFamily="18" charset="0"/>
                <a:cs typeface="Times New Roman" pitchFamily="18" charset="0"/>
                <a:hlinkClick r:id="rId2"/>
              </a:rPr>
              <a:t>inglebymeltham@btinternet.com</a:t>
            </a:r>
            <a:endParaRPr lang="en-GB" sz="4000" i="1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en-GB" sz="4000" i="1">
                <a:latin typeface="Times New Roman" pitchFamily="18" charset="0"/>
                <a:cs typeface="Times New Roman" pitchFamily="18" charset="0"/>
              </a:rPr>
              <a:t>Carlile Institute, Meltham, W. Yorkshire</a:t>
            </a:r>
            <a:endParaRPr lang="en-US" sz="40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610600" cy="990600"/>
          </a:xfrm>
        </p:spPr>
        <p:txBody>
          <a:bodyPr/>
          <a:lstStyle/>
          <a:p>
            <a:pPr algn="ctr"/>
            <a:r>
              <a:rPr lang="en-GB" sz="3600"/>
              <a:t>Intelligent Agent Architecture: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066800"/>
            <a:ext cx="7772400" cy="5334000"/>
          </a:xfrm>
        </p:spPr>
        <p:txBody>
          <a:bodyPr/>
          <a:lstStyle/>
          <a:p>
            <a:pPr>
              <a:buFont typeface="Symbol" pitchFamily="18" charset="2"/>
              <a:buNone/>
            </a:pPr>
            <a:r>
              <a:rPr lang="en-GB" sz="2800"/>
              <a:t>   </a:t>
            </a:r>
          </a:p>
        </p:txBody>
      </p:sp>
      <p:sp>
        <p:nvSpPr>
          <p:cNvPr id="133124" name="Oval 4"/>
          <p:cNvSpPr>
            <a:spLocks noChangeArrowheads="1"/>
          </p:cNvSpPr>
          <p:nvPr/>
        </p:nvSpPr>
        <p:spPr bwMode="auto">
          <a:xfrm>
            <a:off x="457200" y="1143000"/>
            <a:ext cx="2514600" cy="4953000"/>
          </a:xfrm>
          <a:prstGeom prst="ellipse">
            <a:avLst/>
          </a:prstGeom>
          <a:solidFill>
            <a:srgbClr val="00FFFF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1" hangingPunct="1"/>
            <a:r>
              <a:rPr lang="en-GB" sz="2400" b="1">
                <a:latin typeface="Times New Roman" pitchFamily="18" charset="0"/>
              </a:rPr>
              <a:t>Environment</a:t>
            </a:r>
          </a:p>
        </p:txBody>
      </p:sp>
      <p:sp>
        <p:nvSpPr>
          <p:cNvPr id="133125" name="Rectangle 5"/>
          <p:cNvSpPr>
            <a:spLocks noChangeArrowheads="1"/>
          </p:cNvSpPr>
          <p:nvPr/>
        </p:nvSpPr>
        <p:spPr bwMode="auto">
          <a:xfrm>
            <a:off x="3352800" y="1371600"/>
            <a:ext cx="2286000" cy="12192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1" hangingPunct="1"/>
            <a:r>
              <a:rPr lang="en-GB" sz="2400">
                <a:latin typeface="Times New Roman" pitchFamily="18" charset="0"/>
              </a:rPr>
              <a:t>Action Planner</a:t>
            </a:r>
          </a:p>
        </p:txBody>
      </p:sp>
      <p:sp>
        <p:nvSpPr>
          <p:cNvPr id="133126" name="Rectangle 6"/>
          <p:cNvSpPr>
            <a:spLocks noChangeArrowheads="1"/>
          </p:cNvSpPr>
          <p:nvPr/>
        </p:nvSpPr>
        <p:spPr bwMode="auto">
          <a:xfrm>
            <a:off x="6553200" y="1371600"/>
            <a:ext cx="2286000" cy="13716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1" hangingPunct="1"/>
            <a:r>
              <a:rPr lang="en-GB" sz="2400">
                <a:latin typeface="Times New Roman" pitchFamily="18" charset="0"/>
              </a:rPr>
              <a:t>Inference Engine</a:t>
            </a:r>
          </a:p>
        </p:txBody>
      </p:sp>
      <p:sp>
        <p:nvSpPr>
          <p:cNvPr id="133127" name="Rectangle 7"/>
          <p:cNvSpPr>
            <a:spLocks noChangeArrowheads="1"/>
          </p:cNvSpPr>
          <p:nvPr/>
        </p:nvSpPr>
        <p:spPr bwMode="auto">
          <a:xfrm>
            <a:off x="3505200" y="4267200"/>
            <a:ext cx="2209800" cy="12954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1" hangingPunct="1"/>
            <a:r>
              <a:rPr lang="en-GB" sz="2000">
                <a:latin typeface="Times New Roman" pitchFamily="18" charset="0"/>
              </a:rPr>
              <a:t>Pattern Extractor</a:t>
            </a:r>
          </a:p>
        </p:txBody>
      </p:sp>
      <p:sp>
        <p:nvSpPr>
          <p:cNvPr id="133128" name="Rectangle 8"/>
          <p:cNvSpPr>
            <a:spLocks noChangeArrowheads="1"/>
          </p:cNvSpPr>
          <p:nvPr/>
        </p:nvSpPr>
        <p:spPr bwMode="auto">
          <a:xfrm>
            <a:off x="6781800" y="4267200"/>
            <a:ext cx="2133600" cy="12954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1" hangingPunct="1"/>
            <a:r>
              <a:rPr lang="en-GB" sz="2400">
                <a:latin typeface="Times New Roman" pitchFamily="18" charset="0"/>
              </a:rPr>
              <a:t>Knowledge Base</a:t>
            </a:r>
          </a:p>
        </p:txBody>
      </p:sp>
      <p:sp>
        <p:nvSpPr>
          <p:cNvPr id="133129" name="Line 9"/>
          <p:cNvSpPr>
            <a:spLocks noChangeShapeType="1"/>
          </p:cNvSpPr>
          <p:nvPr/>
        </p:nvSpPr>
        <p:spPr bwMode="auto">
          <a:xfrm>
            <a:off x="1752600" y="4191000"/>
            <a:ext cx="1676400" cy="5334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33130" name="Line 10"/>
          <p:cNvSpPr>
            <a:spLocks noChangeShapeType="1"/>
          </p:cNvSpPr>
          <p:nvPr/>
        </p:nvSpPr>
        <p:spPr bwMode="auto">
          <a:xfrm>
            <a:off x="1600200" y="4343400"/>
            <a:ext cx="1828800" cy="7620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33131" name="Line 11"/>
          <p:cNvSpPr>
            <a:spLocks noChangeShapeType="1"/>
          </p:cNvSpPr>
          <p:nvPr/>
        </p:nvSpPr>
        <p:spPr bwMode="auto">
          <a:xfrm>
            <a:off x="1905000" y="3962400"/>
            <a:ext cx="1524000" cy="5334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33132" name="Text Box 12"/>
          <p:cNvSpPr txBox="1">
            <a:spLocks noChangeArrowheads="1"/>
          </p:cNvSpPr>
          <p:nvPr/>
        </p:nvSpPr>
        <p:spPr bwMode="auto">
          <a:xfrm>
            <a:off x="2133600" y="5832475"/>
            <a:ext cx="12954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GB" sz="2400" b="1">
                <a:latin typeface="Times New Roman" pitchFamily="18" charset="0"/>
              </a:rPr>
              <a:t>NOISE</a:t>
            </a:r>
          </a:p>
        </p:txBody>
      </p:sp>
      <p:sp>
        <p:nvSpPr>
          <p:cNvPr id="133133" name="Line 13"/>
          <p:cNvSpPr>
            <a:spLocks noChangeShapeType="1"/>
          </p:cNvSpPr>
          <p:nvPr/>
        </p:nvSpPr>
        <p:spPr bwMode="auto">
          <a:xfrm flipV="1">
            <a:off x="2819400" y="5257800"/>
            <a:ext cx="609600" cy="5334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33134" name="Text Box 14"/>
          <p:cNvSpPr txBox="1">
            <a:spLocks noChangeArrowheads="1"/>
          </p:cNvSpPr>
          <p:nvPr/>
        </p:nvSpPr>
        <p:spPr bwMode="auto">
          <a:xfrm>
            <a:off x="5257800" y="5908675"/>
            <a:ext cx="1828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133135" name="Text Box 15"/>
          <p:cNvSpPr txBox="1">
            <a:spLocks noChangeArrowheads="1"/>
          </p:cNvSpPr>
          <p:nvPr/>
        </p:nvSpPr>
        <p:spPr bwMode="auto">
          <a:xfrm>
            <a:off x="5334000" y="6096000"/>
            <a:ext cx="2016125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GB" sz="2400" b="1">
                <a:latin typeface="Times New Roman" pitchFamily="18" charset="0"/>
              </a:rPr>
              <a:t>CLASSIFIER</a:t>
            </a:r>
          </a:p>
        </p:txBody>
      </p:sp>
      <p:sp>
        <p:nvSpPr>
          <p:cNvPr id="133136" name="Line 16"/>
          <p:cNvSpPr>
            <a:spLocks noChangeShapeType="1"/>
          </p:cNvSpPr>
          <p:nvPr/>
        </p:nvSpPr>
        <p:spPr bwMode="auto">
          <a:xfrm>
            <a:off x="5181600" y="5562600"/>
            <a:ext cx="838200" cy="5334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33137" name="Line 17"/>
          <p:cNvSpPr>
            <a:spLocks noChangeShapeType="1"/>
          </p:cNvSpPr>
          <p:nvPr/>
        </p:nvSpPr>
        <p:spPr bwMode="auto">
          <a:xfrm flipV="1">
            <a:off x="6858000" y="5562600"/>
            <a:ext cx="838200" cy="53340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33138" name="Line 18"/>
          <p:cNvSpPr>
            <a:spLocks noChangeShapeType="1"/>
          </p:cNvSpPr>
          <p:nvPr/>
        </p:nvSpPr>
        <p:spPr bwMode="auto">
          <a:xfrm flipV="1">
            <a:off x="7772400" y="2743200"/>
            <a:ext cx="0" cy="144780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33139" name="Line 19"/>
          <p:cNvSpPr>
            <a:spLocks noChangeShapeType="1"/>
          </p:cNvSpPr>
          <p:nvPr/>
        </p:nvSpPr>
        <p:spPr bwMode="auto">
          <a:xfrm flipH="1">
            <a:off x="5715000" y="2057400"/>
            <a:ext cx="7620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33140" name="Line 20"/>
          <p:cNvSpPr>
            <a:spLocks noChangeShapeType="1"/>
          </p:cNvSpPr>
          <p:nvPr/>
        </p:nvSpPr>
        <p:spPr bwMode="auto">
          <a:xfrm flipH="1">
            <a:off x="1524000" y="1447800"/>
            <a:ext cx="1752600" cy="12192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33141" name="Line 21"/>
          <p:cNvSpPr>
            <a:spLocks noChangeShapeType="1"/>
          </p:cNvSpPr>
          <p:nvPr/>
        </p:nvSpPr>
        <p:spPr bwMode="auto">
          <a:xfrm flipH="1">
            <a:off x="1752600" y="1981200"/>
            <a:ext cx="1524000" cy="9906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33142" name="Line 22"/>
          <p:cNvSpPr>
            <a:spLocks noChangeShapeType="1"/>
          </p:cNvSpPr>
          <p:nvPr/>
        </p:nvSpPr>
        <p:spPr bwMode="auto">
          <a:xfrm flipH="1">
            <a:off x="1905000" y="2438400"/>
            <a:ext cx="1447800" cy="9144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33143" name="Text Box 23"/>
          <p:cNvSpPr txBox="1">
            <a:spLocks noChangeArrowheads="1"/>
          </p:cNvSpPr>
          <p:nvPr/>
        </p:nvSpPr>
        <p:spPr bwMode="auto">
          <a:xfrm>
            <a:off x="762000" y="4384675"/>
            <a:ext cx="16764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GB" sz="2400">
                <a:solidFill>
                  <a:schemeClr val="hlink"/>
                </a:solidFill>
                <a:latin typeface="Times New Roman" pitchFamily="18" charset="0"/>
              </a:rPr>
              <a:t>Sensors</a:t>
            </a:r>
          </a:p>
        </p:txBody>
      </p:sp>
      <p:sp>
        <p:nvSpPr>
          <p:cNvPr id="133144" name="Text Box 24"/>
          <p:cNvSpPr txBox="1">
            <a:spLocks noChangeArrowheads="1"/>
          </p:cNvSpPr>
          <p:nvPr/>
        </p:nvSpPr>
        <p:spPr bwMode="auto">
          <a:xfrm>
            <a:off x="838200" y="1752600"/>
            <a:ext cx="1447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400">
                <a:latin typeface="Times New Roman" pitchFamily="18" charset="0"/>
              </a:rPr>
              <a:t>Actuators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610600" cy="765175"/>
          </a:xfrm>
        </p:spPr>
        <p:txBody>
          <a:bodyPr/>
          <a:lstStyle/>
          <a:p>
            <a:r>
              <a:rPr lang="en-GB" sz="3600"/>
              <a:t>Some concrete examples of intelligent agents</a:t>
            </a:r>
            <a:endParaRPr lang="en-US" sz="3600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150"/>
            <a:ext cx="9144000" cy="616585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Symbol" pitchFamily="18" charset="2"/>
              <a:buAutoNum type="arabicPeriod"/>
            </a:pPr>
            <a:r>
              <a:rPr lang="en-GB" sz="2400"/>
              <a:t>Speech-to-text agents </a:t>
            </a:r>
          </a:p>
          <a:p>
            <a:pPr marL="609600" indent="-609600">
              <a:lnSpc>
                <a:spcPct val="90000"/>
              </a:lnSpc>
              <a:buFont typeface="Symbol" pitchFamily="18" charset="2"/>
              <a:buNone/>
            </a:pPr>
            <a:r>
              <a:rPr lang="en-GB" sz="2400"/>
              <a:t>	– ‘speech recognizers’, that </a:t>
            </a:r>
            <a:r>
              <a:rPr lang="en-GB" sz="2400" u="sng">
                <a:solidFill>
                  <a:schemeClr val="tx2"/>
                </a:solidFill>
              </a:rPr>
              <a:t>decide</a:t>
            </a:r>
            <a:r>
              <a:rPr lang="en-GB" sz="2400"/>
              <a:t> what is being said</a:t>
            </a:r>
          </a:p>
          <a:p>
            <a:pPr marL="609600" indent="-609600">
              <a:lnSpc>
                <a:spcPct val="90000"/>
              </a:lnSpc>
              <a:buFont typeface="Symbol" pitchFamily="18" charset="2"/>
              <a:buNone/>
            </a:pPr>
            <a:r>
              <a:rPr lang="en-GB" sz="2400">
                <a:solidFill>
                  <a:schemeClr val="tx2"/>
                </a:solidFill>
              </a:rPr>
              <a:t>2.	</a:t>
            </a:r>
            <a:r>
              <a:rPr lang="en-GB" sz="2400"/>
              <a:t>Biometric ID agents </a:t>
            </a:r>
          </a:p>
          <a:p>
            <a:pPr marL="609600" indent="-609600">
              <a:lnSpc>
                <a:spcPct val="90000"/>
              </a:lnSpc>
              <a:buFont typeface="Symbol" pitchFamily="18" charset="2"/>
              <a:buNone/>
            </a:pPr>
            <a:r>
              <a:rPr lang="en-GB" sz="2400"/>
              <a:t>         – ‘fingerprint/iris-scan/earprint/voiceprint scanners’ that </a:t>
            </a:r>
            <a:r>
              <a:rPr lang="en-GB" sz="2400" i="1" u="sng">
                <a:solidFill>
                  <a:schemeClr val="tx2"/>
                </a:solidFill>
              </a:rPr>
              <a:t>decide</a:t>
            </a:r>
            <a:r>
              <a:rPr lang="en-GB" sz="2400"/>
              <a:t> who is or has been present </a:t>
            </a:r>
          </a:p>
          <a:p>
            <a:pPr marL="609600" indent="-609600">
              <a:lnSpc>
                <a:spcPct val="90000"/>
              </a:lnSpc>
              <a:buFont typeface="Symbol" pitchFamily="18" charset="2"/>
              <a:buAutoNum type="arabicPeriod" startAt="3"/>
            </a:pPr>
            <a:r>
              <a:rPr lang="en-GB" sz="2400"/>
              <a:t>Telemedical agents </a:t>
            </a:r>
          </a:p>
          <a:p>
            <a:pPr marL="609600" indent="-609600">
              <a:lnSpc>
                <a:spcPct val="90000"/>
              </a:lnSpc>
              <a:buFont typeface="Symbol" pitchFamily="18" charset="2"/>
              <a:buNone/>
            </a:pPr>
            <a:r>
              <a:rPr lang="en-GB" sz="2400"/>
              <a:t>        –  provide </a:t>
            </a:r>
            <a:r>
              <a:rPr lang="en-GB" sz="2400" i="1" u="sng">
                <a:solidFill>
                  <a:schemeClr val="tx2"/>
                </a:solidFill>
              </a:rPr>
              <a:t>decision</a:t>
            </a:r>
            <a:r>
              <a:rPr lang="en-GB" sz="2400"/>
              <a:t> support for ECG, auscultation etc</a:t>
            </a:r>
          </a:p>
          <a:p>
            <a:pPr marL="609600" indent="-609600">
              <a:lnSpc>
                <a:spcPct val="90000"/>
              </a:lnSpc>
              <a:buFont typeface="Symbol" pitchFamily="18" charset="2"/>
              <a:buAutoNum type="arabicPeriod" startAt="4"/>
            </a:pPr>
            <a:r>
              <a:rPr lang="en-GB" sz="2400"/>
              <a:t>‘Smart’ machines (cars, locomotives, manufacturing lines…)</a:t>
            </a:r>
          </a:p>
          <a:p>
            <a:pPr marL="609600" indent="-609600">
              <a:lnSpc>
                <a:spcPct val="90000"/>
              </a:lnSpc>
              <a:buFont typeface="Symbol" pitchFamily="18" charset="2"/>
              <a:buNone/>
            </a:pPr>
            <a:r>
              <a:rPr lang="en-GB" sz="2400"/>
              <a:t>	 – </a:t>
            </a:r>
            <a:r>
              <a:rPr lang="en-GB" sz="2400" i="1" u="sng">
                <a:solidFill>
                  <a:schemeClr val="tx2"/>
                </a:solidFill>
              </a:rPr>
              <a:t>decide</a:t>
            </a:r>
            <a:r>
              <a:rPr lang="en-GB" sz="2400"/>
              <a:t> their own maintenance needs….</a:t>
            </a:r>
            <a:r>
              <a:rPr lang="en-GB" sz="2400" i="1"/>
              <a:t>predictively</a:t>
            </a:r>
          </a:p>
          <a:p>
            <a:pPr marL="609600" indent="-609600">
              <a:lnSpc>
                <a:spcPct val="90000"/>
              </a:lnSpc>
              <a:buFont typeface="Symbol" pitchFamily="18" charset="2"/>
              <a:buNone/>
            </a:pPr>
            <a:r>
              <a:rPr lang="en-GB" sz="2400">
                <a:solidFill>
                  <a:schemeClr val="tx2"/>
                </a:solidFill>
              </a:rPr>
              <a:t>5.	</a:t>
            </a:r>
            <a:r>
              <a:rPr lang="en-GB" sz="2400"/>
              <a:t>The</a:t>
            </a:r>
            <a:r>
              <a:rPr lang="en-GB" sz="2400">
                <a:solidFill>
                  <a:schemeClr val="tx2"/>
                </a:solidFill>
              </a:rPr>
              <a:t> </a:t>
            </a:r>
            <a:r>
              <a:rPr lang="en-GB" sz="2400"/>
              <a:t>robot traffic cop (extension of the speed camera)</a:t>
            </a:r>
          </a:p>
          <a:p>
            <a:pPr marL="609600" indent="-609600">
              <a:lnSpc>
                <a:spcPct val="90000"/>
              </a:lnSpc>
              <a:buFont typeface="Symbol" pitchFamily="18" charset="2"/>
              <a:buNone/>
            </a:pPr>
            <a:r>
              <a:rPr lang="en-GB" sz="2400"/>
              <a:t>	 –  directs vehicle drivers at an intersection, detects  infractions and  	</a:t>
            </a:r>
            <a:r>
              <a:rPr lang="en-GB" sz="2400" i="1" u="sng">
                <a:solidFill>
                  <a:schemeClr val="tx2"/>
                </a:solidFill>
              </a:rPr>
              <a:t>decides</a:t>
            </a:r>
            <a:r>
              <a:rPr lang="en-GB" sz="2400" i="1">
                <a:solidFill>
                  <a:schemeClr val="tx2"/>
                </a:solidFill>
              </a:rPr>
              <a:t>  </a:t>
            </a:r>
            <a:r>
              <a:rPr lang="en-GB" sz="2400">
                <a:solidFill>
                  <a:schemeClr val="tx2"/>
                </a:solidFill>
              </a:rPr>
              <a:t>when to</a:t>
            </a:r>
            <a:r>
              <a:rPr lang="en-GB" sz="2400" i="1">
                <a:solidFill>
                  <a:schemeClr val="tx2"/>
                </a:solidFill>
              </a:rPr>
              <a:t> </a:t>
            </a:r>
            <a:r>
              <a:rPr lang="en-GB" sz="2400"/>
              <a:t>photograph licence plates,  take mug-shots etc</a:t>
            </a:r>
          </a:p>
          <a:p>
            <a:pPr marL="609600" indent="-609600">
              <a:lnSpc>
                <a:spcPct val="90000"/>
              </a:lnSpc>
              <a:buFont typeface="Symbol" pitchFamily="18" charset="2"/>
              <a:buNone/>
            </a:pPr>
            <a:r>
              <a:rPr lang="en-GB" sz="2400"/>
              <a:t>	…. concepts from </a:t>
            </a:r>
            <a:r>
              <a:rPr lang="en-GB" sz="2400">
                <a:solidFill>
                  <a:schemeClr val="tx2"/>
                </a:solidFill>
              </a:rPr>
              <a:t>statistical </a:t>
            </a:r>
            <a:r>
              <a:rPr lang="en-GB" sz="2400" i="1" u="sng">
                <a:solidFill>
                  <a:schemeClr val="tx2"/>
                </a:solidFill>
              </a:rPr>
              <a:t>decision</a:t>
            </a:r>
            <a:r>
              <a:rPr lang="en-GB" sz="2400">
                <a:solidFill>
                  <a:schemeClr val="tx2"/>
                </a:solidFill>
              </a:rPr>
              <a:t> theory</a:t>
            </a:r>
            <a:r>
              <a:rPr lang="en-GB" sz="2400"/>
              <a:t> apply !</a:t>
            </a:r>
          </a:p>
          <a:p>
            <a:pPr marL="609600" indent="-609600">
              <a:lnSpc>
                <a:spcPct val="90000"/>
              </a:lnSpc>
              <a:buFont typeface="Symbol" pitchFamily="18" charset="2"/>
              <a:buNone/>
            </a:pPr>
            <a:r>
              <a:rPr lang="en-GB" sz="2400"/>
              <a:t>	…. engender obligations to engineer them </a:t>
            </a:r>
            <a:r>
              <a:rPr lang="en-GB" sz="2400" i="1"/>
              <a:t>safely</a:t>
            </a:r>
            <a:r>
              <a:rPr lang="en-GB" sz="2400"/>
              <a:t> when the decisions are </a:t>
            </a:r>
            <a:r>
              <a:rPr lang="en-GB" sz="2400" i="1" u="sng">
                <a:solidFill>
                  <a:schemeClr val="tx2"/>
                </a:solidFill>
              </a:rPr>
              <a:t>safety-critical</a:t>
            </a:r>
            <a:r>
              <a:rPr lang="en-GB" sz="2400"/>
              <a:t> (</a:t>
            </a:r>
            <a:r>
              <a:rPr lang="en-GB" sz="2400">
                <a:cs typeface="Times New Roman" pitchFamily="18" charset="0"/>
              </a:rPr>
              <a:t>→</a:t>
            </a:r>
            <a:r>
              <a:rPr lang="en-GB" sz="2400"/>
              <a:t>death/injury) or </a:t>
            </a:r>
            <a:r>
              <a:rPr lang="en-GB" sz="2400" i="1" u="sng">
                <a:solidFill>
                  <a:schemeClr val="tx2"/>
                </a:solidFill>
              </a:rPr>
              <a:t>mission-critical</a:t>
            </a:r>
            <a:r>
              <a:rPr lang="en-GB" sz="2400"/>
              <a:t> (</a:t>
            </a:r>
            <a:r>
              <a:rPr lang="en-GB" sz="2400">
                <a:cs typeface="Times New Roman" pitchFamily="18" charset="0"/>
              </a:rPr>
              <a:t>→</a:t>
            </a:r>
            <a:r>
              <a:rPr lang="en-GB" sz="2400"/>
              <a:t>destruction of environment or agent)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0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0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0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0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0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90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0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901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01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901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01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901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01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901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01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901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01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4" grpId="0"/>
      <p:bldP spid="9011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610600" cy="620713"/>
          </a:xfrm>
        </p:spPr>
        <p:txBody>
          <a:bodyPr/>
          <a:lstStyle/>
          <a:p>
            <a:pPr algn="ctr"/>
            <a:r>
              <a:rPr lang="en-GB" sz="3600"/>
              <a:t>Pattern extractors:</a:t>
            </a:r>
            <a:endParaRPr lang="en-US" sz="3600"/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692150"/>
            <a:ext cx="8812212" cy="5905500"/>
          </a:xfrm>
        </p:spPr>
        <p:txBody>
          <a:bodyPr/>
          <a:lstStyle/>
          <a:p>
            <a:r>
              <a:rPr lang="en-US"/>
              <a:t>these units perform pattern recognition, converting raw numerical data from sensors into symbolic </a:t>
            </a:r>
            <a:r>
              <a:rPr lang="en-US" i="1" u="sng">
                <a:solidFill>
                  <a:schemeClr val="tx2"/>
                </a:solidFill>
              </a:rPr>
              <a:t>information</a:t>
            </a:r>
          </a:p>
          <a:p>
            <a:pPr>
              <a:buFont typeface="Symbol" pitchFamily="18" charset="2"/>
              <a:buNone/>
            </a:pPr>
            <a:endParaRPr lang="en-US" i="1" u="sng">
              <a:solidFill>
                <a:schemeClr val="tx2"/>
              </a:solidFill>
            </a:endParaRPr>
          </a:p>
          <a:p>
            <a:r>
              <a:rPr lang="en-US"/>
              <a:t>information is</a:t>
            </a:r>
            <a:r>
              <a:rPr lang="en-US" b="1"/>
              <a:t> </a:t>
            </a:r>
            <a:r>
              <a:rPr lang="en-US"/>
              <a:t>mathematical construct on the way to getting knowledge of an agent’s environment, and is not sensitive to irrelevant variation in the data</a:t>
            </a:r>
          </a:p>
          <a:p>
            <a:r>
              <a:rPr lang="en-GB"/>
              <a:t>information is of course intimately connected to probability that the environment is in a certai state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5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5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5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5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5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0" grpId="0"/>
      <p:bldP spid="13517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610600" cy="990600"/>
          </a:xfrm>
        </p:spPr>
        <p:txBody>
          <a:bodyPr/>
          <a:lstStyle/>
          <a:p>
            <a:pPr algn="ctr"/>
            <a:r>
              <a:rPr lang="en-GB" sz="3600"/>
              <a:t>Agent Architecture: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066800"/>
            <a:ext cx="7772400" cy="5334000"/>
          </a:xfrm>
        </p:spPr>
        <p:txBody>
          <a:bodyPr/>
          <a:lstStyle/>
          <a:p>
            <a:pPr>
              <a:buFont typeface="Symbol" pitchFamily="18" charset="2"/>
              <a:buNone/>
            </a:pPr>
            <a:r>
              <a:rPr lang="en-GB" sz="2800"/>
              <a:t>   </a:t>
            </a:r>
          </a:p>
        </p:txBody>
      </p:sp>
      <p:sp>
        <p:nvSpPr>
          <p:cNvPr id="144388" name="Oval 4"/>
          <p:cNvSpPr>
            <a:spLocks noChangeArrowheads="1"/>
          </p:cNvSpPr>
          <p:nvPr/>
        </p:nvSpPr>
        <p:spPr bwMode="auto">
          <a:xfrm>
            <a:off x="457200" y="1143000"/>
            <a:ext cx="2514600" cy="4953000"/>
          </a:xfrm>
          <a:prstGeom prst="ellipse">
            <a:avLst/>
          </a:prstGeom>
          <a:solidFill>
            <a:srgbClr val="00FFFF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1" hangingPunct="1"/>
            <a:r>
              <a:rPr lang="en-GB" sz="2400" b="1">
                <a:solidFill>
                  <a:srgbClr val="000000"/>
                </a:solidFill>
                <a:latin typeface="Times New Roman" pitchFamily="18" charset="0"/>
              </a:rPr>
              <a:t>Environment</a:t>
            </a:r>
          </a:p>
        </p:txBody>
      </p:sp>
      <p:sp>
        <p:nvSpPr>
          <p:cNvPr id="144389" name="Rectangle 5"/>
          <p:cNvSpPr>
            <a:spLocks noChangeArrowheads="1"/>
          </p:cNvSpPr>
          <p:nvPr/>
        </p:nvSpPr>
        <p:spPr bwMode="auto">
          <a:xfrm>
            <a:off x="3352800" y="1371600"/>
            <a:ext cx="2286000" cy="12192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1" hangingPunct="1"/>
            <a:r>
              <a:rPr lang="en-GB" sz="2400">
                <a:latin typeface="Times New Roman" pitchFamily="18" charset="0"/>
              </a:rPr>
              <a:t>Action Planner</a:t>
            </a:r>
          </a:p>
        </p:txBody>
      </p:sp>
      <p:sp>
        <p:nvSpPr>
          <p:cNvPr id="144390" name="Rectangle 6"/>
          <p:cNvSpPr>
            <a:spLocks noChangeArrowheads="1"/>
          </p:cNvSpPr>
          <p:nvPr/>
        </p:nvSpPr>
        <p:spPr bwMode="auto">
          <a:xfrm>
            <a:off x="6553200" y="1371600"/>
            <a:ext cx="2286000" cy="13716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1" hangingPunct="1"/>
            <a:r>
              <a:rPr lang="en-GB" sz="2400">
                <a:latin typeface="Times New Roman" pitchFamily="18" charset="0"/>
              </a:rPr>
              <a:t>Inference Engine</a:t>
            </a:r>
          </a:p>
        </p:txBody>
      </p:sp>
      <p:sp>
        <p:nvSpPr>
          <p:cNvPr id="144391" name="Rectangle 7"/>
          <p:cNvSpPr>
            <a:spLocks noChangeArrowheads="1"/>
          </p:cNvSpPr>
          <p:nvPr/>
        </p:nvSpPr>
        <p:spPr bwMode="auto">
          <a:xfrm>
            <a:off x="3505200" y="4267200"/>
            <a:ext cx="2209800" cy="12954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1" hangingPunct="1"/>
            <a:r>
              <a:rPr lang="en-GB" sz="2000">
                <a:latin typeface="Times New Roman" pitchFamily="18" charset="0"/>
              </a:rPr>
              <a:t>Pattern Extractor</a:t>
            </a:r>
          </a:p>
        </p:txBody>
      </p:sp>
      <p:sp>
        <p:nvSpPr>
          <p:cNvPr id="144392" name="Rectangle 8"/>
          <p:cNvSpPr>
            <a:spLocks noChangeArrowheads="1"/>
          </p:cNvSpPr>
          <p:nvPr/>
        </p:nvSpPr>
        <p:spPr bwMode="auto">
          <a:xfrm>
            <a:off x="6781800" y="4267200"/>
            <a:ext cx="2133600" cy="12954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1" hangingPunct="1"/>
            <a:r>
              <a:rPr lang="en-GB" sz="2400">
                <a:latin typeface="Times New Roman" pitchFamily="18" charset="0"/>
              </a:rPr>
              <a:t>Knowledge Base</a:t>
            </a:r>
          </a:p>
        </p:txBody>
      </p:sp>
      <p:sp>
        <p:nvSpPr>
          <p:cNvPr id="144393" name="Line 9"/>
          <p:cNvSpPr>
            <a:spLocks noChangeShapeType="1"/>
          </p:cNvSpPr>
          <p:nvPr/>
        </p:nvSpPr>
        <p:spPr bwMode="auto">
          <a:xfrm>
            <a:off x="1752600" y="4191000"/>
            <a:ext cx="1676400" cy="5334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4394" name="Line 10"/>
          <p:cNvSpPr>
            <a:spLocks noChangeShapeType="1"/>
          </p:cNvSpPr>
          <p:nvPr/>
        </p:nvSpPr>
        <p:spPr bwMode="auto">
          <a:xfrm>
            <a:off x="1600200" y="4343400"/>
            <a:ext cx="1828800" cy="7620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4395" name="Line 11"/>
          <p:cNvSpPr>
            <a:spLocks noChangeShapeType="1"/>
          </p:cNvSpPr>
          <p:nvPr/>
        </p:nvSpPr>
        <p:spPr bwMode="auto">
          <a:xfrm>
            <a:off x="1905000" y="3962400"/>
            <a:ext cx="1524000" cy="5334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4396" name="Text Box 12"/>
          <p:cNvSpPr txBox="1">
            <a:spLocks noChangeArrowheads="1"/>
          </p:cNvSpPr>
          <p:nvPr/>
        </p:nvSpPr>
        <p:spPr bwMode="auto">
          <a:xfrm>
            <a:off x="2133600" y="5832475"/>
            <a:ext cx="12954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GB" sz="2400" b="1">
                <a:latin typeface="Times New Roman" pitchFamily="18" charset="0"/>
              </a:rPr>
              <a:t>NOISE</a:t>
            </a:r>
          </a:p>
        </p:txBody>
      </p:sp>
      <p:sp>
        <p:nvSpPr>
          <p:cNvPr id="144397" name="Line 13"/>
          <p:cNvSpPr>
            <a:spLocks noChangeShapeType="1"/>
          </p:cNvSpPr>
          <p:nvPr/>
        </p:nvSpPr>
        <p:spPr bwMode="auto">
          <a:xfrm flipV="1">
            <a:off x="2819400" y="5257800"/>
            <a:ext cx="609600" cy="5334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4398" name="Text Box 14"/>
          <p:cNvSpPr txBox="1">
            <a:spLocks noChangeArrowheads="1"/>
          </p:cNvSpPr>
          <p:nvPr/>
        </p:nvSpPr>
        <p:spPr bwMode="auto">
          <a:xfrm>
            <a:off x="5257800" y="5908675"/>
            <a:ext cx="1828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144399" name="Text Box 15"/>
          <p:cNvSpPr txBox="1">
            <a:spLocks noChangeArrowheads="1"/>
          </p:cNvSpPr>
          <p:nvPr/>
        </p:nvSpPr>
        <p:spPr bwMode="auto">
          <a:xfrm>
            <a:off x="5334000" y="6096000"/>
            <a:ext cx="2016125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GB" sz="2400" b="1">
                <a:latin typeface="Times New Roman" pitchFamily="18" charset="0"/>
              </a:rPr>
              <a:t>CLASSIFIER</a:t>
            </a:r>
          </a:p>
        </p:txBody>
      </p:sp>
      <p:sp>
        <p:nvSpPr>
          <p:cNvPr id="144400" name="Line 16"/>
          <p:cNvSpPr>
            <a:spLocks noChangeShapeType="1"/>
          </p:cNvSpPr>
          <p:nvPr/>
        </p:nvSpPr>
        <p:spPr bwMode="auto">
          <a:xfrm>
            <a:off x="5181600" y="5562600"/>
            <a:ext cx="838200" cy="5334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4401" name="Line 17"/>
          <p:cNvSpPr>
            <a:spLocks noChangeShapeType="1"/>
          </p:cNvSpPr>
          <p:nvPr/>
        </p:nvSpPr>
        <p:spPr bwMode="auto">
          <a:xfrm flipV="1">
            <a:off x="6858000" y="5562600"/>
            <a:ext cx="838200" cy="53340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4402" name="Line 18"/>
          <p:cNvSpPr>
            <a:spLocks noChangeShapeType="1"/>
          </p:cNvSpPr>
          <p:nvPr/>
        </p:nvSpPr>
        <p:spPr bwMode="auto">
          <a:xfrm flipV="1">
            <a:off x="7772400" y="2743200"/>
            <a:ext cx="0" cy="144780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4403" name="Line 19"/>
          <p:cNvSpPr>
            <a:spLocks noChangeShapeType="1"/>
          </p:cNvSpPr>
          <p:nvPr/>
        </p:nvSpPr>
        <p:spPr bwMode="auto">
          <a:xfrm flipH="1">
            <a:off x="5715000" y="2057400"/>
            <a:ext cx="7620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4404" name="Line 20"/>
          <p:cNvSpPr>
            <a:spLocks noChangeShapeType="1"/>
          </p:cNvSpPr>
          <p:nvPr/>
        </p:nvSpPr>
        <p:spPr bwMode="auto">
          <a:xfrm flipH="1">
            <a:off x="1524000" y="1447800"/>
            <a:ext cx="1752600" cy="12192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4405" name="Line 21"/>
          <p:cNvSpPr>
            <a:spLocks noChangeShapeType="1"/>
          </p:cNvSpPr>
          <p:nvPr/>
        </p:nvSpPr>
        <p:spPr bwMode="auto">
          <a:xfrm flipH="1">
            <a:off x="1752600" y="1981200"/>
            <a:ext cx="1524000" cy="9906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4406" name="Line 22"/>
          <p:cNvSpPr>
            <a:spLocks noChangeShapeType="1"/>
          </p:cNvSpPr>
          <p:nvPr/>
        </p:nvSpPr>
        <p:spPr bwMode="auto">
          <a:xfrm flipH="1">
            <a:off x="1905000" y="2438400"/>
            <a:ext cx="1447800" cy="9144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4407" name="Text Box 23"/>
          <p:cNvSpPr txBox="1">
            <a:spLocks noChangeArrowheads="1"/>
          </p:cNvSpPr>
          <p:nvPr/>
        </p:nvSpPr>
        <p:spPr bwMode="auto">
          <a:xfrm>
            <a:off x="762000" y="4384675"/>
            <a:ext cx="16764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GB" sz="2400">
                <a:solidFill>
                  <a:srgbClr val="000000"/>
                </a:solidFill>
                <a:latin typeface="Times New Roman" pitchFamily="18" charset="0"/>
              </a:rPr>
              <a:t>Sensors</a:t>
            </a:r>
          </a:p>
        </p:txBody>
      </p:sp>
      <p:sp>
        <p:nvSpPr>
          <p:cNvPr id="144408" name="Text Box 24"/>
          <p:cNvSpPr txBox="1">
            <a:spLocks noChangeArrowheads="1"/>
          </p:cNvSpPr>
          <p:nvPr/>
        </p:nvSpPr>
        <p:spPr bwMode="auto">
          <a:xfrm>
            <a:off x="838200" y="1752600"/>
            <a:ext cx="1447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400">
                <a:solidFill>
                  <a:srgbClr val="000000"/>
                </a:solidFill>
                <a:latin typeface="Times New Roman" pitchFamily="18" charset="0"/>
              </a:rPr>
              <a:t>Actuators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610600" cy="692150"/>
          </a:xfrm>
        </p:spPr>
        <p:txBody>
          <a:bodyPr/>
          <a:lstStyle/>
          <a:p>
            <a:pPr algn="ctr"/>
            <a:r>
              <a:rPr lang="en-GB" sz="3600"/>
              <a:t>Knowledge base:</a:t>
            </a:r>
            <a:endParaRPr lang="en-US" sz="3600"/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620713"/>
            <a:ext cx="8610600" cy="60515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this unit stores information about symbolic patterns in the environment - </a:t>
            </a:r>
            <a:r>
              <a:rPr lang="en-US" sz="2800" i="1" u="sng">
                <a:solidFill>
                  <a:schemeClr val="tx2"/>
                </a:solidFill>
              </a:rPr>
              <a:t>represents</a:t>
            </a:r>
            <a:r>
              <a:rPr lang="en-US" sz="2800"/>
              <a:t> the agent's image of its environment</a:t>
            </a:r>
          </a:p>
          <a:p>
            <a:pPr>
              <a:lnSpc>
                <a:spcPct val="80000"/>
              </a:lnSpc>
              <a:buFont typeface="Symbol" pitchFamily="18" charset="2"/>
              <a:buNone/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/>
              <a:t>if the information is extracted with </a:t>
            </a:r>
            <a:r>
              <a:rPr lang="en-US" sz="2800" u="sng"/>
              <a:t>certainty</a:t>
            </a:r>
            <a:r>
              <a:rPr lang="en-US" sz="2800"/>
              <a:t>, then the agent need a </a:t>
            </a:r>
            <a:r>
              <a:rPr lang="en-US" sz="2800" u="sng"/>
              <a:t>logic </a:t>
            </a:r>
            <a:r>
              <a:rPr lang="en-US" sz="2800"/>
              <a:t>to represent this image – such as predicate logic or modal logic </a:t>
            </a:r>
            <a:r>
              <a:rPr lang="en-US" sz="2800" i="1">
                <a:solidFill>
                  <a:schemeClr val="tx2"/>
                </a:solidFill>
              </a:rPr>
              <a:t>(the mathematics of these logics is important to software developers where there is much research on so-called ‘process algebras’ which are logics of action)</a:t>
            </a:r>
          </a:p>
          <a:p>
            <a:pPr>
              <a:lnSpc>
                <a:spcPct val="80000"/>
              </a:lnSpc>
              <a:buFont typeface="Symbol" pitchFamily="18" charset="2"/>
              <a:buNone/>
            </a:pPr>
            <a:endParaRPr lang="en-US" sz="2800" i="1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800"/>
              <a:t>if gathered data is noisy and the information extracted is subject to </a:t>
            </a:r>
            <a:r>
              <a:rPr lang="en-US" sz="2800" u="sng"/>
              <a:t>uncertainty</a:t>
            </a:r>
            <a:r>
              <a:rPr lang="en-US" sz="2800"/>
              <a:t>, a statistical representation such as a </a:t>
            </a:r>
            <a:r>
              <a:rPr lang="en-US" sz="2800">
                <a:solidFill>
                  <a:schemeClr val="tx2"/>
                </a:solidFill>
              </a:rPr>
              <a:t>Bayes’ belief net</a:t>
            </a:r>
            <a:r>
              <a:rPr lang="en-US" sz="2800"/>
              <a:t>, a </a:t>
            </a:r>
            <a:r>
              <a:rPr lang="en-US" sz="2800">
                <a:solidFill>
                  <a:schemeClr val="tx2"/>
                </a:solidFill>
              </a:rPr>
              <a:t>Markov process</a:t>
            </a:r>
            <a:r>
              <a:rPr lang="en-US" sz="2800"/>
              <a:t> or a </a:t>
            </a:r>
            <a:r>
              <a:rPr lang="en-US" sz="2800">
                <a:solidFill>
                  <a:schemeClr val="tx2"/>
                </a:solidFill>
              </a:rPr>
              <a:t>Brownian motion model</a:t>
            </a:r>
            <a:r>
              <a:rPr lang="en-US" sz="2800"/>
              <a:t> will be needed </a:t>
            </a:r>
            <a:r>
              <a:rPr lang="en-US" sz="2800" i="1">
                <a:solidFill>
                  <a:schemeClr val="tx2"/>
                </a:solidFill>
              </a:rPr>
              <a:t>(these types of statistical model are needed in agent research)</a:t>
            </a:r>
            <a:endParaRPr lang="en-US" sz="2800"/>
          </a:p>
        </p:txBody>
      </p:sp>
      <p:sp>
        <p:nvSpPr>
          <p:cNvPr id="136243" name="Rectangle 51"/>
          <p:cNvSpPr>
            <a:spLocks noChangeArrowheads="1"/>
          </p:cNvSpPr>
          <p:nvPr/>
        </p:nvSpPr>
        <p:spPr bwMode="auto">
          <a:xfrm>
            <a:off x="-4433888" y="1609725"/>
            <a:ext cx="9144001" cy="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6244" name="Rectangle 52"/>
          <p:cNvSpPr>
            <a:spLocks noChangeArrowheads="1"/>
          </p:cNvSpPr>
          <p:nvPr/>
        </p:nvSpPr>
        <p:spPr bwMode="auto">
          <a:xfrm>
            <a:off x="395288" y="2400300"/>
            <a:ext cx="8353425" cy="7302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anchor="ctr">
            <a:spAutoFit/>
          </a:bodyPr>
          <a:lstStyle/>
          <a:p>
            <a:pPr eaLnBrk="1" hangingPunct="1">
              <a:buFontTx/>
              <a:buChar char="•"/>
              <a:tabLst>
                <a:tab pos="228600" algn="l"/>
              </a:tabLst>
            </a:pPr>
            <a:r>
              <a:rPr lang="en-US" sz="900">
                <a:latin typeface="Times New Roman" pitchFamily="18" charset="0"/>
              </a:rPr>
              <a:t/>
            </a:r>
            <a:br>
              <a:rPr lang="en-US" sz="900">
                <a:latin typeface="Times New Roman" pitchFamily="18" charset="0"/>
              </a:rPr>
            </a:br>
            <a:endParaRPr lang="en-US" sz="900">
              <a:latin typeface="Times New Roman" pitchFamily="18" charset="0"/>
            </a:endParaRPr>
          </a:p>
          <a:p>
            <a:pPr>
              <a:tabLst>
                <a:tab pos="228600" algn="l"/>
              </a:tabLst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6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6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6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6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6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4" grpId="0"/>
      <p:bldP spid="13619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610600" cy="990600"/>
          </a:xfrm>
        </p:spPr>
        <p:txBody>
          <a:bodyPr/>
          <a:lstStyle/>
          <a:p>
            <a:pPr algn="ctr"/>
            <a:r>
              <a:rPr lang="en-GB" sz="3600"/>
              <a:t>Agent Architecture: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066800"/>
            <a:ext cx="7772400" cy="5334000"/>
          </a:xfrm>
        </p:spPr>
        <p:txBody>
          <a:bodyPr/>
          <a:lstStyle/>
          <a:p>
            <a:pPr>
              <a:buFont typeface="Symbol" pitchFamily="18" charset="2"/>
              <a:buNone/>
            </a:pPr>
            <a:r>
              <a:rPr lang="en-GB" sz="2800"/>
              <a:t>   </a:t>
            </a:r>
          </a:p>
        </p:txBody>
      </p:sp>
      <p:sp>
        <p:nvSpPr>
          <p:cNvPr id="146436" name="Oval 4"/>
          <p:cNvSpPr>
            <a:spLocks noChangeArrowheads="1"/>
          </p:cNvSpPr>
          <p:nvPr/>
        </p:nvSpPr>
        <p:spPr bwMode="auto">
          <a:xfrm>
            <a:off x="457200" y="1143000"/>
            <a:ext cx="2514600" cy="4953000"/>
          </a:xfrm>
          <a:prstGeom prst="ellipse">
            <a:avLst/>
          </a:prstGeom>
          <a:solidFill>
            <a:srgbClr val="00FFFF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1" hangingPunct="1"/>
            <a:r>
              <a:rPr lang="en-GB" sz="2400" b="1">
                <a:solidFill>
                  <a:srgbClr val="000000"/>
                </a:solidFill>
                <a:latin typeface="Times New Roman" pitchFamily="18" charset="0"/>
              </a:rPr>
              <a:t>Environment</a:t>
            </a:r>
          </a:p>
        </p:txBody>
      </p:sp>
      <p:sp>
        <p:nvSpPr>
          <p:cNvPr id="146437" name="Rectangle 5"/>
          <p:cNvSpPr>
            <a:spLocks noChangeArrowheads="1"/>
          </p:cNvSpPr>
          <p:nvPr/>
        </p:nvSpPr>
        <p:spPr bwMode="auto">
          <a:xfrm>
            <a:off x="3352800" y="1371600"/>
            <a:ext cx="2286000" cy="12192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1" hangingPunct="1"/>
            <a:r>
              <a:rPr lang="en-GB" sz="2400">
                <a:latin typeface="Times New Roman" pitchFamily="18" charset="0"/>
              </a:rPr>
              <a:t>Action Planner</a:t>
            </a:r>
          </a:p>
        </p:txBody>
      </p:sp>
      <p:sp>
        <p:nvSpPr>
          <p:cNvPr id="146438" name="Rectangle 6"/>
          <p:cNvSpPr>
            <a:spLocks noChangeArrowheads="1"/>
          </p:cNvSpPr>
          <p:nvPr/>
        </p:nvSpPr>
        <p:spPr bwMode="auto">
          <a:xfrm>
            <a:off x="6553200" y="1371600"/>
            <a:ext cx="2286000" cy="13716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1" hangingPunct="1"/>
            <a:r>
              <a:rPr lang="en-GB" sz="2400">
                <a:latin typeface="Times New Roman" pitchFamily="18" charset="0"/>
              </a:rPr>
              <a:t>Inference Engine</a:t>
            </a:r>
          </a:p>
        </p:txBody>
      </p:sp>
      <p:sp>
        <p:nvSpPr>
          <p:cNvPr id="146439" name="Rectangle 7"/>
          <p:cNvSpPr>
            <a:spLocks noChangeArrowheads="1"/>
          </p:cNvSpPr>
          <p:nvPr/>
        </p:nvSpPr>
        <p:spPr bwMode="auto">
          <a:xfrm>
            <a:off x="3505200" y="4267200"/>
            <a:ext cx="2209800" cy="12954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1" hangingPunct="1"/>
            <a:r>
              <a:rPr lang="en-GB" sz="2000">
                <a:latin typeface="Times New Roman" pitchFamily="18" charset="0"/>
              </a:rPr>
              <a:t>Pattern Extractor</a:t>
            </a:r>
          </a:p>
        </p:txBody>
      </p:sp>
      <p:sp>
        <p:nvSpPr>
          <p:cNvPr id="146440" name="Rectangle 8"/>
          <p:cNvSpPr>
            <a:spLocks noChangeArrowheads="1"/>
          </p:cNvSpPr>
          <p:nvPr/>
        </p:nvSpPr>
        <p:spPr bwMode="auto">
          <a:xfrm>
            <a:off x="6781800" y="4267200"/>
            <a:ext cx="2133600" cy="12954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1" hangingPunct="1"/>
            <a:r>
              <a:rPr lang="en-GB" sz="2400">
                <a:latin typeface="Times New Roman" pitchFamily="18" charset="0"/>
              </a:rPr>
              <a:t>Knowledge Base</a:t>
            </a:r>
          </a:p>
        </p:txBody>
      </p:sp>
      <p:sp>
        <p:nvSpPr>
          <p:cNvPr id="146441" name="Line 9"/>
          <p:cNvSpPr>
            <a:spLocks noChangeShapeType="1"/>
          </p:cNvSpPr>
          <p:nvPr/>
        </p:nvSpPr>
        <p:spPr bwMode="auto">
          <a:xfrm>
            <a:off x="1752600" y="4191000"/>
            <a:ext cx="1676400" cy="5334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6442" name="Line 10"/>
          <p:cNvSpPr>
            <a:spLocks noChangeShapeType="1"/>
          </p:cNvSpPr>
          <p:nvPr/>
        </p:nvSpPr>
        <p:spPr bwMode="auto">
          <a:xfrm>
            <a:off x="1600200" y="4343400"/>
            <a:ext cx="1828800" cy="7620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6443" name="Line 11"/>
          <p:cNvSpPr>
            <a:spLocks noChangeShapeType="1"/>
          </p:cNvSpPr>
          <p:nvPr/>
        </p:nvSpPr>
        <p:spPr bwMode="auto">
          <a:xfrm>
            <a:off x="1905000" y="3962400"/>
            <a:ext cx="1524000" cy="5334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6444" name="Text Box 12"/>
          <p:cNvSpPr txBox="1">
            <a:spLocks noChangeArrowheads="1"/>
          </p:cNvSpPr>
          <p:nvPr/>
        </p:nvSpPr>
        <p:spPr bwMode="auto">
          <a:xfrm>
            <a:off x="2133600" y="5832475"/>
            <a:ext cx="12954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GB" sz="2400" b="1">
                <a:latin typeface="Times New Roman" pitchFamily="18" charset="0"/>
              </a:rPr>
              <a:t>NOISE</a:t>
            </a:r>
          </a:p>
        </p:txBody>
      </p:sp>
      <p:sp>
        <p:nvSpPr>
          <p:cNvPr id="146445" name="Line 13"/>
          <p:cNvSpPr>
            <a:spLocks noChangeShapeType="1"/>
          </p:cNvSpPr>
          <p:nvPr/>
        </p:nvSpPr>
        <p:spPr bwMode="auto">
          <a:xfrm flipV="1">
            <a:off x="2819400" y="5257800"/>
            <a:ext cx="609600" cy="5334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6446" name="Text Box 14"/>
          <p:cNvSpPr txBox="1">
            <a:spLocks noChangeArrowheads="1"/>
          </p:cNvSpPr>
          <p:nvPr/>
        </p:nvSpPr>
        <p:spPr bwMode="auto">
          <a:xfrm>
            <a:off x="5257800" y="5908675"/>
            <a:ext cx="1828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146447" name="Text Box 15"/>
          <p:cNvSpPr txBox="1">
            <a:spLocks noChangeArrowheads="1"/>
          </p:cNvSpPr>
          <p:nvPr/>
        </p:nvSpPr>
        <p:spPr bwMode="auto">
          <a:xfrm>
            <a:off x="5334000" y="6096000"/>
            <a:ext cx="2016125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GB" sz="2400" b="1">
                <a:latin typeface="Times New Roman" pitchFamily="18" charset="0"/>
              </a:rPr>
              <a:t>CLASSIFIER</a:t>
            </a:r>
          </a:p>
        </p:txBody>
      </p:sp>
      <p:sp>
        <p:nvSpPr>
          <p:cNvPr id="146448" name="Line 16"/>
          <p:cNvSpPr>
            <a:spLocks noChangeShapeType="1"/>
          </p:cNvSpPr>
          <p:nvPr/>
        </p:nvSpPr>
        <p:spPr bwMode="auto">
          <a:xfrm>
            <a:off x="5181600" y="5562600"/>
            <a:ext cx="838200" cy="5334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6449" name="Line 17"/>
          <p:cNvSpPr>
            <a:spLocks noChangeShapeType="1"/>
          </p:cNvSpPr>
          <p:nvPr/>
        </p:nvSpPr>
        <p:spPr bwMode="auto">
          <a:xfrm flipV="1">
            <a:off x="6858000" y="5562600"/>
            <a:ext cx="838200" cy="53340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6450" name="Line 18"/>
          <p:cNvSpPr>
            <a:spLocks noChangeShapeType="1"/>
          </p:cNvSpPr>
          <p:nvPr/>
        </p:nvSpPr>
        <p:spPr bwMode="auto">
          <a:xfrm flipV="1">
            <a:off x="7772400" y="2743200"/>
            <a:ext cx="0" cy="144780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6451" name="Line 19"/>
          <p:cNvSpPr>
            <a:spLocks noChangeShapeType="1"/>
          </p:cNvSpPr>
          <p:nvPr/>
        </p:nvSpPr>
        <p:spPr bwMode="auto">
          <a:xfrm flipH="1">
            <a:off x="5715000" y="2057400"/>
            <a:ext cx="7620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6452" name="Line 20"/>
          <p:cNvSpPr>
            <a:spLocks noChangeShapeType="1"/>
          </p:cNvSpPr>
          <p:nvPr/>
        </p:nvSpPr>
        <p:spPr bwMode="auto">
          <a:xfrm flipH="1">
            <a:off x="1524000" y="1447800"/>
            <a:ext cx="1752600" cy="12192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6453" name="Line 21"/>
          <p:cNvSpPr>
            <a:spLocks noChangeShapeType="1"/>
          </p:cNvSpPr>
          <p:nvPr/>
        </p:nvSpPr>
        <p:spPr bwMode="auto">
          <a:xfrm flipH="1">
            <a:off x="1752600" y="1981200"/>
            <a:ext cx="1524000" cy="9906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6454" name="Line 22"/>
          <p:cNvSpPr>
            <a:spLocks noChangeShapeType="1"/>
          </p:cNvSpPr>
          <p:nvPr/>
        </p:nvSpPr>
        <p:spPr bwMode="auto">
          <a:xfrm flipH="1">
            <a:off x="1905000" y="2438400"/>
            <a:ext cx="1447800" cy="9144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6455" name="Text Box 23"/>
          <p:cNvSpPr txBox="1">
            <a:spLocks noChangeArrowheads="1"/>
          </p:cNvSpPr>
          <p:nvPr/>
        </p:nvSpPr>
        <p:spPr bwMode="auto">
          <a:xfrm>
            <a:off x="762000" y="4384675"/>
            <a:ext cx="16764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GB" sz="2400">
                <a:solidFill>
                  <a:srgbClr val="000000"/>
                </a:solidFill>
                <a:latin typeface="Times New Roman" pitchFamily="18" charset="0"/>
              </a:rPr>
              <a:t>Sensors</a:t>
            </a:r>
          </a:p>
        </p:txBody>
      </p:sp>
      <p:sp>
        <p:nvSpPr>
          <p:cNvPr id="146456" name="Text Box 24"/>
          <p:cNvSpPr txBox="1">
            <a:spLocks noChangeArrowheads="1"/>
          </p:cNvSpPr>
          <p:nvPr/>
        </p:nvSpPr>
        <p:spPr bwMode="auto">
          <a:xfrm>
            <a:off x="838200" y="1752600"/>
            <a:ext cx="1447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400">
                <a:solidFill>
                  <a:srgbClr val="000000"/>
                </a:solidFill>
                <a:latin typeface="Times New Roman" pitchFamily="18" charset="0"/>
              </a:rPr>
              <a:t>Actuators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15888"/>
            <a:ext cx="8007350" cy="433387"/>
          </a:xfrm>
        </p:spPr>
        <p:txBody>
          <a:bodyPr/>
          <a:lstStyle/>
          <a:p>
            <a:pPr algn="ctr"/>
            <a:r>
              <a:rPr lang="en-GB" sz="3600"/>
              <a:t>Inference engines (statistical)</a:t>
            </a:r>
            <a:endParaRPr lang="en-US" sz="3600"/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692150"/>
            <a:ext cx="8812212" cy="5905500"/>
          </a:xfrm>
        </p:spPr>
        <p:txBody>
          <a:bodyPr/>
          <a:lstStyle/>
          <a:p>
            <a:r>
              <a:rPr lang="en-GB" sz="2800"/>
              <a:t>If the knowledge base is configured as a Bayesian net of environmental states, the usual conditional probability calculus can be used – this is the present focus</a:t>
            </a:r>
          </a:p>
          <a:p>
            <a:r>
              <a:rPr lang="en-GB" sz="2800"/>
              <a:t>If, on the other hand, the knowledge base is a dynamical process such as speech with state transitions and possible observables, then a Hidden Markov Model supplies the inferences needed to predict how the environment is evolving</a:t>
            </a:r>
          </a:p>
          <a:p>
            <a:r>
              <a:rPr lang="en-GB" sz="2800"/>
              <a:t>If, as in the case of markets and wear processes in complex machinery, there is a Brownian motion at work in the environment, then an Ito calculus may be needed to predict what the environment will do in terms of short-term state evolution</a:t>
            </a:r>
          </a:p>
          <a:p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8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2" grpId="0"/>
      <p:bldP spid="12800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610600" cy="990600"/>
          </a:xfrm>
        </p:spPr>
        <p:txBody>
          <a:bodyPr/>
          <a:lstStyle/>
          <a:p>
            <a:pPr algn="ctr"/>
            <a:r>
              <a:rPr lang="en-GB" sz="3600"/>
              <a:t>Agent Architecture: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066800"/>
            <a:ext cx="7772400" cy="5334000"/>
          </a:xfrm>
        </p:spPr>
        <p:txBody>
          <a:bodyPr/>
          <a:lstStyle/>
          <a:p>
            <a:pPr>
              <a:buFont typeface="Symbol" pitchFamily="18" charset="2"/>
              <a:buNone/>
            </a:pPr>
            <a:r>
              <a:rPr lang="en-GB" sz="2800"/>
              <a:t>   </a:t>
            </a:r>
          </a:p>
        </p:txBody>
      </p:sp>
      <p:sp>
        <p:nvSpPr>
          <p:cNvPr id="147460" name="Oval 4"/>
          <p:cNvSpPr>
            <a:spLocks noChangeArrowheads="1"/>
          </p:cNvSpPr>
          <p:nvPr/>
        </p:nvSpPr>
        <p:spPr bwMode="auto">
          <a:xfrm>
            <a:off x="457200" y="1143000"/>
            <a:ext cx="2514600" cy="4953000"/>
          </a:xfrm>
          <a:prstGeom prst="ellipse">
            <a:avLst/>
          </a:prstGeom>
          <a:solidFill>
            <a:srgbClr val="00FFFF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1" hangingPunct="1"/>
            <a:r>
              <a:rPr lang="en-GB" sz="2400" b="1">
                <a:solidFill>
                  <a:srgbClr val="000000"/>
                </a:solidFill>
                <a:latin typeface="Times New Roman" pitchFamily="18" charset="0"/>
              </a:rPr>
              <a:t>Environment</a:t>
            </a:r>
          </a:p>
        </p:txBody>
      </p:sp>
      <p:sp>
        <p:nvSpPr>
          <p:cNvPr id="147461" name="Rectangle 5"/>
          <p:cNvSpPr>
            <a:spLocks noChangeArrowheads="1"/>
          </p:cNvSpPr>
          <p:nvPr/>
        </p:nvSpPr>
        <p:spPr bwMode="auto">
          <a:xfrm>
            <a:off x="3352800" y="1371600"/>
            <a:ext cx="2286000" cy="12192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1" hangingPunct="1"/>
            <a:r>
              <a:rPr lang="en-GB" sz="2400">
                <a:latin typeface="Times New Roman" pitchFamily="18" charset="0"/>
              </a:rPr>
              <a:t>Action Planner</a:t>
            </a:r>
          </a:p>
        </p:txBody>
      </p:sp>
      <p:sp>
        <p:nvSpPr>
          <p:cNvPr id="147462" name="Rectangle 6"/>
          <p:cNvSpPr>
            <a:spLocks noChangeArrowheads="1"/>
          </p:cNvSpPr>
          <p:nvPr/>
        </p:nvSpPr>
        <p:spPr bwMode="auto">
          <a:xfrm>
            <a:off x="6553200" y="1371600"/>
            <a:ext cx="2286000" cy="13716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1" hangingPunct="1"/>
            <a:r>
              <a:rPr lang="en-GB" sz="2400">
                <a:latin typeface="Times New Roman" pitchFamily="18" charset="0"/>
              </a:rPr>
              <a:t>Inference Engine</a:t>
            </a:r>
          </a:p>
        </p:txBody>
      </p:sp>
      <p:sp>
        <p:nvSpPr>
          <p:cNvPr id="147463" name="Rectangle 7"/>
          <p:cNvSpPr>
            <a:spLocks noChangeArrowheads="1"/>
          </p:cNvSpPr>
          <p:nvPr/>
        </p:nvSpPr>
        <p:spPr bwMode="auto">
          <a:xfrm>
            <a:off x="3505200" y="4267200"/>
            <a:ext cx="2209800" cy="12954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1" hangingPunct="1"/>
            <a:r>
              <a:rPr lang="en-GB" sz="2000">
                <a:latin typeface="Times New Roman" pitchFamily="18" charset="0"/>
              </a:rPr>
              <a:t>Pattern Extractor</a:t>
            </a:r>
          </a:p>
        </p:txBody>
      </p:sp>
      <p:sp>
        <p:nvSpPr>
          <p:cNvPr id="147464" name="Rectangle 8"/>
          <p:cNvSpPr>
            <a:spLocks noChangeArrowheads="1"/>
          </p:cNvSpPr>
          <p:nvPr/>
        </p:nvSpPr>
        <p:spPr bwMode="auto">
          <a:xfrm>
            <a:off x="6781800" y="4267200"/>
            <a:ext cx="2133600" cy="12954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1" hangingPunct="1"/>
            <a:r>
              <a:rPr lang="en-GB" sz="2400">
                <a:latin typeface="Times New Roman" pitchFamily="18" charset="0"/>
              </a:rPr>
              <a:t>Knowledge Base</a:t>
            </a:r>
          </a:p>
        </p:txBody>
      </p:sp>
      <p:sp>
        <p:nvSpPr>
          <p:cNvPr id="147465" name="Line 9"/>
          <p:cNvSpPr>
            <a:spLocks noChangeShapeType="1"/>
          </p:cNvSpPr>
          <p:nvPr/>
        </p:nvSpPr>
        <p:spPr bwMode="auto">
          <a:xfrm>
            <a:off x="1752600" y="4191000"/>
            <a:ext cx="1676400" cy="5334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7466" name="Line 10"/>
          <p:cNvSpPr>
            <a:spLocks noChangeShapeType="1"/>
          </p:cNvSpPr>
          <p:nvPr/>
        </p:nvSpPr>
        <p:spPr bwMode="auto">
          <a:xfrm>
            <a:off x="1600200" y="4343400"/>
            <a:ext cx="1828800" cy="7620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7467" name="Line 11"/>
          <p:cNvSpPr>
            <a:spLocks noChangeShapeType="1"/>
          </p:cNvSpPr>
          <p:nvPr/>
        </p:nvSpPr>
        <p:spPr bwMode="auto">
          <a:xfrm>
            <a:off x="1905000" y="3962400"/>
            <a:ext cx="1524000" cy="5334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7468" name="Text Box 12"/>
          <p:cNvSpPr txBox="1">
            <a:spLocks noChangeArrowheads="1"/>
          </p:cNvSpPr>
          <p:nvPr/>
        </p:nvSpPr>
        <p:spPr bwMode="auto">
          <a:xfrm>
            <a:off x="2133600" y="5832475"/>
            <a:ext cx="12954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GB" sz="2400" b="1">
                <a:latin typeface="Times New Roman" pitchFamily="18" charset="0"/>
              </a:rPr>
              <a:t>NOISE</a:t>
            </a:r>
          </a:p>
        </p:txBody>
      </p:sp>
      <p:sp>
        <p:nvSpPr>
          <p:cNvPr id="147469" name="Line 13"/>
          <p:cNvSpPr>
            <a:spLocks noChangeShapeType="1"/>
          </p:cNvSpPr>
          <p:nvPr/>
        </p:nvSpPr>
        <p:spPr bwMode="auto">
          <a:xfrm flipV="1">
            <a:off x="2819400" y="5257800"/>
            <a:ext cx="609600" cy="5334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7470" name="Text Box 14"/>
          <p:cNvSpPr txBox="1">
            <a:spLocks noChangeArrowheads="1"/>
          </p:cNvSpPr>
          <p:nvPr/>
        </p:nvSpPr>
        <p:spPr bwMode="auto">
          <a:xfrm>
            <a:off x="5257800" y="5908675"/>
            <a:ext cx="1828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147471" name="Text Box 15"/>
          <p:cNvSpPr txBox="1">
            <a:spLocks noChangeArrowheads="1"/>
          </p:cNvSpPr>
          <p:nvPr/>
        </p:nvSpPr>
        <p:spPr bwMode="auto">
          <a:xfrm>
            <a:off x="5334000" y="6096000"/>
            <a:ext cx="2016125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GB" sz="2400" b="1">
                <a:latin typeface="Times New Roman" pitchFamily="18" charset="0"/>
              </a:rPr>
              <a:t>CLASSIFIER</a:t>
            </a:r>
          </a:p>
        </p:txBody>
      </p:sp>
      <p:sp>
        <p:nvSpPr>
          <p:cNvPr id="147472" name="Line 16"/>
          <p:cNvSpPr>
            <a:spLocks noChangeShapeType="1"/>
          </p:cNvSpPr>
          <p:nvPr/>
        </p:nvSpPr>
        <p:spPr bwMode="auto">
          <a:xfrm>
            <a:off x="5181600" y="5562600"/>
            <a:ext cx="838200" cy="5334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7473" name="Line 17"/>
          <p:cNvSpPr>
            <a:spLocks noChangeShapeType="1"/>
          </p:cNvSpPr>
          <p:nvPr/>
        </p:nvSpPr>
        <p:spPr bwMode="auto">
          <a:xfrm flipV="1">
            <a:off x="6858000" y="5562600"/>
            <a:ext cx="838200" cy="53340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7474" name="Line 18"/>
          <p:cNvSpPr>
            <a:spLocks noChangeShapeType="1"/>
          </p:cNvSpPr>
          <p:nvPr/>
        </p:nvSpPr>
        <p:spPr bwMode="auto">
          <a:xfrm flipV="1">
            <a:off x="7772400" y="2743200"/>
            <a:ext cx="0" cy="144780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7475" name="Line 19"/>
          <p:cNvSpPr>
            <a:spLocks noChangeShapeType="1"/>
          </p:cNvSpPr>
          <p:nvPr/>
        </p:nvSpPr>
        <p:spPr bwMode="auto">
          <a:xfrm flipH="1">
            <a:off x="5715000" y="2057400"/>
            <a:ext cx="7620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7476" name="Line 20"/>
          <p:cNvSpPr>
            <a:spLocks noChangeShapeType="1"/>
          </p:cNvSpPr>
          <p:nvPr/>
        </p:nvSpPr>
        <p:spPr bwMode="auto">
          <a:xfrm flipH="1">
            <a:off x="1524000" y="1447800"/>
            <a:ext cx="1752600" cy="12192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7477" name="Line 21"/>
          <p:cNvSpPr>
            <a:spLocks noChangeShapeType="1"/>
          </p:cNvSpPr>
          <p:nvPr/>
        </p:nvSpPr>
        <p:spPr bwMode="auto">
          <a:xfrm flipH="1">
            <a:off x="1752600" y="1981200"/>
            <a:ext cx="1524000" cy="9906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7478" name="Line 22"/>
          <p:cNvSpPr>
            <a:spLocks noChangeShapeType="1"/>
          </p:cNvSpPr>
          <p:nvPr/>
        </p:nvSpPr>
        <p:spPr bwMode="auto">
          <a:xfrm flipH="1">
            <a:off x="1905000" y="2438400"/>
            <a:ext cx="1447800" cy="9144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7479" name="Text Box 23"/>
          <p:cNvSpPr txBox="1">
            <a:spLocks noChangeArrowheads="1"/>
          </p:cNvSpPr>
          <p:nvPr/>
        </p:nvSpPr>
        <p:spPr bwMode="auto">
          <a:xfrm>
            <a:off x="762000" y="4384675"/>
            <a:ext cx="16764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GB" sz="2400">
                <a:solidFill>
                  <a:srgbClr val="000000"/>
                </a:solidFill>
                <a:latin typeface="Times New Roman" pitchFamily="18" charset="0"/>
              </a:rPr>
              <a:t>Sensors</a:t>
            </a:r>
          </a:p>
        </p:txBody>
      </p:sp>
      <p:sp>
        <p:nvSpPr>
          <p:cNvPr id="147480" name="Text Box 24"/>
          <p:cNvSpPr txBox="1">
            <a:spLocks noChangeArrowheads="1"/>
          </p:cNvSpPr>
          <p:nvPr/>
        </p:nvSpPr>
        <p:spPr bwMode="auto">
          <a:xfrm>
            <a:off x="838200" y="1752600"/>
            <a:ext cx="1447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400">
                <a:solidFill>
                  <a:srgbClr val="000000"/>
                </a:solidFill>
                <a:latin typeface="Times New Roman" pitchFamily="18" charset="0"/>
              </a:rPr>
              <a:t>Actuators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ock And Key">
  <a:themeElements>
    <a:clrScheme name="Lock And Key 2">
      <a:dk1>
        <a:srgbClr val="393939"/>
      </a:dk1>
      <a:lt1>
        <a:srgbClr val="FFFFFF"/>
      </a:lt1>
      <a:dk2>
        <a:srgbClr val="6600CC"/>
      </a:dk2>
      <a:lt2>
        <a:srgbClr val="CCCCFF"/>
      </a:lt2>
      <a:accent1>
        <a:srgbClr val="F9D87E"/>
      </a:accent1>
      <a:accent2>
        <a:srgbClr val="FFCCCC"/>
      </a:accent2>
      <a:accent3>
        <a:srgbClr val="FFFFFF"/>
      </a:accent3>
      <a:accent4>
        <a:srgbClr val="2F2F2F"/>
      </a:accent4>
      <a:accent5>
        <a:srgbClr val="FBE9C0"/>
      </a:accent5>
      <a:accent6>
        <a:srgbClr val="E7B9B9"/>
      </a:accent6>
      <a:hlink>
        <a:srgbClr val="FFCCFF"/>
      </a:hlink>
      <a:folHlink>
        <a:srgbClr val="99CCFF"/>
      </a:folHlink>
    </a:clrScheme>
    <a:fontScheme name="Lock And Key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Lock And Key 1">
        <a:dk1>
          <a:srgbClr val="200B5B"/>
        </a:dk1>
        <a:lt1>
          <a:srgbClr val="EAEAEA"/>
        </a:lt1>
        <a:dk2>
          <a:srgbClr val="6600FF"/>
        </a:dk2>
        <a:lt2>
          <a:srgbClr val="FFCC66"/>
        </a:lt2>
        <a:accent1>
          <a:srgbClr val="EEB00B"/>
        </a:accent1>
        <a:accent2>
          <a:srgbClr val="6600CC"/>
        </a:accent2>
        <a:accent3>
          <a:srgbClr val="B8AAFF"/>
        </a:accent3>
        <a:accent4>
          <a:srgbClr val="C8C8C8"/>
        </a:accent4>
        <a:accent5>
          <a:srgbClr val="F5D4AA"/>
        </a:accent5>
        <a:accent6>
          <a:srgbClr val="5C00B9"/>
        </a:accent6>
        <a:hlink>
          <a:srgbClr val="FF33CC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ck And Key 2">
        <a:dk1>
          <a:srgbClr val="393939"/>
        </a:dk1>
        <a:lt1>
          <a:srgbClr val="FFFFFF"/>
        </a:lt1>
        <a:dk2>
          <a:srgbClr val="6600CC"/>
        </a:dk2>
        <a:lt2>
          <a:srgbClr val="CCCCFF"/>
        </a:lt2>
        <a:accent1>
          <a:srgbClr val="F9D87E"/>
        </a:accent1>
        <a:accent2>
          <a:srgbClr val="FFCCCC"/>
        </a:accent2>
        <a:accent3>
          <a:srgbClr val="FFFFFF"/>
        </a:accent3>
        <a:accent4>
          <a:srgbClr val="2F2F2F"/>
        </a:accent4>
        <a:accent5>
          <a:srgbClr val="FBE9C0"/>
        </a:accent5>
        <a:accent6>
          <a:srgbClr val="E7B9B9"/>
        </a:accent6>
        <a:hlink>
          <a:srgbClr val="FFCC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ck And Key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555555"/>
        </a:accent6>
        <a:hlink>
          <a:srgbClr val="96969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ck And Key 4">
        <a:dk1>
          <a:srgbClr val="330000"/>
        </a:dk1>
        <a:lt1>
          <a:srgbClr val="FFFFCC"/>
        </a:lt1>
        <a:dk2>
          <a:srgbClr val="000000"/>
        </a:dk2>
        <a:lt2>
          <a:srgbClr val="FFCC00"/>
        </a:lt2>
        <a:accent1>
          <a:srgbClr val="FF9900"/>
        </a:accent1>
        <a:accent2>
          <a:srgbClr val="330099"/>
        </a:accent2>
        <a:accent3>
          <a:srgbClr val="AAAAAA"/>
        </a:accent3>
        <a:accent4>
          <a:srgbClr val="DADAAE"/>
        </a:accent4>
        <a:accent5>
          <a:srgbClr val="FFCAAA"/>
        </a:accent5>
        <a:accent6>
          <a:srgbClr val="2D008A"/>
        </a:accent6>
        <a:hlink>
          <a:srgbClr val="FF6633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ck And Key 5">
        <a:dk1>
          <a:srgbClr val="333300"/>
        </a:dk1>
        <a:lt1>
          <a:srgbClr val="DDDDDD"/>
        </a:lt1>
        <a:dk2>
          <a:srgbClr val="996600"/>
        </a:dk2>
        <a:lt2>
          <a:srgbClr val="FFCC66"/>
        </a:lt2>
        <a:accent1>
          <a:srgbClr val="EEB00B"/>
        </a:accent1>
        <a:accent2>
          <a:srgbClr val="330099"/>
        </a:accent2>
        <a:accent3>
          <a:srgbClr val="CAB8AA"/>
        </a:accent3>
        <a:accent4>
          <a:srgbClr val="BDBDBD"/>
        </a:accent4>
        <a:accent5>
          <a:srgbClr val="F5D4AA"/>
        </a:accent5>
        <a:accent6>
          <a:srgbClr val="2D008A"/>
        </a:accent6>
        <a:hlink>
          <a:srgbClr val="FF6633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ck And Key 6">
        <a:dk1>
          <a:srgbClr val="003300"/>
        </a:dk1>
        <a:lt1>
          <a:srgbClr val="FFFFCC"/>
        </a:lt1>
        <a:dk2>
          <a:srgbClr val="999933"/>
        </a:dk2>
        <a:lt2>
          <a:srgbClr val="FFFF66"/>
        </a:lt2>
        <a:accent1>
          <a:srgbClr val="CC9900"/>
        </a:accent1>
        <a:accent2>
          <a:srgbClr val="330099"/>
        </a:accent2>
        <a:accent3>
          <a:srgbClr val="CACAAD"/>
        </a:accent3>
        <a:accent4>
          <a:srgbClr val="DADAAE"/>
        </a:accent4>
        <a:accent5>
          <a:srgbClr val="E2CAAA"/>
        </a:accent5>
        <a:accent6>
          <a:srgbClr val="2D008A"/>
        </a:accent6>
        <a:hlink>
          <a:srgbClr val="FF9900"/>
        </a:hlink>
        <a:folHlink>
          <a:srgbClr val="FF6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4803</TotalTime>
  <Words>789</Words>
  <Application>Microsoft Office PowerPoint</Application>
  <PresentationFormat>On-screen Show (4:3)</PresentationFormat>
  <Paragraphs>109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Jokewood</vt:lpstr>
      <vt:lpstr>Symbol</vt:lpstr>
      <vt:lpstr>Times New Roman</vt:lpstr>
      <vt:lpstr>Lock And Key</vt:lpstr>
      <vt:lpstr>Bayesian belief nets</vt:lpstr>
      <vt:lpstr>Intelligent Agent Architecture:</vt:lpstr>
      <vt:lpstr>Some concrete examples of intelligent agents</vt:lpstr>
      <vt:lpstr>Pattern extractors:</vt:lpstr>
      <vt:lpstr>Agent Architecture:</vt:lpstr>
      <vt:lpstr>Knowledge base:</vt:lpstr>
      <vt:lpstr>Agent Architecture:</vt:lpstr>
      <vt:lpstr>Inference engines (statistical)</vt:lpstr>
      <vt:lpstr>Agent Architecture:</vt:lpstr>
      <vt:lpstr>Action planning: what sequence of actions should an agent perform ?</vt:lpstr>
      <vt:lpstr>What are Bayesian Nets?</vt:lpstr>
      <vt:lpstr>Extended causal propagation of belief</vt:lpstr>
      <vt:lpstr>Why Diagnostic reasoning ?</vt:lpstr>
      <vt:lpstr>Diagnostic reasoning -computation</vt:lpstr>
      <vt:lpstr>Computational load in complex nets</vt:lpstr>
      <vt:lpstr>Influence coefficients – reducing complexity</vt:lpstr>
      <vt:lpstr>  Influence coefficients – an unproved conjecture </vt:lpstr>
      <vt:lpstr>PowerPoint Presentation</vt:lpstr>
    </vt:vector>
  </TitlesOfParts>
  <Company>University of Huddersfield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 pressure across the ear</dc:title>
  <dc:creator>Computing and Engineering</dc:creator>
  <cp:lastModifiedBy>Neema Imbayi</cp:lastModifiedBy>
  <cp:revision>74</cp:revision>
  <cp:lastPrinted>2003-02-21T16:29:10Z</cp:lastPrinted>
  <dcterms:created xsi:type="dcterms:W3CDTF">2003-02-21T16:29:10Z</dcterms:created>
  <dcterms:modified xsi:type="dcterms:W3CDTF">2015-06-11T11:36:57Z</dcterms:modified>
</cp:coreProperties>
</file>