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6" r:id="rId2"/>
    <p:sldId id="308" r:id="rId3"/>
    <p:sldId id="313" r:id="rId4"/>
    <p:sldId id="318" r:id="rId5"/>
    <p:sldId id="315" r:id="rId6"/>
    <p:sldId id="314" r:id="rId7"/>
    <p:sldId id="320" r:id="rId8"/>
    <p:sldId id="316" r:id="rId9"/>
    <p:sldId id="321" r:id="rId10"/>
    <p:sldId id="323" r:id="rId11"/>
    <p:sldId id="317" r:id="rId12"/>
    <p:sldId id="322" r:id="rId13"/>
    <p:sldId id="319"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cs typeface="Arial" pitchFamily="34" charset="0"/>
              </a:defRPr>
            </a:lvl1pPr>
          </a:lstStyle>
          <a:p>
            <a:fld id="{7CBFCC6B-2533-417F-B55A-26453F60E7E9}" type="datetimeFigureOut">
              <a:rPr lang="en-US"/>
              <a:pPr/>
              <a:t>6/11/2015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cs typeface="Arial" pitchFamily="34" charset="0"/>
              </a:defRPr>
            </a:lvl1pPr>
          </a:lstStyle>
          <a:p>
            <a:fld id="{FEE67A0A-F670-4405-AC42-D13845DA8FBC}" type="slidenum">
              <a:rPr lang="en-US"/>
              <a:pPr/>
              <a:t>‹#›</a:t>
            </a:fld>
            <a:endParaRPr lang="en-US"/>
          </a:p>
        </p:txBody>
      </p:sp>
    </p:spTree>
    <p:extLst>
      <p:ext uri="{BB962C8B-B14F-4D97-AF65-F5344CB8AC3E}">
        <p14:creationId xmlns:p14="http://schemas.microsoft.com/office/powerpoint/2010/main" val="41267179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cs typeface="Arial" pitchFamily="34" charset="0"/>
              </a:defRPr>
            </a:lvl1pPr>
          </a:lstStyle>
          <a:p>
            <a:fld id="{9C6EB243-D0F3-423D-97DB-B36BDA18EE8D}" type="datetimeFigureOut">
              <a:rPr lang="en-US"/>
              <a:pPr/>
              <a:t>6/11/2015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cs typeface="Arial" pitchFamily="34" charset="0"/>
              </a:defRPr>
            </a:lvl1pPr>
          </a:lstStyle>
          <a:p>
            <a:fld id="{0947D557-3118-4C54-BF3F-9496DE119D92}" type="slidenum">
              <a:rPr lang="en-US"/>
              <a:pPr/>
              <a:t>‹#›</a:t>
            </a:fld>
            <a:endParaRPr lang="en-US"/>
          </a:p>
        </p:txBody>
      </p:sp>
    </p:spTree>
    <p:extLst>
      <p:ext uri="{BB962C8B-B14F-4D97-AF65-F5344CB8AC3E}">
        <p14:creationId xmlns:p14="http://schemas.microsoft.com/office/powerpoint/2010/main" val="32076665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16387" name="Slide Number Placeholder 3"/>
          <p:cNvSpPr>
            <a:spLocks noGrp="1"/>
          </p:cNvSpPr>
          <p:nvPr>
            <p:ph type="sldNum" sz="quarter" idx="5"/>
          </p:nvPr>
        </p:nvSpPr>
        <p:spPr bwMode="auto">
          <a:noFill/>
          <a:ln>
            <a:miter lim="800000"/>
            <a:headEnd/>
            <a:tailEnd/>
          </a:ln>
        </p:spPr>
        <p:txBody>
          <a:bodyPr/>
          <a:lstStyle/>
          <a:p>
            <a:fld id="{3168AAE9-8813-4246-AD15-6A05FD730670}" type="slidenum">
              <a:rPr lang="en-US"/>
              <a:pPr/>
              <a:t>1</a:t>
            </a:fld>
            <a:endParaRPr lang="en-US"/>
          </a:p>
        </p:txBody>
      </p:sp>
    </p:spTree>
    <p:extLst>
      <p:ext uri="{BB962C8B-B14F-4D97-AF65-F5344CB8AC3E}">
        <p14:creationId xmlns:p14="http://schemas.microsoft.com/office/powerpoint/2010/main" val="2991199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ea typeface="ＭＳ Ｐゴシック" pitchFamily="34" charset="-128"/>
              </a:rPr>
              <a:t>Female literacy rate shows an increasing trend, rising from 32.2% in 1999 to 44% in 2007-08. Likewise, for males the figure rose from 59.2% to 69%. </a:t>
            </a:r>
          </a:p>
          <a:p>
            <a:endParaRPr lang="en-US" smtClean="0">
              <a:ea typeface="ＭＳ Ｐゴシック" pitchFamily="34" charset="-128"/>
            </a:endParaRPr>
          </a:p>
        </p:txBody>
      </p:sp>
      <p:sp>
        <p:nvSpPr>
          <p:cNvPr id="19459" name="Slide Number Placeholder 3"/>
          <p:cNvSpPr>
            <a:spLocks noGrp="1"/>
          </p:cNvSpPr>
          <p:nvPr>
            <p:ph type="sldNum" sz="quarter" idx="5"/>
          </p:nvPr>
        </p:nvSpPr>
        <p:spPr bwMode="auto">
          <a:noFill/>
          <a:ln>
            <a:miter lim="800000"/>
            <a:headEnd/>
            <a:tailEnd/>
          </a:ln>
        </p:spPr>
        <p:txBody>
          <a:bodyPr/>
          <a:lstStyle/>
          <a:p>
            <a:fld id="{C076C586-0313-4B14-9FB7-4142E49F553B}" type="slidenum">
              <a:rPr lang="en-US"/>
              <a:pPr/>
              <a:t>3</a:t>
            </a:fld>
            <a:endParaRPr lang="en-US"/>
          </a:p>
        </p:txBody>
      </p:sp>
    </p:spTree>
    <p:extLst>
      <p:ext uri="{BB962C8B-B14F-4D97-AF65-F5344CB8AC3E}">
        <p14:creationId xmlns:p14="http://schemas.microsoft.com/office/powerpoint/2010/main" val="6259135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024E7E05-7D5E-4EA9-BC52-3C47A2F4D36C}" type="datetime6">
              <a:rPr lang="en-US"/>
              <a:pPr/>
              <a:t>June 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BA20074-224E-4CA6-88EC-91DD21DD4DA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9A649BAF-B71C-4A36-A018-12D0181E4828}" type="datetime6">
              <a:rPr lang="en-US"/>
              <a:pPr/>
              <a:t>June 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0851622-B3AA-4919-8514-9CA9459563AA}"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C41E378D-E0E7-4613-944A-BED7D36D6EBF}" type="datetime6">
              <a:rPr lang="en-US"/>
              <a:pPr/>
              <a:t>June 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0E232D0A-C633-42FF-B3FB-EEF2C203F25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D4EC4A67-9F60-43FE-8D43-1D5AD3BB9102}" type="datetime6">
              <a:rPr lang="en-US"/>
              <a:pPr/>
              <a:t>June 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CBF0C7C-5AA5-48AA-9108-F7A2F7FFDB3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FB76110-77CB-4BEB-B246-5F69521776E4}" type="datetime6">
              <a:rPr lang="en-US"/>
              <a:pPr/>
              <a:t>June 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080DB962-0774-44E0-9DBD-F20042C8F70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A35A1BD5-FD15-4102-99DE-30141EF95789}" type="datetime6">
              <a:rPr lang="en-US"/>
              <a:pPr/>
              <a:t>June 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6983F2C9-B3B7-466C-97DB-6F8D88C62EF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3CCD5C41-2FE6-4DE4-9BC6-D3128DC4E940}" type="datetime6">
              <a:rPr lang="en-US"/>
              <a:pPr/>
              <a:t>June 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511B613D-80D2-4FEF-95E9-4BF6FA6EF03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8363982A-591A-4BE1-BE38-F3BB4B309F4C}" type="datetime6">
              <a:rPr lang="en-US"/>
              <a:pPr/>
              <a:t>June 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3A130A05-9772-48B5-BCFF-5CFCBCE38F2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97FCA946-CC3E-48B1-9ECF-3774AF9344EB}" type="datetime6">
              <a:rPr lang="en-US"/>
              <a:pPr/>
              <a:t>June 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BAF1478C-72BF-4A02-85F4-64940EB2F7D5}"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C7EC17DB-05A7-4118-84E8-69276DA8549F}" type="datetime6">
              <a:rPr lang="en-US"/>
              <a:pPr/>
              <a:t>June 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B4BBBA68-6255-45CA-BB0D-AEC788AA2A11}"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0F6825A0-7A9A-4504-A236-DF6904AC1D6C}" type="datetime6">
              <a:rPr lang="en-US"/>
              <a:pPr/>
              <a:t>June 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2490D77C-DC3F-4B59-9C5A-EA8813513CB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cs typeface="Arial" pitchFamily="34" charset="0"/>
              </a:defRPr>
            </a:lvl1pPr>
          </a:lstStyle>
          <a:p>
            <a:fld id="{A9D78AF2-1EAC-4C7D-AB86-990B1C0F7C15}" type="datetime6">
              <a:rPr lang="en-US"/>
              <a:pPr/>
              <a:t>June 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cs typeface="Arial" pitchFamily="34" charset="0"/>
              </a:defRPr>
            </a:lvl1pPr>
          </a:lstStyle>
          <a:p>
            <a:fld id="{A5F640B3-CC9E-4085-8402-687993CBBCB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dx.doi.org/10.1108/09513541011031583"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edqual.or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p:nvPr>
        </p:nvSpPr>
        <p:spPr>
          <a:xfrm>
            <a:off x="609600" y="1676400"/>
            <a:ext cx="7772400" cy="1600200"/>
          </a:xfrm>
        </p:spPr>
        <p:txBody>
          <a:bodyPr/>
          <a:lstStyle/>
          <a:p>
            <a:pPr eaLnBrk="1" hangingPunct="1"/>
            <a:r>
              <a:rPr lang="en-GB" sz="2800" smtClean="0">
                <a:ea typeface="ＭＳ Ｐゴシック" pitchFamily="34" charset="-128"/>
              </a:rPr>
              <a:t/>
            </a:r>
            <a:br>
              <a:rPr lang="en-GB" sz="2800" smtClean="0">
                <a:ea typeface="ＭＳ Ｐゴシック" pitchFamily="34" charset="-128"/>
              </a:rPr>
            </a:br>
            <a:r>
              <a:rPr lang="en-GB" sz="2800" smtClean="0">
                <a:ea typeface="ＭＳ Ｐゴシック" pitchFamily="34" charset="-128"/>
              </a:rPr>
              <a:t/>
            </a:r>
            <a:br>
              <a:rPr lang="en-GB" sz="2800" smtClean="0">
                <a:ea typeface="ＭＳ Ｐゴシック" pitchFamily="34" charset="-128"/>
              </a:rPr>
            </a:br>
            <a:r>
              <a:rPr lang="en-US" sz="2800" b="1" smtClean="0">
                <a:ea typeface="ＭＳ Ｐゴシック" pitchFamily="34" charset="-128"/>
              </a:rPr>
              <a:t>Gender Equity as an Element of Education Quality: issues beyond access  </a:t>
            </a:r>
            <a:r>
              <a:rPr lang="en-US" sz="2800" smtClean="0">
                <a:ea typeface="ＭＳ Ｐゴシック" pitchFamily="34" charset="-128"/>
              </a:rPr>
              <a:t/>
            </a:r>
            <a:br>
              <a:rPr lang="en-US" sz="2800" smtClean="0">
                <a:ea typeface="ＭＳ Ｐゴシック" pitchFamily="34" charset="-128"/>
              </a:rPr>
            </a:br>
            <a:r>
              <a:rPr lang="en-GB" sz="2800" smtClean="0">
                <a:ea typeface="ＭＳ Ｐゴシック" pitchFamily="34" charset="-128"/>
              </a:rPr>
              <a:t> </a:t>
            </a:r>
            <a:r>
              <a:rPr lang="en-US" smtClean="0">
                <a:ea typeface="ＭＳ Ｐゴシック" pitchFamily="34" charset="-128"/>
              </a:rPr>
              <a:t/>
            </a:r>
            <a:br>
              <a:rPr lang="en-US" smtClean="0">
                <a:ea typeface="ＭＳ Ｐゴシック" pitchFamily="34" charset="-128"/>
              </a:rPr>
            </a:br>
            <a:endParaRPr lang="en-US" b="1" smtClean="0">
              <a:latin typeface="Cambria" pitchFamily="18" charset="0"/>
              <a:ea typeface="ＭＳ Ｐゴシック" pitchFamily="34" charset="-128"/>
            </a:endParaRPr>
          </a:p>
        </p:txBody>
      </p:sp>
      <p:sp>
        <p:nvSpPr>
          <p:cNvPr id="3" name="Subtitle 2"/>
          <p:cNvSpPr>
            <a:spLocks noGrp="1"/>
          </p:cNvSpPr>
          <p:nvPr>
            <p:ph type="subTitle" idx="1"/>
          </p:nvPr>
        </p:nvSpPr>
        <p:spPr>
          <a:xfrm>
            <a:off x="838200" y="3429000"/>
            <a:ext cx="7315200" cy="1905000"/>
          </a:xfrm>
        </p:spPr>
        <p:txBody>
          <a:bodyPr rtlCol="0">
            <a:noAutofit/>
          </a:bodyPr>
          <a:lstStyle/>
          <a:p>
            <a:pPr eaLnBrk="1" fontAlgn="auto" hangingPunct="1">
              <a:spcAft>
                <a:spcPts val="0"/>
              </a:spcAft>
              <a:defRPr/>
            </a:pPr>
            <a:r>
              <a:rPr lang="en-US" sz="2400" b="1" i="1" dirty="0" smtClean="0">
                <a:solidFill>
                  <a:schemeClr val="bg1">
                    <a:lumMod val="50000"/>
                  </a:schemeClr>
                </a:solidFill>
                <a:ea typeface="+mn-ea"/>
                <a:cs typeface="+mn-cs"/>
              </a:rPr>
              <a:t>Anjum Halai</a:t>
            </a:r>
          </a:p>
          <a:p>
            <a:pPr eaLnBrk="1" fontAlgn="auto" hangingPunct="1">
              <a:spcAft>
                <a:spcPts val="0"/>
              </a:spcAft>
              <a:defRPr/>
            </a:pPr>
            <a:r>
              <a:rPr lang="en-US" sz="2400" b="1" i="1" dirty="0" smtClean="0">
                <a:solidFill>
                  <a:schemeClr val="bg1">
                    <a:lumMod val="50000"/>
                  </a:schemeClr>
                </a:solidFill>
                <a:ea typeface="+mn-ea"/>
                <a:cs typeface="+mn-cs"/>
              </a:rPr>
              <a:t>Institute for Educational Development East Africa</a:t>
            </a:r>
          </a:p>
          <a:p>
            <a:pPr eaLnBrk="1" fontAlgn="auto" hangingPunct="1">
              <a:spcAft>
                <a:spcPts val="0"/>
              </a:spcAft>
              <a:defRPr/>
            </a:pPr>
            <a:r>
              <a:rPr lang="en-US" sz="2400" b="1" i="1" dirty="0" smtClean="0">
                <a:solidFill>
                  <a:schemeClr val="bg1">
                    <a:lumMod val="50000"/>
                  </a:schemeClr>
                </a:solidFill>
                <a:ea typeface="+mn-ea"/>
                <a:cs typeface="+mn-cs"/>
              </a:rPr>
              <a:t>Strathmore Conference</a:t>
            </a:r>
          </a:p>
          <a:p>
            <a:pPr eaLnBrk="1" fontAlgn="auto" hangingPunct="1">
              <a:spcAft>
                <a:spcPts val="0"/>
              </a:spcAft>
              <a:defRPr/>
            </a:pPr>
            <a:r>
              <a:rPr lang="en-US" sz="2400" b="1" i="1" smtClean="0">
                <a:solidFill>
                  <a:schemeClr val="bg1">
                    <a:lumMod val="50000"/>
                  </a:schemeClr>
                </a:solidFill>
                <a:ea typeface="+mn-ea"/>
                <a:cs typeface="+mn-cs"/>
              </a:rPr>
              <a:t>July 24, </a:t>
            </a:r>
            <a:r>
              <a:rPr lang="en-US" sz="2400" b="1" i="1" dirty="0" smtClean="0">
                <a:solidFill>
                  <a:schemeClr val="bg1">
                    <a:lumMod val="50000"/>
                  </a:schemeClr>
                </a:solidFill>
                <a:ea typeface="+mn-ea"/>
                <a:cs typeface="+mn-cs"/>
              </a:rPr>
              <a:t>2012</a:t>
            </a:r>
          </a:p>
          <a:p>
            <a:pPr eaLnBrk="1" fontAlgn="auto" hangingPunct="1">
              <a:spcAft>
                <a:spcPts val="0"/>
              </a:spcAft>
              <a:defRPr/>
            </a:pPr>
            <a:endParaRPr lang="en-US" sz="2400" b="1" i="1" dirty="0" smtClean="0">
              <a:solidFill>
                <a:schemeClr val="bg1">
                  <a:lumMod val="50000"/>
                </a:schemeClr>
              </a:solidFill>
              <a:ea typeface="+mn-ea"/>
              <a:cs typeface="+mn-cs"/>
            </a:endParaRPr>
          </a:p>
        </p:txBody>
      </p:sp>
      <p:grpSp>
        <p:nvGrpSpPr>
          <p:cNvPr id="15363" name="Group 6"/>
          <p:cNvGrpSpPr>
            <a:grpSpLocks/>
          </p:cNvGrpSpPr>
          <p:nvPr/>
        </p:nvGrpSpPr>
        <p:grpSpPr bwMode="auto">
          <a:xfrm>
            <a:off x="76200" y="228600"/>
            <a:ext cx="8915400" cy="1295400"/>
            <a:chOff x="76200" y="228600"/>
            <a:chExt cx="8915400" cy="1295400"/>
          </a:xfrm>
        </p:grpSpPr>
        <p:pic>
          <p:nvPicPr>
            <p:cNvPr id="15366" name="Picture 4" descr="AKU logo"/>
            <p:cNvPicPr>
              <a:picLocks noChangeAspect="1" noChangeArrowheads="1"/>
            </p:cNvPicPr>
            <p:nvPr/>
          </p:nvPicPr>
          <p:blipFill>
            <a:blip r:embed="rId3">
              <a:lum contrast="-2000"/>
            </a:blip>
            <a:srcRect/>
            <a:stretch>
              <a:fillRect/>
            </a:stretch>
          </p:blipFill>
          <p:spPr bwMode="auto">
            <a:xfrm>
              <a:off x="7315200" y="228600"/>
              <a:ext cx="1619250" cy="1104900"/>
            </a:xfrm>
            <a:prstGeom prst="rect">
              <a:avLst/>
            </a:prstGeom>
            <a:noFill/>
            <a:ln w="9525">
              <a:noFill/>
              <a:miter lim="800000"/>
              <a:headEnd/>
              <a:tailEnd/>
            </a:ln>
          </p:spPr>
        </p:pic>
        <p:sp>
          <p:nvSpPr>
            <p:cNvPr id="15367" name="Line 5"/>
            <p:cNvSpPr>
              <a:spLocks noChangeShapeType="1"/>
            </p:cNvSpPr>
            <p:nvPr/>
          </p:nvSpPr>
          <p:spPr bwMode="auto">
            <a:xfrm>
              <a:off x="76200" y="1524000"/>
              <a:ext cx="8915400" cy="0"/>
            </a:xfrm>
            <a:prstGeom prst="line">
              <a:avLst/>
            </a:prstGeom>
            <a:noFill/>
            <a:ln w="76200">
              <a:solidFill>
                <a:srgbClr val="006600"/>
              </a:solidFill>
              <a:round/>
              <a:headEnd/>
              <a:tailEnd/>
            </a:ln>
          </p:spPr>
          <p:txBody>
            <a:bodyPr/>
            <a:lstStyle/>
            <a:p>
              <a:endParaRPr lang="en-US"/>
            </a:p>
          </p:txBody>
        </p:sp>
        <p:sp>
          <p:nvSpPr>
            <p:cNvPr id="15368" name="Line 6"/>
            <p:cNvSpPr>
              <a:spLocks noChangeShapeType="1"/>
            </p:cNvSpPr>
            <p:nvPr/>
          </p:nvSpPr>
          <p:spPr bwMode="auto">
            <a:xfrm>
              <a:off x="76200" y="1447800"/>
              <a:ext cx="8915400" cy="0"/>
            </a:xfrm>
            <a:prstGeom prst="line">
              <a:avLst/>
            </a:prstGeom>
            <a:noFill/>
            <a:ln w="28575">
              <a:solidFill>
                <a:srgbClr val="800000"/>
              </a:solidFill>
              <a:round/>
              <a:headEnd/>
              <a:tailEnd/>
            </a:ln>
          </p:spPr>
          <p:txBody>
            <a:bodyPr/>
            <a:lstStyle/>
            <a:p>
              <a:endParaRPr lang="en-US"/>
            </a:p>
          </p:txBody>
        </p:sp>
      </p:grpSp>
      <p:sp>
        <p:nvSpPr>
          <p:cNvPr id="15364" name="Slide Number Placeholder 10"/>
          <p:cNvSpPr>
            <a:spLocks noGrp="1"/>
          </p:cNvSpPr>
          <p:nvPr>
            <p:ph type="sldNum" sz="quarter" idx="12"/>
          </p:nvPr>
        </p:nvSpPr>
        <p:spPr bwMode="auto">
          <a:noFill/>
          <a:ln>
            <a:miter lim="800000"/>
            <a:headEnd/>
            <a:tailEnd/>
          </a:ln>
        </p:spPr>
        <p:txBody>
          <a:bodyPr/>
          <a:lstStyle/>
          <a:p>
            <a:fld id="{680BAF68-59CE-4CFC-BC5D-294CA7F74D07}" type="slidenum">
              <a:rPr lang="en-US"/>
              <a:pPr/>
              <a:t>1</a:t>
            </a:fld>
            <a:endParaRPr lang="en-US"/>
          </a:p>
        </p:txBody>
      </p:sp>
      <p:sp>
        <p:nvSpPr>
          <p:cNvPr id="15365" name="Date Placeholder 11"/>
          <p:cNvSpPr>
            <a:spLocks noGrp="1"/>
          </p:cNvSpPr>
          <p:nvPr>
            <p:ph type="dt" sz="quarter" idx="10"/>
          </p:nvPr>
        </p:nvSpPr>
        <p:spPr bwMode="auto">
          <a:noFill/>
          <a:ln>
            <a:miter lim="800000"/>
            <a:headEnd/>
            <a:tailEnd/>
          </a:ln>
        </p:spPr>
        <p:txBody>
          <a:bodyPr/>
          <a:lstStyle/>
          <a:p>
            <a:fld id="{69F72C40-8EE9-4D33-95A6-93A10169B75F}" type="datetime6">
              <a:rPr lang="en-US"/>
              <a:pPr/>
              <a:t>June 15</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ea typeface="ＭＳ Ｐゴシック" pitchFamily="34" charset="-128"/>
              </a:rPr>
              <a:t>Conclusion I</a:t>
            </a:r>
          </a:p>
        </p:txBody>
      </p:sp>
      <p:sp>
        <p:nvSpPr>
          <p:cNvPr id="26626" name="Content Placeholder 2"/>
          <p:cNvSpPr>
            <a:spLocks noGrp="1"/>
          </p:cNvSpPr>
          <p:nvPr>
            <p:ph idx="1"/>
          </p:nvPr>
        </p:nvSpPr>
        <p:spPr>
          <a:xfrm>
            <a:off x="457200" y="1371600"/>
            <a:ext cx="8229600" cy="4754563"/>
          </a:xfrm>
        </p:spPr>
        <p:txBody>
          <a:bodyPr/>
          <a:lstStyle/>
          <a:p>
            <a:pPr marL="0" indent="0">
              <a:buFont typeface="Arial" pitchFamily="34" charset="0"/>
              <a:buNone/>
            </a:pPr>
            <a:r>
              <a:rPr lang="en-US" sz="2000" smtClean="0">
                <a:ea typeface="ＭＳ Ｐゴシック" pitchFamily="34" charset="-128"/>
              </a:rPr>
              <a:t>Parents and community value education beyond primary school for girls. This has created a paradoxical situation where the community appears ready to challenge the deep rooted tradition of gender segregation in such key aspects of social life as schooling but the education bureaucracy is more conservative, insisting on single sex schooling and hence stretching its limited resources, with detrimental effect to the quality of schooling available to girls. Teachers, head teachers and the district education officials believed that equality in access to schools for boys and girls was equivalent to gender equity. The teachers</a:t>
            </a:r>
            <a:r>
              <a:rPr lang="en-US" altLang="en-US" sz="2000" smtClean="0">
                <a:ea typeface="ＭＳ Ｐゴシック" pitchFamily="34" charset="-128"/>
              </a:rPr>
              <a:t>’</a:t>
            </a:r>
            <a:r>
              <a:rPr lang="en-US" sz="2000" smtClean="0">
                <a:ea typeface="ＭＳ Ｐゴシック" pitchFamily="34" charset="-128"/>
              </a:rPr>
              <a:t>  reasoning process did not appear to go beyond access to the classrooms to consider ways in which they and in turn their students could realize their selfhoods and participate more fully in society. Their focus was on material resources required for teaching and learning but not on how social and cultural factors influenced learning and hence freedom to achieve in education.</a:t>
            </a:r>
          </a:p>
        </p:txBody>
      </p:sp>
      <p:sp>
        <p:nvSpPr>
          <p:cNvPr id="26627" name="Date Placeholder 3"/>
          <p:cNvSpPr>
            <a:spLocks noGrp="1"/>
          </p:cNvSpPr>
          <p:nvPr>
            <p:ph type="dt" sz="quarter" idx="10"/>
          </p:nvPr>
        </p:nvSpPr>
        <p:spPr bwMode="auto">
          <a:noFill/>
          <a:ln>
            <a:miter lim="800000"/>
            <a:headEnd/>
            <a:tailEnd/>
          </a:ln>
        </p:spPr>
        <p:txBody>
          <a:bodyPr/>
          <a:lstStyle/>
          <a:p>
            <a:fld id="{2F5F1AA2-5FA9-4FA3-8F58-E5E25DB646A9}" type="datetime6">
              <a:rPr lang="en-US"/>
              <a:pPr/>
              <a:t>June 15</a:t>
            </a:fld>
            <a:endParaRPr lang="en-US"/>
          </a:p>
        </p:txBody>
      </p:sp>
      <p:sp>
        <p:nvSpPr>
          <p:cNvPr id="26628" name="Slide Number Placeholder 4"/>
          <p:cNvSpPr>
            <a:spLocks noGrp="1"/>
          </p:cNvSpPr>
          <p:nvPr>
            <p:ph type="sldNum" sz="quarter" idx="12"/>
          </p:nvPr>
        </p:nvSpPr>
        <p:spPr bwMode="auto">
          <a:noFill/>
          <a:ln>
            <a:miter lim="800000"/>
            <a:headEnd/>
            <a:tailEnd/>
          </a:ln>
        </p:spPr>
        <p:txBody>
          <a:bodyPr/>
          <a:lstStyle/>
          <a:p>
            <a:fld id="{93A0CEB1-FD93-41F5-AD31-4E8A50768646}" type="slidenum">
              <a:rPr lang="en-US"/>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sz="4000" smtClean="0">
                <a:ea typeface="ＭＳ Ｐゴシック" pitchFamily="34" charset="-128"/>
              </a:rPr>
              <a:t>Conclusion II</a:t>
            </a:r>
          </a:p>
        </p:txBody>
      </p:sp>
      <p:sp>
        <p:nvSpPr>
          <p:cNvPr id="27650" name="Content Placeholder 2"/>
          <p:cNvSpPr>
            <a:spLocks noGrp="1"/>
          </p:cNvSpPr>
          <p:nvPr>
            <p:ph idx="1"/>
          </p:nvPr>
        </p:nvSpPr>
        <p:spPr>
          <a:xfrm>
            <a:off x="457200" y="1295400"/>
            <a:ext cx="8229600" cy="4830763"/>
          </a:xfrm>
        </p:spPr>
        <p:txBody>
          <a:bodyPr/>
          <a:lstStyle/>
          <a:p>
            <a:pPr marL="0" indent="0">
              <a:buFont typeface="Arial" pitchFamily="34" charset="0"/>
              <a:buNone/>
            </a:pPr>
            <a:r>
              <a:rPr lang="en-US" sz="2400" smtClean="0">
                <a:ea typeface="ＭＳ Ｐゴシック" pitchFamily="34" charset="-128"/>
              </a:rPr>
              <a:t>Beyond access, the schooling conditions were favourable for boys, especially in the case of mathematics teaching and learning. Girls</a:t>
            </a:r>
            <a:r>
              <a:rPr lang="en-US" altLang="en-US" sz="2400" smtClean="0">
                <a:ea typeface="ＭＳ Ｐゴシック" pitchFamily="34" charset="-128"/>
              </a:rPr>
              <a:t>’</a:t>
            </a:r>
            <a:r>
              <a:rPr lang="en-US" sz="2400" smtClean="0">
                <a:ea typeface="ＭＳ Ｐゴシック" pitchFamily="34" charset="-128"/>
              </a:rPr>
              <a:t> freedom to learn was constrained relative to boys by their teachers</a:t>
            </a:r>
            <a:r>
              <a:rPr lang="en-US" altLang="en-US" sz="2400" smtClean="0">
                <a:ea typeface="ＭＳ Ｐゴシック" pitchFamily="34" charset="-128"/>
              </a:rPr>
              <a:t>’</a:t>
            </a:r>
            <a:r>
              <a:rPr lang="en-US" sz="2400" smtClean="0">
                <a:ea typeface="ＭＳ Ｐゴシック" pitchFamily="34" charset="-128"/>
              </a:rPr>
              <a:t> inability to model a confident self-image as mathematicians. In addition, teachers</a:t>
            </a:r>
            <a:r>
              <a:rPr lang="en-US" altLang="en-US" sz="2400" smtClean="0">
                <a:ea typeface="ＭＳ Ｐゴシック" pitchFamily="34" charset="-128"/>
              </a:rPr>
              <a:t>’</a:t>
            </a:r>
            <a:r>
              <a:rPr lang="en-US" sz="2400" smtClean="0">
                <a:ea typeface="ＭＳ Ｐゴシック" pitchFamily="34" charset="-128"/>
              </a:rPr>
              <a:t> expectations from girls as users of mathematics, was lower as compared to expectations from boys and reflected traditional societal perceptions of gender roles. Applying a capabilities lens, this can be understood as constraining girls</a:t>
            </a:r>
            <a:r>
              <a:rPr lang="en-US" altLang="en-US" sz="2400" smtClean="0">
                <a:ea typeface="ＭＳ Ｐゴシック" pitchFamily="34" charset="-128"/>
              </a:rPr>
              <a:t>’</a:t>
            </a:r>
            <a:r>
              <a:rPr lang="en-US" sz="2400" smtClean="0">
                <a:ea typeface="ＭＳ Ｐゴシック" pitchFamily="34" charset="-128"/>
              </a:rPr>
              <a:t> aspirations and hence, curtailing girls</a:t>
            </a:r>
            <a:r>
              <a:rPr lang="en-US" altLang="en-US" sz="2400" smtClean="0">
                <a:ea typeface="ＭＳ Ｐゴシック" pitchFamily="34" charset="-128"/>
              </a:rPr>
              <a:t>’</a:t>
            </a:r>
            <a:r>
              <a:rPr lang="en-US" sz="2400" smtClean="0">
                <a:ea typeface="ＭＳ Ｐゴシック" pitchFamily="34" charset="-128"/>
              </a:rPr>
              <a:t> </a:t>
            </a:r>
            <a:r>
              <a:rPr lang="en-US" altLang="en-US" sz="2400" smtClean="0">
                <a:ea typeface="ＭＳ Ｐゴシック" pitchFamily="34" charset="-128"/>
              </a:rPr>
              <a:t>‘‘</a:t>
            </a:r>
            <a:r>
              <a:rPr lang="en-US" sz="2400" smtClean="0">
                <a:ea typeface="ＭＳ Ｐゴシック" pitchFamily="34" charset="-128"/>
              </a:rPr>
              <a:t>agency freedom</a:t>
            </a:r>
            <a:r>
              <a:rPr lang="en-US" altLang="en-US" sz="2400" smtClean="0">
                <a:ea typeface="ＭＳ Ｐゴシック" pitchFamily="34" charset="-128"/>
              </a:rPr>
              <a:t>’’</a:t>
            </a:r>
            <a:r>
              <a:rPr lang="en-US" sz="2400" smtClean="0">
                <a:ea typeface="ＭＳ Ｐゴシック" pitchFamily="34" charset="-128"/>
              </a:rPr>
              <a:t> to choose success in mathematics as a valued goal.</a:t>
            </a:r>
          </a:p>
        </p:txBody>
      </p:sp>
      <p:sp>
        <p:nvSpPr>
          <p:cNvPr id="27651" name="Date Placeholder 3"/>
          <p:cNvSpPr>
            <a:spLocks noGrp="1"/>
          </p:cNvSpPr>
          <p:nvPr>
            <p:ph type="dt" sz="quarter" idx="10"/>
          </p:nvPr>
        </p:nvSpPr>
        <p:spPr bwMode="auto">
          <a:noFill/>
          <a:ln>
            <a:miter lim="800000"/>
            <a:headEnd/>
            <a:tailEnd/>
          </a:ln>
        </p:spPr>
        <p:txBody>
          <a:bodyPr/>
          <a:lstStyle/>
          <a:p>
            <a:fld id="{F7FD80AE-5B90-4C0B-AE91-B367EDD12C03}" type="datetime6">
              <a:rPr lang="en-US"/>
              <a:pPr/>
              <a:t>June 15</a:t>
            </a:fld>
            <a:endParaRPr lang="en-US"/>
          </a:p>
        </p:txBody>
      </p:sp>
      <p:sp>
        <p:nvSpPr>
          <p:cNvPr id="27652" name="Slide Number Placeholder 4"/>
          <p:cNvSpPr>
            <a:spLocks noGrp="1"/>
          </p:cNvSpPr>
          <p:nvPr>
            <p:ph type="sldNum" sz="quarter" idx="12"/>
          </p:nvPr>
        </p:nvSpPr>
        <p:spPr bwMode="auto">
          <a:noFill/>
          <a:ln>
            <a:miter lim="800000"/>
            <a:headEnd/>
            <a:tailEnd/>
          </a:ln>
        </p:spPr>
        <p:txBody>
          <a:bodyPr/>
          <a:lstStyle/>
          <a:p>
            <a:fld id="{4B533725-F6C4-4A3D-9AA1-095E85C5131B}" type="slidenum">
              <a:rPr lang="en-US"/>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z="4000" smtClean="0">
                <a:ea typeface="ＭＳ Ｐゴシック" pitchFamily="34" charset="-128"/>
              </a:rPr>
              <a:t>Conclusion III</a:t>
            </a:r>
          </a:p>
        </p:txBody>
      </p:sp>
      <p:sp>
        <p:nvSpPr>
          <p:cNvPr id="28674" name="Content Placeholder 2"/>
          <p:cNvSpPr>
            <a:spLocks noGrp="1"/>
          </p:cNvSpPr>
          <p:nvPr>
            <p:ph idx="1"/>
          </p:nvPr>
        </p:nvSpPr>
        <p:spPr/>
        <p:txBody>
          <a:bodyPr/>
          <a:lstStyle/>
          <a:p>
            <a:pPr marL="0" indent="0">
              <a:buFont typeface="Arial" pitchFamily="34" charset="0"/>
              <a:buNone/>
            </a:pPr>
            <a:r>
              <a:rPr lang="en-US" sz="2400" smtClean="0">
                <a:ea typeface="ＭＳ Ｐゴシック" pitchFamily="34" charset="-128"/>
              </a:rPr>
              <a:t>The extent to which access to education is turned into a capability with freedom to participate in ways that maximizes the potential for all learners, is a challenge for teacher preparation and teacher development. In the context of the highly gender segregated and traditional setting of Pakistan this would entail enhancing the professional capability of teachers to question some deep rooted social and cultural hierarchies embedded in gender relations, to recognise their influence on their own self-identity and on the opportunities for learning they provide for their students</a:t>
            </a:r>
          </a:p>
        </p:txBody>
      </p:sp>
      <p:sp>
        <p:nvSpPr>
          <p:cNvPr id="28675" name="Date Placeholder 3"/>
          <p:cNvSpPr>
            <a:spLocks noGrp="1"/>
          </p:cNvSpPr>
          <p:nvPr>
            <p:ph type="dt" sz="quarter" idx="10"/>
          </p:nvPr>
        </p:nvSpPr>
        <p:spPr bwMode="auto">
          <a:noFill/>
          <a:ln>
            <a:miter lim="800000"/>
            <a:headEnd/>
            <a:tailEnd/>
          </a:ln>
        </p:spPr>
        <p:txBody>
          <a:bodyPr/>
          <a:lstStyle/>
          <a:p>
            <a:fld id="{DAD10913-2B0C-443B-A4A5-9E871EE8E499}" type="datetime6">
              <a:rPr lang="en-US"/>
              <a:pPr/>
              <a:t>June 15</a:t>
            </a:fld>
            <a:endParaRPr lang="en-US"/>
          </a:p>
        </p:txBody>
      </p:sp>
      <p:sp>
        <p:nvSpPr>
          <p:cNvPr id="28676" name="Slide Number Placeholder 4"/>
          <p:cNvSpPr>
            <a:spLocks noGrp="1"/>
          </p:cNvSpPr>
          <p:nvPr>
            <p:ph type="sldNum" sz="quarter" idx="12"/>
          </p:nvPr>
        </p:nvSpPr>
        <p:spPr bwMode="auto">
          <a:noFill/>
          <a:ln>
            <a:miter lim="800000"/>
            <a:headEnd/>
            <a:tailEnd/>
          </a:ln>
        </p:spPr>
        <p:txBody>
          <a:bodyPr/>
          <a:lstStyle/>
          <a:p>
            <a:fld id="{96529859-38C1-4E01-AE47-DA6460051C9B}" type="slidenum">
              <a:rPr lang="en-US"/>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smtClean="0">
                <a:ea typeface="ＭＳ Ｐゴシック" pitchFamily="34" charset="-128"/>
              </a:rPr>
              <a:t>References</a:t>
            </a:r>
          </a:p>
        </p:txBody>
      </p:sp>
      <p:sp>
        <p:nvSpPr>
          <p:cNvPr id="29698" name="Content Placeholder 2"/>
          <p:cNvSpPr>
            <a:spLocks noGrp="1"/>
          </p:cNvSpPr>
          <p:nvPr>
            <p:ph idx="1"/>
          </p:nvPr>
        </p:nvSpPr>
        <p:spPr/>
        <p:txBody>
          <a:bodyPr/>
          <a:lstStyle/>
          <a:p>
            <a:pPr marL="0" indent="0">
              <a:buFont typeface="Arial" pitchFamily="34" charset="0"/>
              <a:buNone/>
            </a:pPr>
            <a:r>
              <a:rPr lang="en-US" sz="2000" smtClean="0">
                <a:latin typeface="Arial" pitchFamily="34" charset="0"/>
                <a:ea typeface="ＭＳ Ｐゴシック" pitchFamily="34" charset="-128"/>
                <a:cs typeface="Arial" pitchFamily="34" charset="0"/>
              </a:rPr>
              <a:t>EdQual (2011) </a:t>
            </a:r>
          </a:p>
          <a:p>
            <a:pPr marL="0" indent="0">
              <a:buFont typeface="Arial" pitchFamily="34" charset="0"/>
              <a:buNone/>
            </a:pPr>
            <a:r>
              <a:rPr lang="en-US" sz="2000" smtClean="0">
                <a:latin typeface="Arial" pitchFamily="34" charset="0"/>
                <a:ea typeface="ＭＳ Ｐゴシック" pitchFamily="34" charset="-128"/>
                <a:cs typeface="Arial" pitchFamily="34" charset="0"/>
              </a:rPr>
              <a:t>Halai, A. (2011) </a:t>
            </a:r>
            <a:r>
              <a:rPr lang="en-US" sz="2000" smtClean="0">
                <a:ea typeface="ＭＳ Ｐゴシック" pitchFamily="34" charset="-128"/>
              </a:rPr>
              <a:t>Equality or equity: Gender awareness issues in secondary schools in Pakistan. </a:t>
            </a:r>
            <a:r>
              <a:rPr lang="en-US" sz="2000" i="1" smtClean="0">
                <a:ea typeface="ＭＳ Ｐゴシック" pitchFamily="34" charset="-128"/>
              </a:rPr>
              <a:t>International Journal of Educational Development</a:t>
            </a:r>
            <a:r>
              <a:rPr lang="en-US" sz="2000" smtClean="0">
                <a:ea typeface="ＭＳ Ｐゴシック" pitchFamily="34" charset="-128"/>
              </a:rPr>
              <a:t> 31  44–49</a:t>
            </a:r>
            <a:endParaRPr lang="en-US" sz="2000" smtClean="0">
              <a:latin typeface="Arial" pitchFamily="34" charset="0"/>
              <a:ea typeface="ＭＳ Ｐゴシック" pitchFamily="34" charset="-128"/>
              <a:cs typeface="Arial" pitchFamily="34" charset="0"/>
            </a:endParaRPr>
          </a:p>
          <a:p>
            <a:pPr marL="0" indent="0">
              <a:buFont typeface="Arial" pitchFamily="34" charset="0"/>
              <a:buNone/>
            </a:pPr>
            <a:r>
              <a:rPr lang="en-US" sz="2000" smtClean="0">
                <a:latin typeface="Arial" pitchFamily="34" charset="0"/>
                <a:ea typeface="ＭＳ Ｐゴシック" pitchFamily="34" charset="-128"/>
                <a:cs typeface="Arial" pitchFamily="34" charset="0"/>
              </a:rPr>
              <a:t>Sen (1999)</a:t>
            </a:r>
            <a:r>
              <a:rPr lang="en-US" sz="2000" smtClean="0">
                <a:ea typeface="ＭＳ Ｐゴシック" pitchFamily="34" charset="-128"/>
              </a:rPr>
              <a:t>. </a:t>
            </a:r>
            <a:r>
              <a:rPr lang="en-US" sz="2000" i="1" smtClean="0">
                <a:ea typeface="ＭＳ Ｐゴシック" pitchFamily="34" charset="-128"/>
              </a:rPr>
              <a:t>Development as Freed</a:t>
            </a:r>
            <a:r>
              <a:rPr lang="en-US" sz="2000" smtClean="0">
                <a:ea typeface="ＭＳ Ｐゴシック" pitchFamily="34" charset="-128"/>
              </a:rPr>
              <a:t>om. Oxford University Press, Oxford.</a:t>
            </a:r>
            <a:endParaRPr lang="en-US" sz="2000" smtClean="0">
              <a:latin typeface="Arial" pitchFamily="34" charset="0"/>
              <a:ea typeface="ＭＳ Ｐゴシック" pitchFamily="34" charset="-128"/>
              <a:cs typeface="Arial" pitchFamily="34" charset="0"/>
            </a:endParaRPr>
          </a:p>
          <a:p>
            <a:pPr marL="0" indent="0">
              <a:buFont typeface="Arial" pitchFamily="34" charset="0"/>
              <a:buNone/>
            </a:pPr>
            <a:r>
              <a:rPr lang="hu-HU" sz="2000" smtClean="0">
                <a:latin typeface="Arial" pitchFamily="34" charset="0"/>
                <a:ea typeface="ＭＳ Ｐゴシック" pitchFamily="34" charset="-128"/>
                <a:cs typeface="Arial" pitchFamily="34" charset="0"/>
              </a:rPr>
              <a:t>Tayyaba, S.(2010)</a:t>
            </a:r>
            <a:r>
              <a:rPr lang="en-US" sz="2000" smtClean="0">
                <a:ea typeface="ＭＳ Ｐゴシック" pitchFamily="34" charset="-128"/>
              </a:rPr>
              <a:t> Mathematics achievement in middle school level in Pakistan: Findings from the First National Assessment. </a:t>
            </a:r>
            <a:r>
              <a:rPr lang="en-US" sz="2000" i="1" smtClean="0">
                <a:ea typeface="ＭＳ Ｐゴシック" pitchFamily="34" charset="-128"/>
              </a:rPr>
              <a:t>International Journal of Educational Management,</a:t>
            </a:r>
            <a:r>
              <a:rPr lang="en-US" sz="2000" smtClean="0">
                <a:ea typeface="ＭＳ Ｐゴシック" pitchFamily="34" charset="-128"/>
              </a:rPr>
              <a:t> Vol. 24 Iss: 3 pp. 221 – 249  </a:t>
            </a:r>
            <a:r>
              <a:rPr lang="cs-CZ" sz="2000" smtClean="0">
                <a:ea typeface="ＭＳ Ｐゴシック" pitchFamily="34" charset="-128"/>
                <a:hlinkClick r:id="rId2"/>
              </a:rPr>
              <a:t>http://dx.doi.org/10.1108/09513541011031583</a:t>
            </a:r>
            <a:endParaRPr lang="cs-CZ" sz="2000" smtClean="0">
              <a:ea typeface="ＭＳ Ｐゴシック" pitchFamily="34" charset="-128"/>
            </a:endParaRPr>
          </a:p>
          <a:p>
            <a:pPr marL="0" indent="0">
              <a:buFont typeface="Arial" pitchFamily="34" charset="0"/>
              <a:buNone/>
            </a:pPr>
            <a:r>
              <a:rPr lang="en-US" sz="2000" smtClean="0">
                <a:ea typeface="ＭＳ Ｐゴシック" pitchFamily="34" charset="-128"/>
                <a:cs typeface="Arial" pitchFamily="34" charset="0"/>
              </a:rPr>
              <a:t>UNESCO (2010) </a:t>
            </a:r>
            <a:r>
              <a:rPr lang="en-US" sz="2000" i="1" smtClean="0">
                <a:ea typeface="ＭＳ Ｐゴシック" pitchFamily="34" charset="-128"/>
                <a:cs typeface="Arial" pitchFamily="34" charset="0"/>
              </a:rPr>
              <a:t>Why Gender Equality in Basic Education in Pakistan. </a:t>
            </a:r>
            <a:r>
              <a:rPr lang="hu-HU" sz="2000" smtClean="0">
                <a:ea typeface="ＭＳ Ｐゴシック" pitchFamily="34" charset="-128"/>
                <a:cs typeface="Arial" pitchFamily="34" charset="0"/>
              </a:rPr>
              <a:t>ISBN 978-969-8035-08-2 (Print version) ISBN 978-969-8035-09-9 (Electronic version) </a:t>
            </a:r>
          </a:p>
          <a:p>
            <a:pPr marL="0" indent="0">
              <a:buFont typeface="Arial" pitchFamily="34" charset="0"/>
              <a:buNone/>
            </a:pPr>
            <a:endParaRPr lang="en-US" sz="2000" smtClean="0">
              <a:ea typeface="ＭＳ Ｐゴシック" pitchFamily="34" charset="-128"/>
            </a:endParaRPr>
          </a:p>
        </p:txBody>
      </p:sp>
      <p:sp>
        <p:nvSpPr>
          <p:cNvPr id="29699" name="Date Placeholder 3"/>
          <p:cNvSpPr>
            <a:spLocks noGrp="1"/>
          </p:cNvSpPr>
          <p:nvPr>
            <p:ph type="dt" sz="quarter" idx="10"/>
          </p:nvPr>
        </p:nvSpPr>
        <p:spPr bwMode="auto">
          <a:noFill/>
          <a:ln>
            <a:miter lim="800000"/>
            <a:headEnd/>
            <a:tailEnd/>
          </a:ln>
        </p:spPr>
        <p:txBody>
          <a:bodyPr/>
          <a:lstStyle/>
          <a:p>
            <a:fld id="{3FB70E49-1B15-4581-9603-B59F90757261}" type="datetime6">
              <a:rPr lang="en-US"/>
              <a:pPr/>
              <a:t>June 15</a:t>
            </a:fld>
            <a:endParaRPr lang="en-US"/>
          </a:p>
        </p:txBody>
      </p:sp>
      <p:sp>
        <p:nvSpPr>
          <p:cNvPr id="29700" name="Slide Number Placeholder 4"/>
          <p:cNvSpPr>
            <a:spLocks noGrp="1"/>
          </p:cNvSpPr>
          <p:nvPr>
            <p:ph type="sldNum" sz="quarter" idx="12"/>
          </p:nvPr>
        </p:nvSpPr>
        <p:spPr bwMode="auto">
          <a:noFill/>
          <a:ln>
            <a:miter lim="800000"/>
            <a:headEnd/>
            <a:tailEnd/>
          </a:ln>
        </p:spPr>
        <p:txBody>
          <a:bodyPr/>
          <a:lstStyle/>
          <a:p>
            <a:fld id="{F9056FA4-9135-434B-A1A4-8A136522F2F3}" type="slidenum">
              <a:rPr lang="en-US"/>
              <a:pPr/>
              <a:t>13</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endParaRPr lang="en-US" smtClean="0">
              <a:ea typeface="ＭＳ Ｐゴシック" pitchFamily="34" charset="-128"/>
            </a:endParaRPr>
          </a:p>
        </p:txBody>
      </p:sp>
      <p:sp>
        <p:nvSpPr>
          <p:cNvPr id="17410" name="Content Placeholder 2"/>
          <p:cNvSpPr>
            <a:spLocks noGrp="1"/>
          </p:cNvSpPr>
          <p:nvPr>
            <p:ph idx="1"/>
          </p:nvPr>
        </p:nvSpPr>
        <p:spPr/>
        <p:txBody>
          <a:bodyPr/>
          <a:lstStyle/>
          <a:p>
            <a:endParaRPr lang="en-US" smtClean="0">
              <a:ea typeface="ＭＳ Ｐゴシック" pitchFamily="34" charset="-128"/>
            </a:endParaRPr>
          </a:p>
        </p:txBody>
      </p:sp>
      <p:sp>
        <p:nvSpPr>
          <p:cNvPr id="17411" name="Date Placeholder 3"/>
          <p:cNvSpPr>
            <a:spLocks noGrp="1"/>
          </p:cNvSpPr>
          <p:nvPr>
            <p:ph type="dt" sz="quarter" idx="10"/>
          </p:nvPr>
        </p:nvSpPr>
        <p:spPr bwMode="auto">
          <a:noFill/>
          <a:ln>
            <a:miter lim="800000"/>
            <a:headEnd/>
            <a:tailEnd/>
          </a:ln>
        </p:spPr>
        <p:txBody>
          <a:bodyPr/>
          <a:lstStyle/>
          <a:p>
            <a:fld id="{5E2907F8-E6E0-4ECB-A0C0-5C05D1C26796}" type="datetime6">
              <a:rPr lang="en-US"/>
              <a:pPr/>
              <a:t>June 15</a:t>
            </a:fld>
            <a:endParaRPr lang="en-US"/>
          </a:p>
        </p:txBody>
      </p:sp>
      <p:sp>
        <p:nvSpPr>
          <p:cNvPr id="17412" name="Slide Number Placeholder 4"/>
          <p:cNvSpPr>
            <a:spLocks noGrp="1"/>
          </p:cNvSpPr>
          <p:nvPr>
            <p:ph type="sldNum" sz="quarter" idx="12"/>
          </p:nvPr>
        </p:nvSpPr>
        <p:spPr bwMode="auto">
          <a:noFill/>
          <a:ln>
            <a:miter lim="800000"/>
            <a:headEnd/>
            <a:tailEnd/>
          </a:ln>
        </p:spPr>
        <p:txBody>
          <a:bodyPr/>
          <a:lstStyle/>
          <a:p>
            <a:fld id="{84369A89-7A01-4B20-85A3-61495E140D53}" type="slidenum">
              <a:rPr lang="en-US"/>
              <a:pPr/>
              <a:t>2</a:t>
            </a:fld>
            <a:endParaRPr lang="en-US"/>
          </a:p>
        </p:txBody>
      </p:sp>
      <p:graphicFrame>
        <p:nvGraphicFramePr>
          <p:cNvPr id="17413" name="Object 2"/>
          <p:cNvGraphicFramePr>
            <a:graphicFrameLocks noChangeAspect="1"/>
          </p:cNvGraphicFramePr>
          <p:nvPr/>
        </p:nvGraphicFramePr>
        <p:xfrm>
          <a:off x="-31750" y="152400"/>
          <a:ext cx="9144000" cy="6096000"/>
        </p:xfrm>
        <a:graphic>
          <a:graphicData uri="http://schemas.openxmlformats.org/presentationml/2006/ole">
            <mc:AlternateContent xmlns:mc="http://schemas.openxmlformats.org/markup-compatibility/2006">
              <mc:Choice xmlns:v="urn:schemas-microsoft-com:vml" Requires="v">
                <p:oleObj spid="_x0000_s17414" name="Photo Editor Photo" r:id="rId3" imgW="9952381" imgH="7400000" progId="MSPhotoEd.3">
                  <p:embed/>
                </p:oleObj>
              </mc:Choice>
              <mc:Fallback>
                <p:oleObj name="Photo Editor Photo" r:id="rId3" imgW="9952381" imgH="7400000" progId="MSPhotoEd.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50" y="152400"/>
                        <a:ext cx="9144000" cy="609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smtClean="0">
                <a:ea typeface="ＭＳ Ｐゴシック" pitchFamily="34" charset="-128"/>
              </a:rPr>
              <a:t>Context and Background</a:t>
            </a:r>
          </a:p>
        </p:txBody>
      </p:sp>
      <p:sp>
        <p:nvSpPr>
          <p:cNvPr id="18434" name="Content Placeholder 2"/>
          <p:cNvSpPr>
            <a:spLocks noGrp="1"/>
          </p:cNvSpPr>
          <p:nvPr>
            <p:ph idx="1"/>
          </p:nvPr>
        </p:nvSpPr>
        <p:spPr>
          <a:xfrm>
            <a:off x="457200" y="1295400"/>
            <a:ext cx="8229600" cy="4830763"/>
          </a:xfrm>
        </p:spPr>
        <p:txBody>
          <a:bodyPr/>
          <a:lstStyle/>
          <a:p>
            <a:r>
              <a:rPr lang="en-US" sz="2800" smtClean="0">
                <a:ea typeface="ＭＳ Ｐゴシック" pitchFamily="34" charset="-128"/>
              </a:rPr>
              <a:t>Pakistan is a highly gender segregated society and takes explicit account of gender in providing access to and administration of schooling. </a:t>
            </a:r>
          </a:p>
          <a:p>
            <a:r>
              <a:rPr lang="en-US" sz="2800" smtClean="0">
                <a:ea typeface="ＭＳ Ｐゴシック" pitchFamily="34" charset="-128"/>
              </a:rPr>
              <a:t>43.8% govt primary schools are for boys, 31.5% govt primary schools for girls and the remaining 24.7%are schools with Mix enrolment. </a:t>
            </a:r>
          </a:p>
          <a:p>
            <a:r>
              <a:rPr lang="en-US" sz="2800" smtClean="0">
                <a:ea typeface="ＭＳ Ｐゴシック" pitchFamily="34" charset="-128"/>
              </a:rPr>
              <a:t>The primary NER figures between 2000 and 2008 indicate that the NERs for girls are consistently lower than boys, indicating that in Pakistan girls have less access to primary education than boys.</a:t>
            </a:r>
          </a:p>
        </p:txBody>
      </p:sp>
      <p:sp>
        <p:nvSpPr>
          <p:cNvPr id="18435" name="Date Placeholder 3"/>
          <p:cNvSpPr>
            <a:spLocks noGrp="1"/>
          </p:cNvSpPr>
          <p:nvPr>
            <p:ph type="dt" sz="quarter" idx="10"/>
          </p:nvPr>
        </p:nvSpPr>
        <p:spPr bwMode="auto">
          <a:noFill/>
          <a:ln>
            <a:miter lim="800000"/>
            <a:headEnd/>
            <a:tailEnd/>
          </a:ln>
        </p:spPr>
        <p:txBody>
          <a:bodyPr/>
          <a:lstStyle/>
          <a:p>
            <a:fld id="{9B4E97B2-EB7B-4B49-9DF6-5BB932A1A4DF}" type="datetime6">
              <a:rPr lang="en-US"/>
              <a:pPr/>
              <a:t>June 15</a:t>
            </a:fld>
            <a:endParaRPr lang="en-US"/>
          </a:p>
        </p:txBody>
      </p:sp>
      <p:sp>
        <p:nvSpPr>
          <p:cNvPr id="18436" name="Slide Number Placeholder 4"/>
          <p:cNvSpPr>
            <a:spLocks noGrp="1"/>
          </p:cNvSpPr>
          <p:nvPr>
            <p:ph type="sldNum" sz="quarter" idx="12"/>
          </p:nvPr>
        </p:nvSpPr>
        <p:spPr bwMode="auto">
          <a:noFill/>
          <a:ln>
            <a:miter lim="800000"/>
            <a:headEnd/>
            <a:tailEnd/>
          </a:ln>
        </p:spPr>
        <p:txBody>
          <a:bodyPr/>
          <a:lstStyle/>
          <a:p>
            <a:fld id="{1AB40E44-21E4-46DA-ADAB-6D0C9A435CA0}" type="slidenum">
              <a:rPr lang="en-US"/>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ea typeface="ＭＳ Ｐゴシック" pitchFamily="34" charset="-128"/>
              </a:rPr>
              <a:t>Contd: Context and Background</a:t>
            </a:r>
          </a:p>
        </p:txBody>
      </p:sp>
      <p:sp>
        <p:nvSpPr>
          <p:cNvPr id="20482" name="Content Placeholder 2"/>
          <p:cNvSpPr>
            <a:spLocks noGrp="1"/>
          </p:cNvSpPr>
          <p:nvPr>
            <p:ph idx="1"/>
          </p:nvPr>
        </p:nvSpPr>
        <p:spPr>
          <a:xfrm>
            <a:off x="457200" y="1371600"/>
            <a:ext cx="8229600" cy="4754563"/>
          </a:xfrm>
        </p:spPr>
        <p:txBody>
          <a:bodyPr/>
          <a:lstStyle/>
          <a:p>
            <a:r>
              <a:rPr lang="en-US" sz="2400" smtClean="0">
                <a:ea typeface="ＭＳ Ｐゴシック" pitchFamily="34" charset="-128"/>
              </a:rPr>
              <a:t>In rural Pakistan, 61% of teachers in primary schools are male. </a:t>
            </a:r>
          </a:p>
          <a:p>
            <a:r>
              <a:rPr lang="en-US" sz="2400" smtClean="0">
                <a:ea typeface="ＭＳ Ｐゴシック" pitchFamily="34" charset="-128"/>
              </a:rPr>
              <a:t>Girls</a:t>
            </a:r>
            <a:r>
              <a:rPr lang="en-US" altLang="en-US" sz="2400" smtClean="0">
                <a:ea typeface="ＭＳ Ｐゴシック" pitchFamily="34" charset="-128"/>
              </a:rPr>
              <a:t>’</a:t>
            </a:r>
            <a:r>
              <a:rPr lang="en-US" sz="2400" smtClean="0">
                <a:ea typeface="ＭＳ Ｐゴシック" pitchFamily="34" charset="-128"/>
              </a:rPr>
              <a:t> achievement in NEAS Examination taken at grade four (8–9 years) and again at grade eight (12–13 years), show that girls</a:t>
            </a:r>
            <a:r>
              <a:rPr lang="en-US" altLang="en-US" sz="2400" smtClean="0">
                <a:ea typeface="ＭＳ Ｐゴシック" pitchFamily="34" charset="-128"/>
              </a:rPr>
              <a:t>’</a:t>
            </a:r>
            <a:r>
              <a:rPr lang="en-US" sz="2400" smtClean="0">
                <a:ea typeface="ＭＳ Ｐゴシック" pitchFamily="34" charset="-128"/>
              </a:rPr>
              <a:t> mean score is higher than boys at grade four level but is lower than boys at grade eight level. </a:t>
            </a:r>
          </a:p>
          <a:p>
            <a:r>
              <a:rPr lang="en-US" sz="2400" smtClean="0">
                <a:ea typeface="ＭＳ Ｐゴシック" pitchFamily="34" charset="-128"/>
              </a:rPr>
              <a:t>On the NEAS exams, Boys did better on higher cognitive demand mathematics items as compared to girls (Tayyaba 2010)</a:t>
            </a:r>
          </a:p>
          <a:p>
            <a:r>
              <a:rPr lang="en-US" sz="2400" smtClean="0">
                <a:ea typeface="ＭＳ Ｐゴシック" pitchFamily="34" charset="-128"/>
              </a:rPr>
              <a:t>Rural elementary schools are the main source of the gender gap in mathematics achievement due to inability of rural schools for girls to retain women teachers with adequate training in mathematics, and higher average level of education </a:t>
            </a:r>
          </a:p>
          <a:p>
            <a:endParaRPr lang="en-US" smtClean="0">
              <a:ea typeface="ＭＳ Ｐゴシック" pitchFamily="34" charset="-128"/>
            </a:endParaRPr>
          </a:p>
        </p:txBody>
      </p:sp>
      <p:sp>
        <p:nvSpPr>
          <p:cNvPr id="20483" name="Date Placeholder 3"/>
          <p:cNvSpPr>
            <a:spLocks noGrp="1"/>
          </p:cNvSpPr>
          <p:nvPr>
            <p:ph type="dt" sz="quarter" idx="10"/>
          </p:nvPr>
        </p:nvSpPr>
        <p:spPr bwMode="auto">
          <a:noFill/>
          <a:ln>
            <a:miter lim="800000"/>
            <a:headEnd/>
            <a:tailEnd/>
          </a:ln>
        </p:spPr>
        <p:txBody>
          <a:bodyPr/>
          <a:lstStyle/>
          <a:p>
            <a:fld id="{B0489A53-055A-449C-A585-07FAD417FB99}" type="datetime6">
              <a:rPr lang="en-US"/>
              <a:pPr/>
              <a:t>June 15</a:t>
            </a:fld>
            <a:endParaRPr lang="en-US"/>
          </a:p>
        </p:txBody>
      </p:sp>
      <p:sp>
        <p:nvSpPr>
          <p:cNvPr id="20484" name="Slide Number Placeholder 4"/>
          <p:cNvSpPr>
            <a:spLocks noGrp="1"/>
          </p:cNvSpPr>
          <p:nvPr>
            <p:ph type="sldNum" sz="quarter" idx="12"/>
          </p:nvPr>
        </p:nvSpPr>
        <p:spPr bwMode="auto">
          <a:noFill/>
          <a:ln>
            <a:miter lim="800000"/>
            <a:headEnd/>
            <a:tailEnd/>
          </a:ln>
        </p:spPr>
        <p:txBody>
          <a:bodyPr/>
          <a:lstStyle/>
          <a:p>
            <a:fld id="{FFFB36FD-CCC9-4687-A17C-8B7EBCAD7C20}" type="slidenum">
              <a:rPr lang="en-US"/>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ea typeface="ＭＳ Ｐゴシック" pitchFamily="34" charset="-128"/>
              </a:rPr>
              <a:t>Action Research</a:t>
            </a:r>
          </a:p>
        </p:txBody>
      </p:sp>
      <p:sp>
        <p:nvSpPr>
          <p:cNvPr id="21506" name="Content Placeholder 2"/>
          <p:cNvSpPr>
            <a:spLocks noGrp="1"/>
          </p:cNvSpPr>
          <p:nvPr>
            <p:ph idx="1"/>
          </p:nvPr>
        </p:nvSpPr>
        <p:spPr>
          <a:xfrm>
            <a:off x="457200" y="1371600"/>
            <a:ext cx="8229600" cy="4754563"/>
          </a:xfrm>
        </p:spPr>
        <p:txBody>
          <a:bodyPr/>
          <a:lstStyle/>
          <a:p>
            <a:r>
              <a:rPr lang="en-US" sz="2800" smtClean="0">
                <a:ea typeface="ＭＳ Ｐゴシック" pitchFamily="34" charset="-128"/>
              </a:rPr>
              <a:t>One Taluka in a rural district in Sindh Pakistan</a:t>
            </a:r>
          </a:p>
          <a:p>
            <a:r>
              <a:rPr lang="en-US" sz="2800" smtClean="0">
                <a:ea typeface="ＭＳ Ｐゴシック" pitchFamily="34" charset="-128"/>
              </a:rPr>
              <a:t>14 secondary schools in the taluka (9 boys and 5 girls). 4 identified for inclusion in the action research project</a:t>
            </a:r>
          </a:p>
          <a:p>
            <a:r>
              <a:rPr lang="en-US" sz="2800" smtClean="0">
                <a:ea typeface="ＭＳ Ｐゴシック" pitchFamily="34" charset="-128"/>
              </a:rPr>
              <a:t>12 teachers</a:t>
            </a:r>
          </a:p>
          <a:p>
            <a:r>
              <a:rPr lang="en-US" sz="2800" smtClean="0">
                <a:ea typeface="ＭＳ Ｐゴシック" pitchFamily="34" charset="-128"/>
              </a:rPr>
              <a:t>Process of action and reflection over more than a year. Workshops, lesson observations, focus group discussion, interviews, teachers</a:t>
            </a:r>
            <a:r>
              <a:rPr lang="ja-JP" altLang="en-US" sz="2800" smtClean="0">
                <a:ea typeface="ＭＳ Ｐゴシック" pitchFamily="34" charset="-128"/>
              </a:rPr>
              <a:t>’</a:t>
            </a:r>
            <a:r>
              <a:rPr lang="en-US" altLang="ja-JP" sz="2800" smtClean="0">
                <a:ea typeface="ＭＳ Ｐゴシック" pitchFamily="34" charset="-128"/>
              </a:rPr>
              <a:t> self inventory (gender) </a:t>
            </a:r>
          </a:p>
          <a:p>
            <a:pPr>
              <a:buFont typeface="Arial" pitchFamily="34" charset="0"/>
              <a:buNone/>
            </a:pPr>
            <a:r>
              <a:rPr lang="en-US" sz="2800" smtClean="0">
                <a:ea typeface="ＭＳ Ｐゴシック" pitchFamily="34" charset="-128"/>
              </a:rPr>
              <a:t>Acknowledgement: EdQual </a:t>
            </a:r>
            <a:r>
              <a:rPr lang="en-US" sz="2800" smtClean="0">
                <a:ea typeface="ＭＳ Ｐゴシック" pitchFamily="34" charset="-128"/>
                <a:hlinkClick r:id="rId2"/>
              </a:rPr>
              <a:t>www.edqual.org</a:t>
            </a:r>
            <a:r>
              <a:rPr lang="en-US" sz="2800" smtClean="0">
                <a:ea typeface="ＭＳ Ｐゴシック" pitchFamily="34" charset="-128"/>
              </a:rPr>
              <a:t> </a:t>
            </a:r>
          </a:p>
          <a:p>
            <a:endParaRPr lang="en-US" smtClean="0">
              <a:ea typeface="ＭＳ Ｐゴシック" pitchFamily="34" charset="-128"/>
            </a:endParaRPr>
          </a:p>
        </p:txBody>
      </p:sp>
      <p:sp>
        <p:nvSpPr>
          <p:cNvPr id="21507" name="Date Placeholder 3"/>
          <p:cNvSpPr>
            <a:spLocks noGrp="1"/>
          </p:cNvSpPr>
          <p:nvPr>
            <p:ph type="dt" sz="quarter" idx="10"/>
          </p:nvPr>
        </p:nvSpPr>
        <p:spPr bwMode="auto">
          <a:noFill/>
          <a:ln>
            <a:miter lim="800000"/>
            <a:headEnd/>
            <a:tailEnd/>
          </a:ln>
        </p:spPr>
        <p:txBody>
          <a:bodyPr/>
          <a:lstStyle/>
          <a:p>
            <a:fld id="{52CE82A9-71C0-42BA-A8AF-968970CD847F}" type="datetime6">
              <a:rPr lang="en-US"/>
              <a:pPr/>
              <a:t>June 15</a:t>
            </a:fld>
            <a:endParaRPr lang="en-US"/>
          </a:p>
        </p:txBody>
      </p:sp>
      <p:sp>
        <p:nvSpPr>
          <p:cNvPr id="21508" name="Slide Number Placeholder 4"/>
          <p:cNvSpPr>
            <a:spLocks noGrp="1"/>
          </p:cNvSpPr>
          <p:nvPr>
            <p:ph type="sldNum" sz="quarter" idx="12"/>
          </p:nvPr>
        </p:nvSpPr>
        <p:spPr bwMode="auto">
          <a:noFill/>
          <a:ln>
            <a:miter lim="800000"/>
            <a:headEnd/>
            <a:tailEnd/>
          </a:ln>
        </p:spPr>
        <p:txBody>
          <a:bodyPr/>
          <a:lstStyle/>
          <a:p>
            <a:fld id="{F5DC212A-2C0C-45A0-A90F-F171DA11201A}" type="slidenum">
              <a:rPr lang="en-US"/>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algn="l"/>
            <a:r>
              <a:rPr lang="en-US" sz="3600" smtClean="0">
                <a:ea typeface="ＭＳ Ｐゴシック" pitchFamily="34" charset="-128"/>
              </a:rPr>
              <a:t>Gender Equity and Social Justice in Education: Sen</a:t>
            </a:r>
            <a:r>
              <a:rPr lang="en-US" altLang="en-US" sz="3600" smtClean="0">
                <a:ea typeface="ＭＳ Ｐゴシック" pitchFamily="34" charset="-128"/>
              </a:rPr>
              <a:t>’</a:t>
            </a:r>
            <a:r>
              <a:rPr lang="en-US" sz="3600" smtClean="0">
                <a:ea typeface="ＭＳ Ｐゴシック" pitchFamily="34" charset="-128"/>
              </a:rPr>
              <a:t>s framework</a:t>
            </a:r>
          </a:p>
        </p:txBody>
      </p:sp>
      <p:sp>
        <p:nvSpPr>
          <p:cNvPr id="22530" name="Content Placeholder 2"/>
          <p:cNvSpPr>
            <a:spLocks noGrp="1"/>
          </p:cNvSpPr>
          <p:nvPr>
            <p:ph idx="1"/>
          </p:nvPr>
        </p:nvSpPr>
        <p:spPr/>
        <p:txBody>
          <a:bodyPr/>
          <a:lstStyle/>
          <a:p>
            <a:pPr marL="0" indent="0">
              <a:buFont typeface="Arial" pitchFamily="34" charset="0"/>
              <a:buNone/>
            </a:pPr>
            <a:r>
              <a:rPr lang="en-US" sz="2800" smtClean="0">
                <a:ea typeface="ＭＳ Ｐゴシック" pitchFamily="34" charset="-128"/>
              </a:rPr>
              <a:t> Functioning is </a:t>
            </a:r>
            <a:r>
              <a:rPr lang="en-US" altLang="en-US" sz="2800" smtClean="0">
                <a:ea typeface="ＭＳ Ｐゴシック" pitchFamily="34" charset="-128"/>
              </a:rPr>
              <a:t>“</a:t>
            </a:r>
            <a:r>
              <a:rPr lang="en-US" sz="2800" smtClean="0">
                <a:ea typeface="ＭＳ Ｐゴシック" pitchFamily="34" charset="-128"/>
              </a:rPr>
              <a:t>the various things a person may value doing or being [---]  </a:t>
            </a:r>
          </a:p>
          <a:p>
            <a:pPr marL="0" indent="0">
              <a:buFont typeface="Arial" pitchFamily="34" charset="0"/>
              <a:buNone/>
            </a:pPr>
            <a:r>
              <a:rPr lang="en-US" sz="2800" smtClean="0">
                <a:ea typeface="ＭＳ Ｐゴシック" pitchFamily="34" charset="-128"/>
              </a:rPr>
              <a:t>Capability is the alternative combinations of functioning that are feasible for a person to achieve </a:t>
            </a:r>
          </a:p>
          <a:p>
            <a:pPr marL="0" indent="0">
              <a:buFont typeface="Arial" pitchFamily="34" charset="0"/>
              <a:buNone/>
            </a:pPr>
            <a:r>
              <a:rPr lang="en-US" sz="2800" smtClean="0">
                <a:ea typeface="ＭＳ Ｐゴシック" pitchFamily="34" charset="-128"/>
              </a:rPr>
              <a:t>Freedom (well being and achievement)</a:t>
            </a:r>
            <a:r>
              <a:rPr lang="en-US" smtClean="0">
                <a:ea typeface="ＭＳ Ｐゴシック" pitchFamily="34" charset="-128"/>
              </a:rPr>
              <a:t> </a:t>
            </a:r>
          </a:p>
          <a:p>
            <a:pPr marL="0" indent="0">
              <a:buFont typeface="Arial" pitchFamily="34" charset="0"/>
              <a:buNone/>
            </a:pPr>
            <a:endParaRPr lang="en-US" sz="1800" smtClean="0">
              <a:ea typeface="ＭＳ Ｐゴシック" pitchFamily="34" charset="-128"/>
            </a:endParaRPr>
          </a:p>
          <a:p>
            <a:pPr marL="0" indent="0">
              <a:buFont typeface="Arial" pitchFamily="34" charset="0"/>
              <a:buNone/>
            </a:pPr>
            <a:r>
              <a:rPr lang="en-US" sz="1800" smtClean="0">
                <a:ea typeface="ＭＳ Ｐゴシック" pitchFamily="34" charset="-128"/>
              </a:rPr>
              <a:t>Ref: (Sen 1999, p.75). </a:t>
            </a:r>
          </a:p>
          <a:p>
            <a:pPr marL="0" indent="0">
              <a:buFont typeface="Arial" pitchFamily="34" charset="0"/>
              <a:buNone/>
            </a:pPr>
            <a:endParaRPr lang="en-US" smtClean="0">
              <a:ea typeface="ＭＳ Ｐゴシック" pitchFamily="34" charset="-128"/>
            </a:endParaRPr>
          </a:p>
          <a:p>
            <a:pPr marL="0" indent="0">
              <a:buFont typeface="Arial" pitchFamily="34" charset="0"/>
              <a:buNone/>
            </a:pPr>
            <a:endParaRPr lang="en-US" smtClean="0">
              <a:ea typeface="ＭＳ Ｐゴシック" pitchFamily="34" charset="-128"/>
            </a:endParaRPr>
          </a:p>
        </p:txBody>
      </p:sp>
      <p:sp>
        <p:nvSpPr>
          <p:cNvPr id="22531" name="Date Placeholder 3"/>
          <p:cNvSpPr>
            <a:spLocks noGrp="1"/>
          </p:cNvSpPr>
          <p:nvPr>
            <p:ph type="dt" sz="quarter" idx="10"/>
          </p:nvPr>
        </p:nvSpPr>
        <p:spPr bwMode="auto">
          <a:noFill/>
          <a:ln>
            <a:miter lim="800000"/>
            <a:headEnd/>
            <a:tailEnd/>
          </a:ln>
        </p:spPr>
        <p:txBody>
          <a:bodyPr/>
          <a:lstStyle/>
          <a:p>
            <a:fld id="{ED1C5CDD-2E4B-472B-AF10-2FB321A2E985}" type="datetime6">
              <a:rPr lang="en-US"/>
              <a:pPr/>
              <a:t>June 15</a:t>
            </a:fld>
            <a:endParaRPr lang="en-US"/>
          </a:p>
        </p:txBody>
      </p:sp>
      <p:sp>
        <p:nvSpPr>
          <p:cNvPr id="22532" name="Slide Number Placeholder 4"/>
          <p:cNvSpPr>
            <a:spLocks noGrp="1"/>
          </p:cNvSpPr>
          <p:nvPr>
            <p:ph type="sldNum" sz="quarter" idx="12"/>
          </p:nvPr>
        </p:nvSpPr>
        <p:spPr bwMode="auto">
          <a:noFill/>
          <a:ln>
            <a:miter lim="800000"/>
            <a:headEnd/>
            <a:tailEnd/>
          </a:ln>
        </p:spPr>
        <p:txBody>
          <a:bodyPr/>
          <a:lstStyle/>
          <a:p>
            <a:fld id="{46640D5A-E63D-4D61-A4B3-946CD58DDEBB}" type="slidenum">
              <a:rPr lang="en-US"/>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533400" y="228600"/>
            <a:ext cx="8229600" cy="1143000"/>
          </a:xfrm>
        </p:spPr>
        <p:txBody>
          <a:bodyPr/>
          <a:lstStyle/>
          <a:p>
            <a:r>
              <a:rPr lang="en-US" sz="3200" smtClean="0">
                <a:ea typeface="ＭＳ Ｐゴシック" pitchFamily="34" charset="-128"/>
              </a:rPr>
              <a:t>Gender awareness in schools and classrooms: case of a rural district in Pakistan</a:t>
            </a:r>
          </a:p>
        </p:txBody>
      </p:sp>
      <p:sp>
        <p:nvSpPr>
          <p:cNvPr id="3" name="Content Placeholder 2"/>
          <p:cNvSpPr>
            <a:spLocks noGrp="1"/>
          </p:cNvSpPr>
          <p:nvPr>
            <p:ph idx="1"/>
          </p:nvPr>
        </p:nvSpPr>
        <p:spPr/>
        <p:txBody>
          <a:bodyPr/>
          <a:lstStyle/>
          <a:p>
            <a:pPr marL="0" indent="0">
              <a:buFont typeface="Arial" charset="0"/>
              <a:buNone/>
              <a:defRPr/>
            </a:pPr>
            <a:r>
              <a:rPr lang="en-US" sz="2400" dirty="0" smtClean="0"/>
              <a:t>Disparity in teacher qualification and sense of efficacy in mathematics</a:t>
            </a:r>
          </a:p>
          <a:p>
            <a:pPr lvl="1">
              <a:buFont typeface="Arial" charset="0"/>
              <a:buChar char="–"/>
              <a:defRPr/>
            </a:pPr>
            <a:r>
              <a:rPr lang="en-US" sz="2400" dirty="0"/>
              <a:t>T</a:t>
            </a:r>
            <a:r>
              <a:rPr lang="en-US" sz="2400" dirty="0" smtClean="0"/>
              <a:t>eachers met the minimum criteria for secondary school teachers-but female teachers did not have mathematics as the major in under-graduate or graduate studies</a:t>
            </a:r>
          </a:p>
          <a:p>
            <a:pPr lvl="1">
              <a:buFont typeface="Arial" charset="0"/>
              <a:buChar char="–"/>
              <a:defRPr/>
            </a:pPr>
            <a:r>
              <a:rPr lang="en-US" sz="2400" dirty="0" smtClean="0"/>
              <a:t>Male teachers maintained that they were proficient mathematically and needed to update their pedagogy</a:t>
            </a:r>
          </a:p>
          <a:p>
            <a:pPr lvl="1">
              <a:buFont typeface="Arial" charset="0"/>
              <a:buChar char="–"/>
              <a:defRPr/>
            </a:pPr>
            <a:r>
              <a:rPr lang="en-US" sz="2400" dirty="0" smtClean="0"/>
              <a:t>Female teachers stated that they had not done much mathematics themselves and needed support in content knowledge development </a:t>
            </a:r>
            <a:br>
              <a:rPr lang="en-US" sz="2400" dirty="0" smtClean="0"/>
            </a:br>
            <a:endParaRPr lang="en-US" sz="2400" dirty="0" smtClean="0"/>
          </a:p>
          <a:p>
            <a:pPr>
              <a:buFont typeface="Arial" charset="0"/>
              <a:buChar char="•"/>
              <a:defRPr/>
            </a:pPr>
            <a:endParaRPr lang="en-US" dirty="0"/>
          </a:p>
        </p:txBody>
      </p:sp>
      <p:sp>
        <p:nvSpPr>
          <p:cNvPr id="23555" name="Date Placeholder 3"/>
          <p:cNvSpPr>
            <a:spLocks noGrp="1"/>
          </p:cNvSpPr>
          <p:nvPr>
            <p:ph type="dt" sz="quarter" idx="10"/>
          </p:nvPr>
        </p:nvSpPr>
        <p:spPr bwMode="auto">
          <a:noFill/>
          <a:ln>
            <a:miter lim="800000"/>
            <a:headEnd/>
            <a:tailEnd/>
          </a:ln>
        </p:spPr>
        <p:txBody>
          <a:bodyPr/>
          <a:lstStyle/>
          <a:p>
            <a:fld id="{55071ED7-E245-4567-9BF5-817CB1BCCBE8}" type="datetime6">
              <a:rPr lang="en-US"/>
              <a:pPr/>
              <a:t>June 15</a:t>
            </a:fld>
            <a:endParaRPr lang="en-US"/>
          </a:p>
        </p:txBody>
      </p:sp>
      <p:sp>
        <p:nvSpPr>
          <p:cNvPr id="23556" name="Slide Number Placeholder 4"/>
          <p:cNvSpPr>
            <a:spLocks noGrp="1"/>
          </p:cNvSpPr>
          <p:nvPr>
            <p:ph type="sldNum" sz="quarter" idx="12"/>
          </p:nvPr>
        </p:nvSpPr>
        <p:spPr bwMode="auto">
          <a:noFill/>
          <a:ln>
            <a:miter lim="800000"/>
            <a:headEnd/>
            <a:tailEnd/>
          </a:ln>
        </p:spPr>
        <p:txBody>
          <a:bodyPr/>
          <a:lstStyle/>
          <a:p>
            <a:fld id="{FDA70C91-8532-4591-9D29-9542A1368F29}" type="slidenum">
              <a:rPr lang="en-US"/>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381000" y="304800"/>
            <a:ext cx="8229600" cy="1143000"/>
          </a:xfrm>
        </p:spPr>
        <p:txBody>
          <a:bodyPr/>
          <a:lstStyle/>
          <a:p>
            <a:pPr algn="l"/>
            <a:r>
              <a:rPr lang="en-US" sz="3200" smtClean="0">
                <a:ea typeface="ＭＳ Ｐゴシック" pitchFamily="34" charset="-128"/>
              </a:rPr>
              <a:t>Gender awareness in schools and classrooms: case of a rural district in Pakistan</a:t>
            </a:r>
          </a:p>
        </p:txBody>
      </p:sp>
      <p:sp>
        <p:nvSpPr>
          <p:cNvPr id="24578" name="Content Placeholder 2"/>
          <p:cNvSpPr>
            <a:spLocks noGrp="1"/>
          </p:cNvSpPr>
          <p:nvPr>
            <p:ph idx="1"/>
          </p:nvPr>
        </p:nvSpPr>
        <p:spPr/>
        <p:txBody>
          <a:bodyPr/>
          <a:lstStyle/>
          <a:p>
            <a:r>
              <a:rPr lang="en-US" sz="2400" smtClean="0">
                <a:ea typeface="ＭＳ Ｐゴシック" pitchFamily="34" charset="-128"/>
              </a:rPr>
              <a:t>Secondary schools in Taluka Mirpur Sakro: unequal access</a:t>
            </a:r>
          </a:p>
          <a:p>
            <a:pPr lvl="1"/>
            <a:r>
              <a:rPr lang="en-US" sz="2400" smtClean="0">
                <a:ea typeface="ＭＳ Ｐゴシック" pitchFamily="34" charset="-128"/>
              </a:rPr>
              <a:t>Accomodation of 8 girls in class IX &amp; X in boys</a:t>
            </a:r>
            <a:r>
              <a:rPr lang="en-US" altLang="en-US" sz="2400" smtClean="0">
                <a:ea typeface="ＭＳ Ｐゴシック" pitchFamily="34" charset="-128"/>
              </a:rPr>
              <a:t>’</a:t>
            </a:r>
            <a:r>
              <a:rPr lang="en-US" sz="2400" smtClean="0">
                <a:ea typeface="ＭＳ Ｐゴシック" pitchFamily="34" charset="-128"/>
              </a:rPr>
              <a:t> school</a:t>
            </a:r>
          </a:p>
          <a:p>
            <a:pPr lvl="1"/>
            <a:r>
              <a:rPr lang="en-US" sz="2400" smtClean="0">
                <a:ea typeface="ＭＳ Ｐゴシック" pitchFamily="34" charset="-128"/>
              </a:rPr>
              <a:t>DEO office maintained that this was not unusual but not documented in official records</a:t>
            </a:r>
          </a:p>
          <a:p>
            <a:pPr lvl="1"/>
            <a:r>
              <a:rPr lang="en-US" sz="2400" smtClean="0">
                <a:ea typeface="ＭＳ Ｐゴシック" pitchFamily="34" charset="-128"/>
              </a:rPr>
              <a:t>Upgradation of local girls primary school to the level of secondary school</a:t>
            </a:r>
          </a:p>
          <a:p>
            <a:pPr lvl="1"/>
            <a:r>
              <a:rPr lang="en-US" sz="2400" smtClean="0">
                <a:ea typeface="ＭＳ Ｐゴシック" pitchFamily="34" charset="-128"/>
              </a:rPr>
              <a:t>Unavailability of a secondary mathematics teacher</a:t>
            </a:r>
          </a:p>
          <a:p>
            <a:endParaRPr lang="en-US" smtClean="0">
              <a:ea typeface="ＭＳ Ｐゴシック" pitchFamily="34" charset="-128"/>
            </a:endParaRPr>
          </a:p>
        </p:txBody>
      </p:sp>
      <p:sp>
        <p:nvSpPr>
          <p:cNvPr id="24579" name="Date Placeholder 3"/>
          <p:cNvSpPr>
            <a:spLocks noGrp="1"/>
          </p:cNvSpPr>
          <p:nvPr>
            <p:ph type="dt" sz="quarter" idx="10"/>
          </p:nvPr>
        </p:nvSpPr>
        <p:spPr bwMode="auto">
          <a:noFill/>
          <a:ln>
            <a:miter lim="800000"/>
            <a:headEnd/>
            <a:tailEnd/>
          </a:ln>
        </p:spPr>
        <p:txBody>
          <a:bodyPr/>
          <a:lstStyle/>
          <a:p>
            <a:fld id="{1197954E-47AD-486A-97CF-B4E04BCC5667}" type="datetime6">
              <a:rPr lang="en-US"/>
              <a:pPr/>
              <a:t>June 15</a:t>
            </a:fld>
            <a:endParaRPr lang="en-US"/>
          </a:p>
        </p:txBody>
      </p:sp>
      <p:sp>
        <p:nvSpPr>
          <p:cNvPr id="24580" name="Slide Number Placeholder 4"/>
          <p:cNvSpPr>
            <a:spLocks noGrp="1"/>
          </p:cNvSpPr>
          <p:nvPr>
            <p:ph type="sldNum" sz="quarter" idx="12"/>
          </p:nvPr>
        </p:nvSpPr>
        <p:spPr bwMode="auto">
          <a:noFill/>
          <a:ln>
            <a:miter lim="800000"/>
            <a:headEnd/>
            <a:tailEnd/>
          </a:ln>
        </p:spPr>
        <p:txBody>
          <a:bodyPr/>
          <a:lstStyle/>
          <a:p>
            <a:fld id="{8073F02E-481B-450B-9B64-863B0EE0CCB2}" type="slidenum">
              <a:rPr lang="en-US"/>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z="2800" smtClean="0">
                <a:ea typeface="ＭＳ Ｐゴシック" pitchFamily="34" charset="-128"/>
              </a:rPr>
              <a:t>Gender awareness in schools and classrooms: case of a rural district in Pakistan</a:t>
            </a:r>
          </a:p>
        </p:txBody>
      </p:sp>
      <p:sp>
        <p:nvSpPr>
          <p:cNvPr id="25602" name="Content Placeholder 2"/>
          <p:cNvSpPr>
            <a:spLocks noGrp="1"/>
          </p:cNvSpPr>
          <p:nvPr>
            <p:ph idx="1"/>
          </p:nvPr>
        </p:nvSpPr>
        <p:spPr/>
        <p:txBody>
          <a:bodyPr/>
          <a:lstStyle/>
          <a:p>
            <a:pPr marL="0" indent="0">
              <a:buFont typeface="Arial" pitchFamily="34" charset="0"/>
              <a:buNone/>
            </a:pPr>
            <a:r>
              <a:rPr lang="en-US" sz="2800" smtClean="0">
                <a:ea typeface="ＭＳ Ｐゴシック" pitchFamily="34" charset="-128"/>
              </a:rPr>
              <a:t>Teachers, learners and mathematics: gendered perspectives</a:t>
            </a:r>
          </a:p>
          <a:p>
            <a:pPr lvl="1"/>
            <a:r>
              <a:rPr lang="en-US" smtClean="0">
                <a:ea typeface="ＭＳ Ｐゴシック" pitchFamily="34" charset="-128"/>
              </a:rPr>
              <a:t>access to classrooms was seen as gender equity</a:t>
            </a:r>
          </a:p>
          <a:p>
            <a:pPr lvl="1"/>
            <a:r>
              <a:rPr lang="en-US" smtClean="0">
                <a:ea typeface="ＭＳ Ｐゴシック" pitchFamily="34" charset="-128"/>
              </a:rPr>
              <a:t>boys and girls have the same </a:t>
            </a:r>
            <a:r>
              <a:rPr lang="en-US" altLang="en-US" smtClean="0">
                <a:ea typeface="ＭＳ Ｐゴシック" pitchFamily="34" charset="-128"/>
              </a:rPr>
              <a:t>‘‘</a:t>
            </a:r>
            <a:r>
              <a:rPr lang="en-US" smtClean="0">
                <a:ea typeface="ＭＳ Ｐゴシック" pitchFamily="34" charset="-128"/>
              </a:rPr>
              <a:t>natural ability</a:t>
            </a:r>
            <a:r>
              <a:rPr lang="en-US" altLang="en-US" smtClean="0">
                <a:ea typeface="ＭＳ Ｐゴシック" pitchFamily="34" charset="-128"/>
              </a:rPr>
              <a:t>’’</a:t>
            </a:r>
            <a:r>
              <a:rPr lang="en-US" smtClean="0">
                <a:ea typeface="ＭＳ Ｐゴシック" pitchFamily="34" charset="-128"/>
              </a:rPr>
              <a:t> to learn mathematics</a:t>
            </a:r>
          </a:p>
          <a:p>
            <a:pPr lvl="1"/>
            <a:r>
              <a:rPr lang="en-US" smtClean="0">
                <a:ea typeface="ＭＳ Ｐゴシック" pitchFamily="34" charset="-128"/>
              </a:rPr>
              <a:t>mathematics was more useful for boys because they would develop their careers, whilst girls would be mainly homemakers and could use </a:t>
            </a:r>
            <a:r>
              <a:rPr lang="en-US" altLang="en-US" smtClean="0">
                <a:ea typeface="ＭＳ Ｐゴシック" pitchFamily="34" charset="-128"/>
              </a:rPr>
              <a:t>‘‘</a:t>
            </a:r>
            <a:r>
              <a:rPr lang="en-US" altLang="ja-JP" smtClean="0">
                <a:ea typeface="ＭＳ Ｐゴシック" pitchFamily="34" charset="-128"/>
              </a:rPr>
              <a:t>hishab</a:t>
            </a:r>
            <a:r>
              <a:rPr lang="en-US" altLang="en-US" smtClean="0">
                <a:ea typeface="ＭＳ Ｐゴシック" pitchFamily="34" charset="-128"/>
              </a:rPr>
              <a:t>’’</a:t>
            </a:r>
            <a:r>
              <a:rPr lang="en-US" altLang="ja-JP" smtClean="0">
                <a:ea typeface="ＭＳ Ｐゴシック" pitchFamily="34" charset="-128"/>
              </a:rPr>
              <a:t>(arithmetic) in their household. </a:t>
            </a:r>
            <a:endParaRPr lang="en-US" smtClean="0">
              <a:ea typeface="ＭＳ Ｐゴシック" pitchFamily="34" charset="-128"/>
            </a:endParaRPr>
          </a:p>
        </p:txBody>
      </p:sp>
      <p:sp>
        <p:nvSpPr>
          <p:cNvPr id="25603" name="Date Placeholder 3"/>
          <p:cNvSpPr>
            <a:spLocks noGrp="1"/>
          </p:cNvSpPr>
          <p:nvPr>
            <p:ph type="dt" sz="quarter" idx="10"/>
          </p:nvPr>
        </p:nvSpPr>
        <p:spPr bwMode="auto">
          <a:noFill/>
          <a:ln>
            <a:miter lim="800000"/>
            <a:headEnd/>
            <a:tailEnd/>
          </a:ln>
        </p:spPr>
        <p:txBody>
          <a:bodyPr/>
          <a:lstStyle/>
          <a:p>
            <a:fld id="{AECF4464-3928-416D-98E4-67E9F77DDD52}" type="datetime6">
              <a:rPr lang="en-US"/>
              <a:pPr/>
              <a:t>June 15</a:t>
            </a:fld>
            <a:endParaRPr lang="en-US"/>
          </a:p>
        </p:txBody>
      </p:sp>
      <p:sp>
        <p:nvSpPr>
          <p:cNvPr id="25604" name="Slide Number Placeholder 4"/>
          <p:cNvSpPr>
            <a:spLocks noGrp="1"/>
          </p:cNvSpPr>
          <p:nvPr>
            <p:ph type="sldNum" sz="quarter" idx="12"/>
          </p:nvPr>
        </p:nvSpPr>
        <p:spPr bwMode="auto">
          <a:noFill/>
          <a:ln>
            <a:miter lim="800000"/>
            <a:headEnd/>
            <a:tailEnd/>
          </a:ln>
        </p:spPr>
        <p:txBody>
          <a:bodyPr/>
          <a:lstStyle/>
          <a:p>
            <a:fld id="{E3B79FCA-C849-4722-92F4-CA95FAF91E44}" type="slidenum">
              <a:rPr lang="en-US"/>
              <a:pPr/>
              <a:t>9</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4742</TotalTime>
  <Words>1111</Words>
  <Application>Microsoft Office PowerPoint</Application>
  <PresentationFormat>On-screen Show (4:3)</PresentationFormat>
  <Paragraphs>83</Paragraphs>
  <Slides>13</Slides>
  <Notes>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9" baseType="lpstr">
      <vt:lpstr>ＭＳ Ｐゴシック</vt:lpstr>
      <vt:lpstr>Arial</vt:lpstr>
      <vt:lpstr>Calibri</vt:lpstr>
      <vt:lpstr>Cambria</vt:lpstr>
      <vt:lpstr>Office Theme</vt:lpstr>
      <vt:lpstr>Photo Editor Photo</vt:lpstr>
      <vt:lpstr>  Gender Equity as an Element of Education Quality: issues beyond access     </vt:lpstr>
      <vt:lpstr>PowerPoint Presentation</vt:lpstr>
      <vt:lpstr>Context and Background</vt:lpstr>
      <vt:lpstr>Contd: Context and Background</vt:lpstr>
      <vt:lpstr>Action Research</vt:lpstr>
      <vt:lpstr>Gender Equity and Social Justice in Education: Sen’s framework</vt:lpstr>
      <vt:lpstr>Gender awareness in schools and classrooms: case of a rural district in Pakistan</vt:lpstr>
      <vt:lpstr>Gender awareness in schools and classrooms: case of a rural district in Pakistan</vt:lpstr>
      <vt:lpstr>Gender awareness in schools and classrooms: case of a rural district in Pakistan</vt:lpstr>
      <vt:lpstr>Conclusion I</vt:lpstr>
      <vt:lpstr>Conclusion II</vt:lpstr>
      <vt:lpstr>Conclusion III</vt:lpstr>
      <vt:lpstr>References</vt:lpstr>
    </vt:vector>
  </TitlesOfParts>
  <Company>aku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GRANTS CHECKLIST FOR THE PI</dc:title>
  <dc:creator>isd</dc:creator>
  <cp:lastModifiedBy>Neema Imbayi</cp:lastModifiedBy>
  <cp:revision>289</cp:revision>
  <dcterms:created xsi:type="dcterms:W3CDTF">2009-05-04T04:20:45Z</dcterms:created>
  <dcterms:modified xsi:type="dcterms:W3CDTF">2015-06-11T09:48:37Z</dcterms:modified>
</cp:coreProperties>
</file>