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6" r:id="rId5"/>
    <p:sldId id="262" r:id="rId6"/>
    <p:sldId id="260" r:id="rId7"/>
    <p:sldId id="261" r:id="rId8"/>
    <p:sldId id="263" r:id="rId9"/>
    <p:sldId id="265" r:id="rId10"/>
    <p:sldId id="259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6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E4CD5-ECEF-4BC7-8685-8A3547CE12D7}" type="datetimeFigureOut">
              <a:rPr lang="en-US"/>
              <a:pPr>
                <a:defRPr/>
              </a:pPr>
              <a:t>6/11/2015</a:t>
            </a:fld>
            <a:endParaRPr lang="en-US" dirty="0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A22BBDE-F821-4ED2-AE2E-1D17861D56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8B69F-CF20-44B3-99CC-60B1FC64A22B}" type="datetimeFigureOut">
              <a:rPr lang="en-US"/>
              <a:pPr>
                <a:defRPr/>
              </a:pPr>
              <a:t>6/11/2015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94D74-FA88-4907-B790-C7DFDB0EE2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0BDBB-97ED-4F17-9863-ED4C1BBCADC6}" type="datetimeFigureOut">
              <a:rPr lang="en-US"/>
              <a:pPr>
                <a:defRPr/>
              </a:pPr>
              <a:t>6/11/2015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9CC9-6806-41CD-9626-FA5ED0D7A5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90475-6ECB-45A0-8C1B-5A3647E16A6D}" type="datetimeFigureOut">
              <a:rPr lang="en-US"/>
              <a:pPr>
                <a:defRPr/>
              </a:pPr>
              <a:t>6/11/2015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90213-5B87-4BE3-869D-3C74D83688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5BB37-9EA0-4D89-8BBB-690EAD60CC19}" type="datetimeFigureOut">
              <a:rPr lang="en-US"/>
              <a:pPr>
                <a:defRPr/>
              </a:pPr>
              <a:t>6/11/2015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51E8B-E883-48B8-9D7C-50139333AB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2A0FA-E852-4FA5-B907-1B847F20DC90}" type="datetimeFigureOut">
              <a:rPr lang="en-US"/>
              <a:pPr>
                <a:defRPr/>
              </a:pPr>
              <a:t>6/11/2015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89565-6080-458A-A32A-0F4D33A2E2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A68FD-4A2E-4A5F-A0C8-C59DE06BD528}" type="datetimeFigureOut">
              <a:rPr lang="en-US"/>
              <a:pPr>
                <a:defRPr/>
              </a:pPr>
              <a:t>6/11/2015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72DB0-0EA5-4DBB-BC45-A5F589EF5D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367B1-8958-4CE8-AD3A-694F549ADA33}" type="datetimeFigureOut">
              <a:rPr lang="en-US"/>
              <a:pPr>
                <a:defRPr/>
              </a:pPr>
              <a:t>6/11/2015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FBB22-F11F-45EA-93F9-257E5D3E92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B861B-6BF1-4C1C-A128-3047519AF61B}" type="datetimeFigureOut">
              <a:rPr lang="en-US"/>
              <a:pPr>
                <a:defRPr/>
              </a:pPr>
              <a:t>6/11/2015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DCB79-4F0F-415A-896F-202836D594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48EBF-8845-4055-AA2E-99AB4C37B0F6}" type="datetimeFigureOut">
              <a:rPr lang="en-US"/>
              <a:pPr>
                <a:defRPr/>
              </a:pPr>
              <a:t>6/11/2015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848BA-760E-4A1B-BF82-166D462148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2EA82-17B3-46C6-8F80-08784BCAE28F}" type="datetimeFigureOut">
              <a:rPr lang="en-US"/>
              <a:pPr>
                <a:defRPr/>
              </a:pPr>
              <a:t>6/11/2015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B57A73-4942-44F2-8DEA-7D7404E097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2DA342-6199-4A42-88FF-3C66415A3F94}" type="datetimeFigureOut">
              <a:rPr lang="en-US"/>
              <a:pPr>
                <a:defRPr/>
              </a:pPr>
              <a:t>6/11/2015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dirty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45438CE9-8848-4C6B-BE6D-46C2EE3239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6" r:id="rId2"/>
    <p:sldLayoutId id="2147483684" r:id="rId3"/>
    <p:sldLayoutId id="2147483677" r:id="rId4"/>
    <p:sldLayoutId id="2147483678" r:id="rId5"/>
    <p:sldLayoutId id="2147483679" r:id="rId6"/>
    <p:sldLayoutId id="2147483680" r:id="rId7"/>
    <p:sldLayoutId id="2147483685" r:id="rId8"/>
    <p:sldLayoutId id="2147483686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D3AAAA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AC956E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AC956E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ubtitle 2"/>
          <p:cNvSpPr>
            <a:spLocks noGrp="1"/>
          </p:cNvSpPr>
          <p:nvPr>
            <p:ph type="subTitle" idx="1"/>
          </p:nvPr>
        </p:nvSpPr>
        <p:spPr>
          <a:xfrm>
            <a:off x="5105400" y="5638800"/>
            <a:ext cx="3810000" cy="609600"/>
          </a:xfrm>
        </p:spPr>
        <p:txBody>
          <a:bodyPr/>
          <a:lstStyle/>
          <a:p>
            <a:r>
              <a:rPr lang="en-US" sz="1800" smtClean="0">
                <a:solidFill>
                  <a:schemeClr val="tx1"/>
                </a:solidFill>
              </a:rPr>
              <a:t>July 23, 2012</a:t>
            </a:r>
          </a:p>
        </p:txBody>
      </p:sp>
      <p:sp>
        <p:nvSpPr>
          <p:cNvPr id="6147" name="Title 1"/>
          <p:cNvSpPr>
            <a:spLocks noGrp="1"/>
          </p:cNvSpPr>
          <p:nvPr>
            <p:ph type="ctrTitle"/>
          </p:nvPr>
        </p:nvSpPr>
        <p:spPr>
          <a:xfrm>
            <a:off x="457200" y="1600200"/>
            <a:ext cx="8229600" cy="1470025"/>
          </a:xfrm>
        </p:spPr>
        <p:txBody>
          <a:bodyPr/>
          <a:lstStyle/>
          <a:p>
            <a:r>
              <a:rPr smtClean="0"/>
              <a:t>Equity and </a:t>
            </a:r>
            <a:br>
              <a:rPr smtClean="0"/>
            </a:br>
            <a:r>
              <a:rPr smtClean="0"/>
              <a:t>mathematics examination </a:t>
            </a:r>
          </a:p>
        </p:txBody>
      </p:sp>
      <p:pic>
        <p:nvPicPr>
          <p:cNvPr id="6148" name="Picture 2" descr="College at Oneont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51054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Subtitle 2"/>
          <p:cNvSpPr txBox="1">
            <a:spLocks/>
          </p:cNvSpPr>
          <p:nvPr/>
        </p:nvSpPr>
        <p:spPr bwMode="auto">
          <a:xfrm>
            <a:off x="1595438" y="33528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r>
              <a:rPr lang="en-US" sz="2600">
                <a:latin typeface="Perpetua" pitchFamily="18" charset="0"/>
              </a:rPr>
              <a:t> </a:t>
            </a:r>
            <a:r>
              <a:rPr lang="en-US" sz="3600">
                <a:latin typeface="Perpetua" pitchFamily="18" charset="0"/>
              </a:rPr>
              <a:t>Penina Kamina</a:t>
            </a:r>
          </a:p>
          <a:p>
            <a:pPr algn="ctr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endParaRPr lang="en-US" sz="2600">
              <a:latin typeface="Perpet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Focus should go beyond </a:t>
            </a:r>
            <a:r>
              <a:rPr lang="en-US" u="sng" smtClean="0"/>
              <a:t>cognitive</a:t>
            </a:r>
            <a:r>
              <a:rPr lang="en-US" smtClean="0"/>
              <a:t>; exceling in exams or standard procedures; standard algorithms etc.</a:t>
            </a:r>
          </a:p>
          <a:p>
            <a:r>
              <a:rPr lang="en-US" smtClean="0"/>
              <a:t>Focus should be </a:t>
            </a:r>
            <a:r>
              <a:rPr lang="en-US" u="sng" smtClean="0"/>
              <a:t>equitable</a:t>
            </a:r>
            <a:r>
              <a:rPr lang="en-US" smtClean="0"/>
              <a:t> such as dealing with the affective attributes; i.e. persistence; flexibility (different strategies/voices/strengths/capabilities etc.) to reach &amp; be supportive of all learners.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Equity, the NCTM’s position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smtClean="0"/>
              <a:t>High expectations</a:t>
            </a:r>
          </a:p>
          <a:p>
            <a:r>
              <a:rPr lang="en-US" sz="2800" smtClean="0"/>
              <a:t>Respect</a:t>
            </a:r>
          </a:p>
          <a:p>
            <a:r>
              <a:rPr lang="en-US" sz="2800" smtClean="0"/>
              <a:t>Understanding</a:t>
            </a:r>
          </a:p>
          <a:p>
            <a:r>
              <a:rPr lang="en-US" sz="2800" smtClean="0"/>
              <a:t>Support for all learners</a:t>
            </a:r>
          </a:p>
          <a:p>
            <a:endParaRPr lang="en-US" sz="2800" smtClean="0"/>
          </a:p>
          <a:p>
            <a:r>
              <a:rPr lang="en-US" i="1" smtClean="0"/>
              <a:t>What does each of the above mean? </a:t>
            </a:r>
          </a:p>
          <a:p>
            <a:r>
              <a:rPr lang="en-US" i="1" smtClean="0"/>
              <a:t>What does each look like in African classroom/context?</a:t>
            </a:r>
          </a:p>
          <a:p>
            <a:pPr marL="319088" lvl="1" indent="0">
              <a:buFont typeface="Wingdings 2" pitchFamily="18" charset="2"/>
              <a:buNone/>
            </a:pPr>
            <a:endParaRPr lang="en-US" sz="2000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Small group input: “Equity”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/>
              <a:t>Equity</a:t>
            </a:r>
            <a:r>
              <a:rPr lang="en-US" dirty="0"/>
              <a:t> is the right of </a:t>
            </a:r>
            <a:r>
              <a:rPr lang="en-US" dirty="0" smtClean="0"/>
              <a:t>an individual </a:t>
            </a:r>
            <a:r>
              <a:rPr lang="en-US" dirty="0"/>
              <a:t>to get quality mathematics education at any </a:t>
            </a:r>
            <a:r>
              <a:rPr lang="en-US" dirty="0" smtClean="0"/>
              <a:t>level; Being </a:t>
            </a:r>
            <a:r>
              <a:rPr lang="en-US" dirty="0"/>
              <a:t>gender </a:t>
            </a:r>
            <a:r>
              <a:rPr lang="en-US" dirty="0" smtClean="0"/>
              <a:t>sensitive; No </a:t>
            </a:r>
            <a:r>
              <a:rPr lang="en-US" dirty="0"/>
              <a:t>discrimination</a:t>
            </a:r>
            <a:r>
              <a:rPr lang="en-US" dirty="0" smtClean="0"/>
              <a:t>; 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/>
              <a:t>Equity</a:t>
            </a:r>
            <a:r>
              <a:rPr lang="en-US" dirty="0" smtClean="0"/>
              <a:t> </a:t>
            </a:r>
            <a:r>
              <a:rPr lang="en-US" dirty="0"/>
              <a:t>in a classroom enables all students to be engaged whether they are slow or quick/fast; as a teacher appreciate any improvement made however small; set expectations within the learner’s ability; encourage participation from all learners (happy learners happy teachers)</a:t>
            </a:r>
          </a:p>
          <a:p>
            <a:pPr marL="0" indent="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Small group input: “Equity”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Fairness in provision of opportunities and experiences</a:t>
            </a:r>
          </a:p>
          <a:p>
            <a:r>
              <a:rPr lang="en-US" smtClean="0"/>
              <a:t>This is reflected in one’s behavior; Behavior should be inclusive of groups represented i.e. gender, religion, culture etc.; Allow for all to participate; Recognize efforts put by students; Applaud achievement by ability, not necessarily “As”; Give tasks commensurate with ability; (Who gets to talk in the class? All?)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Small </a:t>
            </a:r>
            <a:r>
              <a:rPr lang="en-US" dirty="0" smtClean="0"/>
              <a:t>group input: “High Expectations”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/>
              <a:t>High expectation</a:t>
            </a:r>
            <a:r>
              <a:rPr lang="en-US" b="1" dirty="0"/>
              <a:t> </a:t>
            </a:r>
            <a:r>
              <a:rPr lang="en-US" dirty="0" smtClean="0"/>
              <a:t>–believing all students can learn and achieve in mathematics; </a:t>
            </a:r>
            <a:r>
              <a:rPr lang="en-US" dirty="0"/>
              <a:t>meaning fairness to all </a:t>
            </a:r>
            <a:r>
              <a:rPr lang="en-US" dirty="0" smtClean="0"/>
              <a:t>learners</a:t>
            </a:r>
            <a:r>
              <a:rPr lang="en-US" dirty="0"/>
              <a:t>.</a:t>
            </a: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Being committed; Looking at the worth of the student and the student’s ability to apply concepts as opposed to grades.</a:t>
            </a:r>
          </a:p>
          <a:p>
            <a:pPr marL="0" indent="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Small groups input: “Respect”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smtClean="0"/>
              <a:t>Respect</a:t>
            </a:r>
            <a:r>
              <a:rPr lang="en-US" smtClean="0"/>
              <a:t> – examining mathematics with regard to ones personality; providing opportunity for learners to express themselves and their opinions; there maybe no need to check for background information on individuals; being patient with either the slow or fast learners;  As an educator, do not neglect or suppress learners </a:t>
            </a:r>
          </a:p>
          <a:p>
            <a:r>
              <a:rPr lang="en-US" b="1" smtClean="0"/>
              <a:t>Respect</a:t>
            </a:r>
            <a:r>
              <a:rPr lang="en-US" smtClean="0"/>
              <a:t> – valuing answers/responses; to enable learners feel valued i.e. specific language usage or culture in exams may not create a sense of respect for others e.g. PISA (Program for International Student Assessment) is based on European context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Small groups input: “Respect”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/>
              <a:t>Respect</a:t>
            </a:r>
            <a:r>
              <a:rPr lang="en-US" dirty="0" smtClean="0"/>
              <a:t> – value/appreciate learners’ ideas; take time to consider individual views; recognize learners’ individual differences; understand learners’ different backgrounds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/>
              <a:t>Respect</a:t>
            </a:r>
            <a:r>
              <a:rPr lang="en-US" dirty="0"/>
              <a:t> – </a:t>
            </a:r>
            <a:r>
              <a:rPr lang="en-US" dirty="0" smtClean="0"/>
              <a:t>(1) valuing ones’ personality; sense of esteem;  Set exams at learner’s age/level; Appreciate the answers even if wrong; Provide both local familiar examples &amp; positive feedback; Be patience with learners (both high and low achievers), Uphold learner’s previous educational background (2) Be friendly – openness; have good rapport between teacher-learners and learner-learner; be humorous; give learners opportunity to share their opinions on issues; Regard other views; maintain positive attitude in the class; appropriate reward system that caters for individual differences; give room for mistakes; punishment should not be used to embarrass the learner.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Small groups input: “Respect”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smtClean="0"/>
              <a:t>Respect</a:t>
            </a:r>
            <a:r>
              <a:rPr lang="en-US" smtClean="0"/>
              <a:t> in the classroom may require one to rephrase questions when need be; Commend learners efforts; Reward appropriately; Give room for learners to make mistakes as part of the growth process; Create an environment that is safe for learners to interact with each other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Small groups </a:t>
            </a:r>
            <a:r>
              <a:rPr lang="en-US" dirty="0" smtClean="0"/>
              <a:t>input: ”Understanding”</a:t>
            </a:r>
            <a:endParaRPr lang="en-US" dirty="0"/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smtClean="0"/>
              <a:t>Understanding</a:t>
            </a:r>
            <a:r>
              <a:rPr lang="en-US" smtClean="0"/>
              <a:t> – allow candidates to express concepts in their own words; Give relevant examples. (1) Not all candidates who fail to pass math exams have no sense of mathematical concepts since it could be a language problem. (2) In showing understanding, should teachers insist that the steps to a math solution follow what the teacher has taught without allowing much freedom of expression? [ drilling is  common practice] (3) Consider methods versus answers </a:t>
            </a:r>
          </a:p>
          <a:p>
            <a:r>
              <a:rPr lang="en-US" b="1" smtClean="0"/>
              <a:t>Understanding</a:t>
            </a:r>
            <a:r>
              <a:rPr lang="en-US" smtClean="0"/>
              <a:t> – not taking the rote method of learning (procedural learning) but connecting with the concept (conceptual learning)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2540</TotalTime>
  <Words>708</Words>
  <Application>Microsoft Office PowerPoint</Application>
  <PresentationFormat>On-screen Show (4:3)</PresentationFormat>
  <Paragraphs>34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Franklin Gothic Book</vt:lpstr>
      <vt:lpstr>Perpetua</vt:lpstr>
      <vt:lpstr>Wingdings 2</vt:lpstr>
      <vt:lpstr>Equity</vt:lpstr>
      <vt:lpstr>Equity and  mathematics examination </vt:lpstr>
      <vt:lpstr>Equity, the NCTM’s position</vt:lpstr>
      <vt:lpstr>Small group input: “Equity”</vt:lpstr>
      <vt:lpstr>Small group input: “Equity”</vt:lpstr>
      <vt:lpstr>Small group input: “High Expectations”</vt:lpstr>
      <vt:lpstr>Small groups input: “Respect”</vt:lpstr>
      <vt:lpstr>Small groups input: “Respect”</vt:lpstr>
      <vt:lpstr>Small groups input: “Respect”</vt:lpstr>
      <vt:lpstr>Small groups input: ”Understanding”</vt:lpstr>
      <vt:lpstr>Conclusion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</dc:creator>
  <cp:lastModifiedBy>Neema Imbayi</cp:lastModifiedBy>
  <cp:revision>145</cp:revision>
  <cp:lastPrinted>2011-08-17T23:37:03Z</cp:lastPrinted>
  <dcterms:created xsi:type="dcterms:W3CDTF">2011-08-17T23:37:03Z</dcterms:created>
  <dcterms:modified xsi:type="dcterms:W3CDTF">2015-06-11T09:57:24Z</dcterms:modified>
</cp:coreProperties>
</file>