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9"/>
  </p:notesMasterIdLst>
  <p:handoutMasterIdLst>
    <p:handoutMasterId r:id="rId50"/>
  </p:handoutMasterIdLst>
  <p:sldIdLst>
    <p:sldId id="256" r:id="rId2"/>
    <p:sldId id="399" r:id="rId3"/>
    <p:sldId id="401" r:id="rId4"/>
    <p:sldId id="284" r:id="rId5"/>
    <p:sldId id="326" r:id="rId6"/>
    <p:sldId id="259" r:id="rId7"/>
    <p:sldId id="331" r:id="rId8"/>
    <p:sldId id="315" r:id="rId9"/>
    <p:sldId id="402" r:id="rId10"/>
    <p:sldId id="403" r:id="rId11"/>
    <p:sldId id="404" r:id="rId12"/>
    <p:sldId id="408" r:id="rId13"/>
    <p:sldId id="406" r:id="rId14"/>
    <p:sldId id="409" r:id="rId15"/>
    <p:sldId id="341" r:id="rId16"/>
    <p:sldId id="370" r:id="rId17"/>
    <p:sldId id="342" r:id="rId18"/>
    <p:sldId id="383" r:id="rId19"/>
    <p:sldId id="384" r:id="rId20"/>
    <p:sldId id="385" r:id="rId21"/>
    <p:sldId id="343" r:id="rId22"/>
    <p:sldId id="344" r:id="rId23"/>
    <p:sldId id="410" r:id="rId24"/>
    <p:sldId id="411" r:id="rId25"/>
    <p:sldId id="412" r:id="rId26"/>
    <p:sldId id="413" r:id="rId27"/>
    <p:sldId id="391" r:id="rId28"/>
    <p:sldId id="414" r:id="rId29"/>
    <p:sldId id="415" r:id="rId30"/>
    <p:sldId id="319" r:id="rId31"/>
    <p:sldId id="316" r:id="rId32"/>
    <p:sldId id="346" r:id="rId33"/>
    <p:sldId id="347" r:id="rId34"/>
    <p:sldId id="348" r:id="rId35"/>
    <p:sldId id="349" r:id="rId36"/>
    <p:sldId id="351" r:id="rId37"/>
    <p:sldId id="352" r:id="rId38"/>
    <p:sldId id="353" r:id="rId39"/>
    <p:sldId id="354" r:id="rId40"/>
    <p:sldId id="358" r:id="rId41"/>
    <p:sldId id="360" r:id="rId42"/>
    <p:sldId id="361" r:id="rId43"/>
    <p:sldId id="416" r:id="rId44"/>
    <p:sldId id="396" r:id="rId45"/>
    <p:sldId id="419" r:id="rId46"/>
    <p:sldId id="417" r:id="rId47"/>
    <p:sldId id="283" r:id="rId48"/>
  </p:sldIdLst>
  <p:sldSz cx="9144000" cy="6858000" type="screen4x3"/>
  <p:notesSz cx="6759575" cy="98679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08">
          <p15:clr>
            <a:srgbClr val="A4A3A4"/>
          </p15:clr>
        </p15:guide>
        <p15:guide id="2" pos="2129">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782" autoAdjust="0"/>
  </p:normalViewPr>
  <p:slideViewPr>
    <p:cSldViewPr>
      <p:cViewPr varScale="1">
        <p:scale>
          <a:sx n="85" d="100"/>
          <a:sy n="85" d="100"/>
        </p:scale>
        <p:origin x="1524"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936"/>
    </p:cViewPr>
  </p:sorterViewPr>
  <p:notesViewPr>
    <p:cSldViewPr>
      <p:cViewPr varScale="1">
        <p:scale>
          <a:sx n="53" d="100"/>
          <a:sy n="53" d="100"/>
        </p:scale>
        <p:origin x="-2628" y="-84"/>
      </p:cViewPr>
      <p:guideLst>
        <p:guide orient="horz" pos="3108"/>
        <p:guide pos="2129"/>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1" y="2"/>
            <a:ext cx="2929149" cy="493395"/>
          </a:xfrm>
          <a:prstGeom prst="rect">
            <a:avLst/>
          </a:prstGeom>
        </p:spPr>
        <p:txBody>
          <a:bodyPr vert="horz" lIns="90864" tIns="45432" rIns="90864" bIns="45432" rtlCol="0"/>
          <a:lstStyle>
            <a:lvl1pPr algn="l">
              <a:defRPr sz="1200"/>
            </a:lvl1pPr>
          </a:lstStyle>
          <a:p>
            <a:endParaRPr kumimoji="1" lang="ja-JP" altLang="en-US"/>
          </a:p>
        </p:txBody>
      </p:sp>
      <p:sp>
        <p:nvSpPr>
          <p:cNvPr id="4" name="フッター プレースホルダ 3"/>
          <p:cNvSpPr>
            <a:spLocks noGrp="1"/>
          </p:cNvSpPr>
          <p:nvPr>
            <p:ph type="ftr" sz="quarter" idx="2"/>
          </p:nvPr>
        </p:nvSpPr>
        <p:spPr>
          <a:xfrm>
            <a:off x="1" y="9372795"/>
            <a:ext cx="2929149" cy="493395"/>
          </a:xfrm>
          <a:prstGeom prst="rect">
            <a:avLst/>
          </a:prstGeom>
        </p:spPr>
        <p:txBody>
          <a:bodyPr vert="horz" lIns="90864" tIns="45432" rIns="90864" bIns="45432" rtlCol="0" anchor="b"/>
          <a:lstStyle>
            <a:lvl1pPr algn="l">
              <a:defRPr sz="1200"/>
            </a:lvl1pPr>
          </a:lstStyle>
          <a:p>
            <a:endParaRPr kumimoji="1" lang="ja-JP" altLang="en-US"/>
          </a:p>
        </p:txBody>
      </p:sp>
      <p:sp>
        <p:nvSpPr>
          <p:cNvPr id="5" name="スライド番号プレースホルダ 4"/>
          <p:cNvSpPr>
            <a:spLocks noGrp="1"/>
          </p:cNvSpPr>
          <p:nvPr>
            <p:ph type="sldNum" sz="quarter" idx="3"/>
          </p:nvPr>
        </p:nvSpPr>
        <p:spPr>
          <a:xfrm>
            <a:off x="3828863" y="9372795"/>
            <a:ext cx="2929149" cy="493395"/>
          </a:xfrm>
          <a:prstGeom prst="rect">
            <a:avLst/>
          </a:prstGeom>
        </p:spPr>
        <p:txBody>
          <a:bodyPr vert="horz" lIns="90864" tIns="45432" rIns="90864" bIns="45432" rtlCol="0" anchor="b"/>
          <a:lstStyle>
            <a:lvl1pPr algn="r">
              <a:defRPr sz="1200"/>
            </a:lvl1pPr>
          </a:lstStyle>
          <a:p>
            <a:fld id="{1E7F6831-00D9-476D-8FC3-CED7751CD78F}" type="slidenum">
              <a:rPr kumimoji="1" lang="ja-JP" altLang="en-US" smtClean="0"/>
              <a:pPr/>
              <a:t>‹#›</a:t>
            </a:fld>
            <a:endParaRPr kumimoji="1" lang="ja-JP" altLang="en-US"/>
          </a:p>
        </p:txBody>
      </p:sp>
    </p:spTree>
    <p:extLst>
      <p:ext uri="{BB962C8B-B14F-4D97-AF65-F5344CB8AC3E}">
        <p14:creationId xmlns:p14="http://schemas.microsoft.com/office/powerpoint/2010/main" val="8686956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1" y="2"/>
            <a:ext cx="2929149" cy="493395"/>
          </a:xfrm>
          <a:prstGeom prst="rect">
            <a:avLst/>
          </a:prstGeom>
        </p:spPr>
        <p:txBody>
          <a:bodyPr vert="horz" lIns="90864" tIns="45432" rIns="90864" bIns="45432" rtlCol="0"/>
          <a:lstStyle>
            <a:lvl1pPr algn="l">
              <a:defRPr sz="1200"/>
            </a:lvl1pPr>
          </a:lstStyle>
          <a:p>
            <a:endParaRPr kumimoji="1" lang="ja-JP" altLang="en-US"/>
          </a:p>
        </p:txBody>
      </p:sp>
      <p:sp>
        <p:nvSpPr>
          <p:cNvPr id="3" name="日付プレースホルダ 2"/>
          <p:cNvSpPr>
            <a:spLocks noGrp="1"/>
          </p:cNvSpPr>
          <p:nvPr>
            <p:ph type="dt" idx="1"/>
          </p:nvPr>
        </p:nvSpPr>
        <p:spPr>
          <a:xfrm>
            <a:off x="3828863" y="2"/>
            <a:ext cx="2929149" cy="493395"/>
          </a:xfrm>
          <a:prstGeom prst="rect">
            <a:avLst/>
          </a:prstGeom>
        </p:spPr>
        <p:txBody>
          <a:bodyPr vert="horz" lIns="90864" tIns="45432" rIns="90864" bIns="45432" rtlCol="0"/>
          <a:lstStyle>
            <a:lvl1pPr algn="r">
              <a:defRPr sz="1200"/>
            </a:lvl1pPr>
          </a:lstStyle>
          <a:p>
            <a:fld id="{091CD834-F77B-4363-B16A-6F3BB220B1E9}" type="datetimeFigureOut">
              <a:rPr kumimoji="1" lang="ja-JP" altLang="en-US" smtClean="0"/>
              <a:pPr/>
              <a:t>2015/6/11</a:t>
            </a:fld>
            <a:endParaRPr kumimoji="1" lang="ja-JP" altLang="en-US"/>
          </a:p>
        </p:txBody>
      </p:sp>
      <p:sp>
        <p:nvSpPr>
          <p:cNvPr id="4" name="スライド イメージ プレースホルダ 3"/>
          <p:cNvSpPr>
            <a:spLocks noGrp="1" noRot="1" noChangeAspect="1"/>
          </p:cNvSpPr>
          <p:nvPr>
            <p:ph type="sldImg" idx="2"/>
          </p:nvPr>
        </p:nvSpPr>
        <p:spPr>
          <a:xfrm>
            <a:off x="914400" y="741363"/>
            <a:ext cx="4930775" cy="3698875"/>
          </a:xfrm>
          <a:prstGeom prst="rect">
            <a:avLst/>
          </a:prstGeom>
          <a:noFill/>
          <a:ln w="12700">
            <a:solidFill>
              <a:prstClr val="black"/>
            </a:solidFill>
          </a:ln>
        </p:spPr>
        <p:txBody>
          <a:bodyPr vert="horz" lIns="90864" tIns="45432" rIns="90864" bIns="45432" rtlCol="0" anchor="ctr"/>
          <a:lstStyle/>
          <a:p>
            <a:endParaRPr lang="ja-JP" altLang="en-US"/>
          </a:p>
        </p:txBody>
      </p:sp>
      <p:sp>
        <p:nvSpPr>
          <p:cNvPr id="5" name="ノート プレースホルダ 4"/>
          <p:cNvSpPr>
            <a:spLocks noGrp="1"/>
          </p:cNvSpPr>
          <p:nvPr>
            <p:ph type="body" sz="quarter" idx="3"/>
          </p:nvPr>
        </p:nvSpPr>
        <p:spPr>
          <a:xfrm>
            <a:off x="675958" y="4687255"/>
            <a:ext cx="5407660" cy="4440555"/>
          </a:xfrm>
          <a:prstGeom prst="rect">
            <a:avLst/>
          </a:prstGeom>
        </p:spPr>
        <p:txBody>
          <a:bodyPr vert="horz" lIns="90864" tIns="45432" rIns="90864" bIns="45432"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1" y="9372795"/>
            <a:ext cx="2929149" cy="493395"/>
          </a:xfrm>
          <a:prstGeom prst="rect">
            <a:avLst/>
          </a:prstGeom>
        </p:spPr>
        <p:txBody>
          <a:bodyPr vert="horz" lIns="90864" tIns="45432" rIns="90864" bIns="45432"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28863" y="9372795"/>
            <a:ext cx="2929149" cy="493395"/>
          </a:xfrm>
          <a:prstGeom prst="rect">
            <a:avLst/>
          </a:prstGeom>
        </p:spPr>
        <p:txBody>
          <a:bodyPr vert="horz" lIns="90864" tIns="45432" rIns="90864" bIns="45432" rtlCol="0" anchor="b"/>
          <a:lstStyle>
            <a:lvl1pPr algn="r">
              <a:defRPr sz="1200"/>
            </a:lvl1pPr>
          </a:lstStyle>
          <a:p>
            <a:fld id="{08CFB51E-85F0-48C1-ADEF-7F322B3AA26C}" type="slidenum">
              <a:rPr kumimoji="1" lang="ja-JP" altLang="en-US" smtClean="0"/>
              <a:pPr/>
              <a:t>‹#›</a:t>
            </a:fld>
            <a:endParaRPr kumimoji="1" lang="ja-JP" altLang="en-US"/>
          </a:p>
        </p:txBody>
      </p:sp>
    </p:spTree>
    <p:extLst>
      <p:ext uri="{BB962C8B-B14F-4D97-AF65-F5344CB8AC3E}">
        <p14:creationId xmlns:p14="http://schemas.microsoft.com/office/powerpoint/2010/main" val="203369393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08CFB51E-85F0-48C1-ADEF-7F322B3AA26C}" type="slidenum">
              <a:rPr kumimoji="1" lang="ja-JP" altLang="en-US" smtClean="0"/>
              <a:pPr/>
              <a:t>1</a:t>
            </a:fld>
            <a:endParaRPr kumimoji="1" lang="ja-JP" altLang="en-US"/>
          </a:p>
        </p:txBody>
      </p:sp>
    </p:spTree>
    <p:extLst>
      <p:ext uri="{BB962C8B-B14F-4D97-AF65-F5344CB8AC3E}">
        <p14:creationId xmlns:p14="http://schemas.microsoft.com/office/powerpoint/2010/main" val="21408249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08CFB51E-85F0-48C1-ADEF-7F322B3AA26C}" type="slidenum">
              <a:rPr kumimoji="1" lang="ja-JP" altLang="en-US" smtClean="0"/>
              <a:pPr/>
              <a:t>14</a:t>
            </a:fld>
            <a:endParaRPr kumimoji="1" lang="ja-JP" altLang="en-US"/>
          </a:p>
        </p:txBody>
      </p:sp>
    </p:spTree>
    <p:extLst>
      <p:ext uri="{BB962C8B-B14F-4D97-AF65-F5344CB8AC3E}">
        <p14:creationId xmlns:p14="http://schemas.microsoft.com/office/powerpoint/2010/main" val="35338287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08CFB51E-85F0-48C1-ADEF-7F322B3AA26C}" type="slidenum">
              <a:rPr kumimoji="1" lang="ja-JP" altLang="en-US" smtClean="0"/>
              <a:pPr/>
              <a:t>15</a:t>
            </a:fld>
            <a:endParaRPr kumimoji="1" lang="ja-JP" altLang="en-US"/>
          </a:p>
        </p:txBody>
      </p:sp>
    </p:spTree>
    <p:extLst>
      <p:ext uri="{BB962C8B-B14F-4D97-AF65-F5344CB8AC3E}">
        <p14:creationId xmlns:p14="http://schemas.microsoft.com/office/powerpoint/2010/main" val="8097693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08CFB51E-85F0-48C1-ADEF-7F322B3AA26C}" type="slidenum">
              <a:rPr kumimoji="1" lang="ja-JP" altLang="en-US" smtClean="0"/>
              <a:pPr/>
              <a:t>16</a:t>
            </a:fld>
            <a:endParaRPr kumimoji="1" lang="ja-JP" altLang="en-US"/>
          </a:p>
        </p:txBody>
      </p:sp>
    </p:spTree>
    <p:extLst>
      <p:ext uri="{BB962C8B-B14F-4D97-AF65-F5344CB8AC3E}">
        <p14:creationId xmlns:p14="http://schemas.microsoft.com/office/powerpoint/2010/main" val="12418488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08CFB51E-85F0-48C1-ADEF-7F322B3AA26C}" type="slidenum">
              <a:rPr kumimoji="1" lang="ja-JP" altLang="en-US" smtClean="0"/>
              <a:pPr/>
              <a:t>17</a:t>
            </a:fld>
            <a:endParaRPr kumimoji="1" lang="ja-JP" altLang="en-US"/>
          </a:p>
        </p:txBody>
      </p:sp>
    </p:spTree>
    <p:extLst>
      <p:ext uri="{BB962C8B-B14F-4D97-AF65-F5344CB8AC3E}">
        <p14:creationId xmlns:p14="http://schemas.microsoft.com/office/powerpoint/2010/main" val="9786019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08CFB51E-85F0-48C1-ADEF-7F322B3AA26C}" type="slidenum">
              <a:rPr kumimoji="1" lang="ja-JP" altLang="en-US" smtClean="0"/>
              <a:pPr/>
              <a:t>21</a:t>
            </a:fld>
            <a:endParaRPr kumimoji="1" lang="ja-JP" altLang="en-US"/>
          </a:p>
        </p:txBody>
      </p:sp>
    </p:spTree>
    <p:extLst>
      <p:ext uri="{BB962C8B-B14F-4D97-AF65-F5344CB8AC3E}">
        <p14:creationId xmlns:p14="http://schemas.microsoft.com/office/powerpoint/2010/main" val="42686169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08CFB51E-85F0-48C1-ADEF-7F322B3AA26C}" type="slidenum">
              <a:rPr kumimoji="1" lang="ja-JP" altLang="en-US" smtClean="0"/>
              <a:pPr/>
              <a:t>22</a:t>
            </a:fld>
            <a:endParaRPr kumimoji="1" lang="ja-JP" altLang="en-US"/>
          </a:p>
        </p:txBody>
      </p:sp>
    </p:spTree>
    <p:extLst>
      <p:ext uri="{BB962C8B-B14F-4D97-AF65-F5344CB8AC3E}">
        <p14:creationId xmlns:p14="http://schemas.microsoft.com/office/powerpoint/2010/main" val="40958694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08CFB51E-85F0-48C1-ADEF-7F322B3AA26C}" type="slidenum">
              <a:rPr kumimoji="1" lang="ja-JP" altLang="en-US" smtClean="0"/>
              <a:pPr/>
              <a:t>30</a:t>
            </a:fld>
            <a:endParaRPr kumimoji="1" lang="ja-JP" altLang="en-US"/>
          </a:p>
        </p:txBody>
      </p:sp>
    </p:spTree>
    <p:extLst>
      <p:ext uri="{BB962C8B-B14F-4D97-AF65-F5344CB8AC3E}">
        <p14:creationId xmlns:p14="http://schemas.microsoft.com/office/powerpoint/2010/main" val="2866459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08CFB51E-85F0-48C1-ADEF-7F322B3AA26C}" type="slidenum">
              <a:rPr kumimoji="1" lang="ja-JP" altLang="en-US" smtClean="0"/>
              <a:pPr/>
              <a:t>31</a:t>
            </a:fld>
            <a:endParaRPr kumimoji="1" lang="ja-JP" altLang="en-US"/>
          </a:p>
        </p:txBody>
      </p:sp>
    </p:spTree>
    <p:extLst>
      <p:ext uri="{BB962C8B-B14F-4D97-AF65-F5344CB8AC3E}">
        <p14:creationId xmlns:p14="http://schemas.microsoft.com/office/powerpoint/2010/main" val="27394168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08CFB51E-85F0-48C1-ADEF-7F322B3AA26C}" type="slidenum">
              <a:rPr kumimoji="1" lang="ja-JP" altLang="en-US" smtClean="0"/>
              <a:pPr/>
              <a:t>32</a:t>
            </a:fld>
            <a:endParaRPr kumimoji="1" lang="ja-JP" altLang="en-US"/>
          </a:p>
        </p:txBody>
      </p:sp>
    </p:spTree>
    <p:extLst>
      <p:ext uri="{BB962C8B-B14F-4D97-AF65-F5344CB8AC3E}">
        <p14:creationId xmlns:p14="http://schemas.microsoft.com/office/powerpoint/2010/main" val="1474906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08CFB51E-85F0-48C1-ADEF-7F322B3AA26C}" type="slidenum">
              <a:rPr kumimoji="1" lang="ja-JP" altLang="en-US" smtClean="0"/>
              <a:pPr/>
              <a:t>33</a:t>
            </a:fld>
            <a:endParaRPr kumimoji="1" lang="ja-JP" altLang="en-US"/>
          </a:p>
        </p:txBody>
      </p:sp>
    </p:spTree>
    <p:extLst>
      <p:ext uri="{BB962C8B-B14F-4D97-AF65-F5344CB8AC3E}">
        <p14:creationId xmlns:p14="http://schemas.microsoft.com/office/powerpoint/2010/main" val="31586660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08CFB51E-85F0-48C1-ADEF-7F322B3AA26C}" type="slidenum">
              <a:rPr kumimoji="1" lang="ja-JP" altLang="en-US" smtClean="0"/>
              <a:pPr/>
              <a:t>3</a:t>
            </a:fld>
            <a:endParaRPr kumimoji="1" lang="ja-JP" altLang="en-US"/>
          </a:p>
        </p:txBody>
      </p:sp>
    </p:spTree>
    <p:extLst>
      <p:ext uri="{BB962C8B-B14F-4D97-AF65-F5344CB8AC3E}">
        <p14:creationId xmlns:p14="http://schemas.microsoft.com/office/powerpoint/2010/main" val="256044465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08CFB51E-85F0-48C1-ADEF-7F322B3AA26C}" type="slidenum">
              <a:rPr kumimoji="1" lang="ja-JP" altLang="en-US" smtClean="0"/>
              <a:pPr/>
              <a:t>34</a:t>
            </a:fld>
            <a:endParaRPr kumimoji="1" lang="ja-JP" altLang="en-US"/>
          </a:p>
        </p:txBody>
      </p:sp>
    </p:spTree>
    <p:extLst>
      <p:ext uri="{BB962C8B-B14F-4D97-AF65-F5344CB8AC3E}">
        <p14:creationId xmlns:p14="http://schemas.microsoft.com/office/powerpoint/2010/main" val="4538510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08CFB51E-85F0-48C1-ADEF-7F322B3AA26C}" type="slidenum">
              <a:rPr kumimoji="1" lang="ja-JP" altLang="en-US" smtClean="0"/>
              <a:pPr/>
              <a:t>35</a:t>
            </a:fld>
            <a:endParaRPr kumimoji="1" lang="ja-JP" altLang="en-US"/>
          </a:p>
        </p:txBody>
      </p:sp>
    </p:spTree>
    <p:extLst>
      <p:ext uri="{BB962C8B-B14F-4D97-AF65-F5344CB8AC3E}">
        <p14:creationId xmlns:p14="http://schemas.microsoft.com/office/powerpoint/2010/main" val="7722884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08CFB51E-85F0-48C1-ADEF-7F322B3AA26C}" type="slidenum">
              <a:rPr kumimoji="1" lang="ja-JP" altLang="en-US" smtClean="0"/>
              <a:pPr/>
              <a:t>36</a:t>
            </a:fld>
            <a:endParaRPr kumimoji="1" lang="ja-JP" altLang="en-US"/>
          </a:p>
        </p:txBody>
      </p:sp>
    </p:spTree>
    <p:extLst>
      <p:ext uri="{BB962C8B-B14F-4D97-AF65-F5344CB8AC3E}">
        <p14:creationId xmlns:p14="http://schemas.microsoft.com/office/powerpoint/2010/main" val="412035009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08CFB51E-85F0-48C1-ADEF-7F322B3AA26C}" type="slidenum">
              <a:rPr kumimoji="1" lang="ja-JP" altLang="en-US" smtClean="0"/>
              <a:pPr/>
              <a:t>37</a:t>
            </a:fld>
            <a:endParaRPr kumimoji="1" lang="ja-JP" altLang="en-US"/>
          </a:p>
        </p:txBody>
      </p:sp>
    </p:spTree>
    <p:extLst>
      <p:ext uri="{BB962C8B-B14F-4D97-AF65-F5344CB8AC3E}">
        <p14:creationId xmlns:p14="http://schemas.microsoft.com/office/powerpoint/2010/main" val="101653200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08CFB51E-85F0-48C1-ADEF-7F322B3AA26C}" type="slidenum">
              <a:rPr kumimoji="1" lang="ja-JP" altLang="en-US" smtClean="0"/>
              <a:pPr/>
              <a:t>38</a:t>
            </a:fld>
            <a:endParaRPr kumimoji="1" lang="ja-JP" altLang="en-US"/>
          </a:p>
        </p:txBody>
      </p:sp>
    </p:spTree>
    <p:extLst>
      <p:ext uri="{BB962C8B-B14F-4D97-AF65-F5344CB8AC3E}">
        <p14:creationId xmlns:p14="http://schemas.microsoft.com/office/powerpoint/2010/main" val="146485497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08CFB51E-85F0-48C1-ADEF-7F322B3AA26C}" type="slidenum">
              <a:rPr kumimoji="1" lang="ja-JP" altLang="en-US" smtClean="0"/>
              <a:pPr/>
              <a:t>39</a:t>
            </a:fld>
            <a:endParaRPr kumimoji="1" lang="ja-JP" altLang="en-US"/>
          </a:p>
        </p:txBody>
      </p:sp>
    </p:spTree>
    <p:extLst>
      <p:ext uri="{BB962C8B-B14F-4D97-AF65-F5344CB8AC3E}">
        <p14:creationId xmlns:p14="http://schemas.microsoft.com/office/powerpoint/2010/main" val="4660422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08CFB51E-85F0-48C1-ADEF-7F322B3AA26C}" type="slidenum">
              <a:rPr kumimoji="1" lang="ja-JP" altLang="en-US" smtClean="0"/>
              <a:pPr/>
              <a:t>40</a:t>
            </a:fld>
            <a:endParaRPr kumimoji="1" lang="ja-JP" altLang="en-US"/>
          </a:p>
        </p:txBody>
      </p:sp>
    </p:spTree>
    <p:extLst>
      <p:ext uri="{BB962C8B-B14F-4D97-AF65-F5344CB8AC3E}">
        <p14:creationId xmlns:p14="http://schemas.microsoft.com/office/powerpoint/2010/main" val="163424452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08CFB51E-85F0-48C1-ADEF-7F322B3AA26C}" type="slidenum">
              <a:rPr kumimoji="1" lang="ja-JP" altLang="en-US" smtClean="0"/>
              <a:pPr/>
              <a:t>41</a:t>
            </a:fld>
            <a:endParaRPr kumimoji="1" lang="ja-JP" altLang="en-US"/>
          </a:p>
        </p:txBody>
      </p:sp>
    </p:spTree>
    <p:extLst>
      <p:ext uri="{BB962C8B-B14F-4D97-AF65-F5344CB8AC3E}">
        <p14:creationId xmlns:p14="http://schemas.microsoft.com/office/powerpoint/2010/main" val="210129346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08CFB51E-85F0-48C1-ADEF-7F322B3AA26C}" type="slidenum">
              <a:rPr kumimoji="1" lang="ja-JP" altLang="en-US" smtClean="0"/>
              <a:pPr/>
              <a:t>42</a:t>
            </a:fld>
            <a:endParaRPr kumimoji="1" lang="ja-JP" altLang="en-US"/>
          </a:p>
        </p:txBody>
      </p:sp>
    </p:spTree>
    <p:extLst>
      <p:ext uri="{BB962C8B-B14F-4D97-AF65-F5344CB8AC3E}">
        <p14:creationId xmlns:p14="http://schemas.microsoft.com/office/powerpoint/2010/main" val="421599092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08CFB51E-85F0-48C1-ADEF-7F322B3AA26C}" type="slidenum">
              <a:rPr kumimoji="1" lang="ja-JP" altLang="en-US" smtClean="0"/>
              <a:pPr/>
              <a:t>43</a:t>
            </a:fld>
            <a:endParaRPr kumimoji="1" lang="ja-JP" altLang="en-US"/>
          </a:p>
        </p:txBody>
      </p:sp>
    </p:spTree>
    <p:extLst>
      <p:ext uri="{BB962C8B-B14F-4D97-AF65-F5344CB8AC3E}">
        <p14:creationId xmlns:p14="http://schemas.microsoft.com/office/powerpoint/2010/main" val="39486596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08CFB51E-85F0-48C1-ADEF-7F322B3AA26C}" type="slidenum">
              <a:rPr kumimoji="1" lang="ja-JP" altLang="en-US" smtClean="0"/>
              <a:pPr/>
              <a:t>4</a:t>
            </a:fld>
            <a:endParaRPr kumimoji="1" lang="ja-JP" altLang="en-US"/>
          </a:p>
        </p:txBody>
      </p:sp>
    </p:spTree>
    <p:extLst>
      <p:ext uri="{BB962C8B-B14F-4D97-AF65-F5344CB8AC3E}">
        <p14:creationId xmlns:p14="http://schemas.microsoft.com/office/powerpoint/2010/main" val="189151994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08CFB51E-85F0-48C1-ADEF-7F322B3AA26C}" type="slidenum">
              <a:rPr kumimoji="1" lang="ja-JP" altLang="en-US" smtClean="0"/>
              <a:pPr/>
              <a:t>44</a:t>
            </a:fld>
            <a:endParaRPr kumimoji="1" lang="ja-JP" altLang="en-US"/>
          </a:p>
        </p:txBody>
      </p:sp>
    </p:spTree>
    <p:extLst>
      <p:ext uri="{BB962C8B-B14F-4D97-AF65-F5344CB8AC3E}">
        <p14:creationId xmlns:p14="http://schemas.microsoft.com/office/powerpoint/2010/main" val="100615772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08CFB51E-85F0-48C1-ADEF-7F322B3AA26C}" type="slidenum">
              <a:rPr kumimoji="1" lang="ja-JP" altLang="en-US" smtClean="0"/>
              <a:pPr/>
              <a:t>45</a:t>
            </a:fld>
            <a:endParaRPr kumimoji="1" lang="ja-JP" altLang="en-US"/>
          </a:p>
        </p:txBody>
      </p:sp>
    </p:spTree>
    <p:extLst>
      <p:ext uri="{BB962C8B-B14F-4D97-AF65-F5344CB8AC3E}">
        <p14:creationId xmlns:p14="http://schemas.microsoft.com/office/powerpoint/2010/main" val="197467024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08CFB51E-85F0-48C1-ADEF-7F322B3AA26C}" type="slidenum">
              <a:rPr kumimoji="1" lang="ja-JP" altLang="en-US" smtClean="0"/>
              <a:pPr/>
              <a:t>47</a:t>
            </a:fld>
            <a:endParaRPr kumimoji="1" lang="ja-JP" altLang="en-US"/>
          </a:p>
        </p:txBody>
      </p:sp>
    </p:spTree>
    <p:extLst>
      <p:ext uri="{BB962C8B-B14F-4D97-AF65-F5344CB8AC3E}">
        <p14:creationId xmlns:p14="http://schemas.microsoft.com/office/powerpoint/2010/main" val="21123075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08CFB51E-85F0-48C1-ADEF-7F322B3AA26C}" type="slidenum">
              <a:rPr kumimoji="1" lang="ja-JP" altLang="en-US" smtClean="0"/>
              <a:pPr/>
              <a:t>6</a:t>
            </a:fld>
            <a:endParaRPr kumimoji="1" lang="ja-JP" altLang="en-US"/>
          </a:p>
        </p:txBody>
      </p:sp>
    </p:spTree>
    <p:extLst>
      <p:ext uri="{BB962C8B-B14F-4D97-AF65-F5344CB8AC3E}">
        <p14:creationId xmlns:p14="http://schemas.microsoft.com/office/powerpoint/2010/main" val="27180161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08CFB51E-85F0-48C1-ADEF-7F322B3AA26C}" type="slidenum">
              <a:rPr kumimoji="1" lang="ja-JP" altLang="en-US" smtClean="0"/>
              <a:pPr/>
              <a:t>7</a:t>
            </a:fld>
            <a:endParaRPr kumimoji="1" lang="ja-JP" altLang="en-US"/>
          </a:p>
        </p:txBody>
      </p:sp>
    </p:spTree>
    <p:extLst>
      <p:ext uri="{BB962C8B-B14F-4D97-AF65-F5344CB8AC3E}">
        <p14:creationId xmlns:p14="http://schemas.microsoft.com/office/powerpoint/2010/main" val="17290111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08CFB51E-85F0-48C1-ADEF-7F322B3AA26C}" type="slidenum">
              <a:rPr kumimoji="1" lang="ja-JP" altLang="en-US" smtClean="0"/>
              <a:pPr/>
              <a:t>8</a:t>
            </a:fld>
            <a:endParaRPr kumimoji="1" lang="ja-JP" altLang="en-US"/>
          </a:p>
        </p:txBody>
      </p:sp>
    </p:spTree>
    <p:extLst>
      <p:ext uri="{BB962C8B-B14F-4D97-AF65-F5344CB8AC3E}">
        <p14:creationId xmlns:p14="http://schemas.microsoft.com/office/powerpoint/2010/main" val="20398783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08CFB51E-85F0-48C1-ADEF-7F322B3AA26C}" type="slidenum">
              <a:rPr kumimoji="1" lang="ja-JP" altLang="en-US" smtClean="0"/>
              <a:pPr/>
              <a:t>9</a:t>
            </a:fld>
            <a:endParaRPr kumimoji="1" lang="ja-JP" altLang="en-US"/>
          </a:p>
        </p:txBody>
      </p:sp>
    </p:spTree>
    <p:extLst>
      <p:ext uri="{BB962C8B-B14F-4D97-AF65-F5344CB8AC3E}">
        <p14:creationId xmlns:p14="http://schemas.microsoft.com/office/powerpoint/2010/main" val="3134374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08CFB51E-85F0-48C1-ADEF-7F322B3AA26C}" type="slidenum">
              <a:rPr kumimoji="1" lang="ja-JP" altLang="en-US" smtClean="0"/>
              <a:pPr/>
              <a:t>10</a:t>
            </a:fld>
            <a:endParaRPr kumimoji="1" lang="ja-JP" altLang="en-US"/>
          </a:p>
        </p:txBody>
      </p:sp>
    </p:spTree>
    <p:extLst>
      <p:ext uri="{BB962C8B-B14F-4D97-AF65-F5344CB8AC3E}">
        <p14:creationId xmlns:p14="http://schemas.microsoft.com/office/powerpoint/2010/main" val="11210565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08CFB51E-85F0-48C1-ADEF-7F322B3AA26C}" type="slidenum">
              <a:rPr kumimoji="1" lang="ja-JP" altLang="en-US" smtClean="0"/>
              <a:pPr/>
              <a:t>12</a:t>
            </a:fld>
            <a:endParaRPr kumimoji="1" lang="ja-JP" altLang="en-US"/>
          </a:p>
        </p:txBody>
      </p:sp>
    </p:spTree>
    <p:extLst>
      <p:ext uri="{BB962C8B-B14F-4D97-AF65-F5344CB8AC3E}">
        <p14:creationId xmlns:p14="http://schemas.microsoft.com/office/powerpoint/2010/main" val="34192727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en-US" altLang="ja-JP" smtClean="0"/>
              <a:t>Click to edit Master title style</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en-US" altLang="ja-JP" smtClean="0"/>
              <a:t>Click to edit Master subtitle style</a:t>
            </a:r>
            <a:endParaRPr kumimoji="1" lang="ja-JP" altLang="en-US"/>
          </a:p>
        </p:txBody>
      </p:sp>
      <p:sp>
        <p:nvSpPr>
          <p:cNvPr id="4" name="日付プレースホルダ 3"/>
          <p:cNvSpPr>
            <a:spLocks noGrp="1"/>
          </p:cNvSpPr>
          <p:nvPr>
            <p:ph type="dt" sz="half" idx="10"/>
          </p:nvPr>
        </p:nvSpPr>
        <p:spPr/>
        <p:txBody>
          <a:bodyPr/>
          <a:lstStyle/>
          <a:p>
            <a:fld id="{CF926332-B6DF-41D8-A0AB-0C213500E15E}" type="datetime1">
              <a:rPr kumimoji="1" lang="ja-JP" altLang="en-US" smtClean="0"/>
              <a:pPr/>
              <a:t>2015/6/11</a:t>
            </a:fld>
            <a:endParaRPr kumimoji="1" lang="en-GB"/>
          </a:p>
        </p:txBody>
      </p:sp>
      <p:sp>
        <p:nvSpPr>
          <p:cNvPr id="5" name="フッター プレースホルダ 4"/>
          <p:cNvSpPr>
            <a:spLocks noGrp="1"/>
          </p:cNvSpPr>
          <p:nvPr>
            <p:ph type="ftr" sz="quarter" idx="11"/>
          </p:nvPr>
        </p:nvSpPr>
        <p:spPr/>
        <p:txBody>
          <a:bodyPr/>
          <a:lstStyle/>
          <a:p>
            <a:endParaRPr kumimoji="1" lang="en-GB"/>
          </a:p>
        </p:txBody>
      </p:sp>
      <p:sp>
        <p:nvSpPr>
          <p:cNvPr id="6" name="スライド番号プレースホルダ 5"/>
          <p:cNvSpPr>
            <a:spLocks noGrp="1"/>
          </p:cNvSpPr>
          <p:nvPr>
            <p:ph type="sldNum" sz="quarter" idx="12"/>
          </p:nvPr>
        </p:nvSpPr>
        <p:spPr/>
        <p:txBody>
          <a:bodyPr/>
          <a:lstStyle/>
          <a:p>
            <a:fld id="{16C43456-7A1A-4417-A544-9D4CC0AE537A}" type="slidenum">
              <a:rPr kumimoji="1" lang="en-GB" smtClean="0"/>
              <a:pPr/>
              <a:t>‹#›</a:t>
            </a:fld>
            <a:endParaRPr kumimoji="1"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smtClean="0"/>
              <a:t>Click to edit Master title style</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4" name="日付プレースホルダ 3"/>
          <p:cNvSpPr>
            <a:spLocks noGrp="1"/>
          </p:cNvSpPr>
          <p:nvPr>
            <p:ph type="dt" sz="half" idx="10"/>
          </p:nvPr>
        </p:nvSpPr>
        <p:spPr/>
        <p:txBody>
          <a:bodyPr/>
          <a:lstStyle/>
          <a:p>
            <a:fld id="{CA16126D-7E00-4289-BC78-3D9F11573295}" type="datetime1">
              <a:rPr kumimoji="1" lang="ja-JP" altLang="en-US" smtClean="0"/>
              <a:pPr/>
              <a:t>2015/6/11</a:t>
            </a:fld>
            <a:endParaRPr kumimoji="1" lang="en-GB"/>
          </a:p>
        </p:txBody>
      </p:sp>
      <p:sp>
        <p:nvSpPr>
          <p:cNvPr id="5" name="フッター プレースホルダ 4"/>
          <p:cNvSpPr>
            <a:spLocks noGrp="1"/>
          </p:cNvSpPr>
          <p:nvPr>
            <p:ph type="ftr" sz="quarter" idx="11"/>
          </p:nvPr>
        </p:nvSpPr>
        <p:spPr/>
        <p:txBody>
          <a:bodyPr/>
          <a:lstStyle/>
          <a:p>
            <a:endParaRPr kumimoji="1" lang="en-GB"/>
          </a:p>
        </p:txBody>
      </p:sp>
      <p:sp>
        <p:nvSpPr>
          <p:cNvPr id="6" name="スライド番号プレースホルダ 5"/>
          <p:cNvSpPr>
            <a:spLocks noGrp="1"/>
          </p:cNvSpPr>
          <p:nvPr>
            <p:ph type="sldNum" sz="quarter" idx="12"/>
          </p:nvPr>
        </p:nvSpPr>
        <p:spPr/>
        <p:txBody>
          <a:bodyPr/>
          <a:lstStyle/>
          <a:p>
            <a:fld id="{16C43456-7A1A-4417-A544-9D4CC0AE537A}" type="slidenum">
              <a:rPr kumimoji="1" lang="en-GB" smtClean="0"/>
              <a:pPr/>
              <a:t>‹#›</a:t>
            </a:fld>
            <a:endParaRPr kumimoji="1"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en-US" altLang="ja-JP" smtClean="0"/>
              <a:t>Click to edit Master title style</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4" name="日付プレースホルダ 3"/>
          <p:cNvSpPr>
            <a:spLocks noGrp="1"/>
          </p:cNvSpPr>
          <p:nvPr>
            <p:ph type="dt" sz="half" idx="10"/>
          </p:nvPr>
        </p:nvSpPr>
        <p:spPr/>
        <p:txBody>
          <a:bodyPr/>
          <a:lstStyle/>
          <a:p>
            <a:fld id="{75D3069D-C90B-414F-A7D5-5B0728D77889}" type="datetime1">
              <a:rPr kumimoji="1" lang="ja-JP" altLang="en-US" smtClean="0"/>
              <a:pPr/>
              <a:t>2015/6/11</a:t>
            </a:fld>
            <a:endParaRPr kumimoji="1" lang="en-GB"/>
          </a:p>
        </p:txBody>
      </p:sp>
      <p:sp>
        <p:nvSpPr>
          <p:cNvPr id="5" name="フッター プレースホルダ 4"/>
          <p:cNvSpPr>
            <a:spLocks noGrp="1"/>
          </p:cNvSpPr>
          <p:nvPr>
            <p:ph type="ftr" sz="quarter" idx="11"/>
          </p:nvPr>
        </p:nvSpPr>
        <p:spPr/>
        <p:txBody>
          <a:bodyPr/>
          <a:lstStyle/>
          <a:p>
            <a:endParaRPr kumimoji="1" lang="en-GB"/>
          </a:p>
        </p:txBody>
      </p:sp>
      <p:sp>
        <p:nvSpPr>
          <p:cNvPr id="6" name="スライド番号プレースホルダ 5"/>
          <p:cNvSpPr>
            <a:spLocks noGrp="1"/>
          </p:cNvSpPr>
          <p:nvPr>
            <p:ph type="sldNum" sz="quarter" idx="12"/>
          </p:nvPr>
        </p:nvSpPr>
        <p:spPr/>
        <p:txBody>
          <a:bodyPr/>
          <a:lstStyle/>
          <a:p>
            <a:fld id="{16C43456-7A1A-4417-A544-9D4CC0AE537A}" type="slidenum">
              <a:rPr kumimoji="1" lang="en-GB" smtClean="0"/>
              <a:pPr/>
              <a:t>‹#›</a:t>
            </a:fld>
            <a:endParaRPr kumimoji="1"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smtClean="0"/>
              <a:t>Click to edit Master title style</a:t>
            </a:r>
            <a:endParaRPr kumimoji="1" lang="ja-JP" altLang="en-US"/>
          </a:p>
        </p:txBody>
      </p:sp>
      <p:sp>
        <p:nvSpPr>
          <p:cNvPr id="3" name="コンテンツ プレースホルダ 2"/>
          <p:cNvSpPr>
            <a:spLocks noGrp="1"/>
          </p:cNvSpPr>
          <p:nvPr>
            <p:ph idx="1"/>
          </p:nvPr>
        </p:nvSpPr>
        <p:spPr/>
        <p:txBody>
          <a:body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4" name="日付プレースホルダ 3"/>
          <p:cNvSpPr>
            <a:spLocks noGrp="1"/>
          </p:cNvSpPr>
          <p:nvPr>
            <p:ph type="dt" sz="half" idx="10"/>
          </p:nvPr>
        </p:nvSpPr>
        <p:spPr/>
        <p:txBody>
          <a:bodyPr/>
          <a:lstStyle/>
          <a:p>
            <a:fld id="{A1C6FDD7-656D-4950-8CC2-5B00BB95553A}" type="datetime1">
              <a:rPr kumimoji="1" lang="ja-JP" altLang="en-US" smtClean="0"/>
              <a:pPr/>
              <a:t>2015/6/11</a:t>
            </a:fld>
            <a:endParaRPr kumimoji="1" lang="en-GB"/>
          </a:p>
        </p:txBody>
      </p:sp>
      <p:sp>
        <p:nvSpPr>
          <p:cNvPr id="5" name="フッター プレースホルダ 4"/>
          <p:cNvSpPr>
            <a:spLocks noGrp="1"/>
          </p:cNvSpPr>
          <p:nvPr>
            <p:ph type="ftr" sz="quarter" idx="11"/>
          </p:nvPr>
        </p:nvSpPr>
        <p:spPr/>
        <p:txBody>
          <a:bodyPr/>
          <a:lstStyle/>
          <a:p>
            <a:endParaRPr kumimoji="1" lang="en-GB"/>
          </a:p>
        </p:txBody>
      </p:sp>
      <p:sp>
        <p:nvSpPr>
          <p:cNvPr id="6" name="スライド番号プレースホルダ 5"/>
          <p:cNvSpPr>
            <a:spLocks noGrp="1"/>
          </p:cNvSpPr>
          <p:nvPr>
            <p:ph type="sldNum" sz="quarter" idx="12"/>
          </p:nvPr>
        </p:nvSpPr>
        <p:spPr/>
        <p:txBody>
          <a:bodyPr/>
          <a:lstStyle/>
          <a:p>
            <a:fld id="{16C43456-7A1A-4417-A544-9D4CC0AE537A}" type="slidenum">
              <a:rPr kumimoji="1" lang="en-GB" smtClean="0"/>
              <a:pPr/>
              <a:t>‹#›</a:t>
            </a:fld>
            <a:endParaRPr kumimoji="1" lang="en-GB"/>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en-US" altLang="ja-JP" smtClean="0"/>
              <a:t>Click to edit Master title style</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en-US" altLang="ja-JP" smtClean="0"/>
              <a:t>Click to edit Master text styles</a:t>
            </a:r>
          </a:p>
        </p:txBody>
      </p:sp>
      <p:sp>
        <p:nvSpPr>
          <p:cNvPr id="4" name="日付プレースホルダ 3"/>
          <p:cNvSpPr>
            <a:spLocks noGrp="1"/>
          </p:cNvSpPr>
          <p:nvPr>
            <p:ph type="dt" sz="half" idx="10"/>
          </p:nvPr>
        </p:nvSpPr>
        <p:spPr/>
        <p:txBody>
          <a:bodyPr/>
          <a:lstStyle/>
          <a:p>
            <a:fld id="{88926D56-CE2E-4E6D-922C-EB2AE71D916A}" type="datetime1">
              <a:rPr kumimoji="1" lang="ja-JP" altLang="en-US" smtClean="0"/>
              <a:pPr/>
              <a:t>2015/6/11</a:t>
            </a:fld>
            <a:endParaRPr kumimoji="1" lang="en-GB"/>
          </a:p>
        </p:txBody>
      </p:sp>
      <p:sp>
        <p:nvSpPr>
          <p:cNvPr id="5" name="フッター プレースホルダ 4"/>
          <p:cNvSpPr>
            <a:spLocks noGrp="1"/>
          </p:cNvSpPr>
          <p:nvPr>
            <p:ph type="ftr" sz="quarter" idx="11"/>
          </p:nvPr>
        </p:nvSpPr>
        <p:spPr/>
        <p:txBody>
          <a:bodyPr/>
          <a:lstStyle/>
          <a:p>
            <a:endParaRPr kumimoji="1" lang="en-GB"/>
          </a:p>
        </p:txBody>
      </p:sp>
      <p:sp>
        <p:nvSpPr>
          <p:cNvPr id="6" name="スライド番号プレースホルダ 5"/>
          <p:cNvSpPr>
            <a:spLocks noGrp="1"/>
          </p:cNvSpPr>
          <p:nvPr>
            <p:ph type="sldNum" sz="quarter" idx="12"/>
          </p:nvPr>
        </p:nvSpPr>
        <p:spPr/>
        <p:txBody>
          <a:bodyPr/>
          <a:lstStyle/>
          <a:p>
            <a:fld id="{16C43456-7A1A-4417-A544-9D4CC0AE537A}" type="slidenum">
              <a:rPr kumimoji="1" lang="en-GB" smtClean="0"/>
              <a:pPr/>
              <a:t>‹#›</a:t>
            </a:fld>
            <a:endParaRPr kumimoji="1"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smtClean="0"/>
              <a:t>Click to edit Master title style</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5" name="日付プレースホルダ 4"/>
          <p:cNvSpPr>
            <a:spLocks noGrp="1"/>
          </p:cNvSpPr>
          <p:nvPr>
            <p:ph type="dt" sz="half" idx="10"/>
          </p:nvPr>
        </p:nvSpPr>
        <p:spPr/>
        <p:txBody>
          <a:bodyPr/>
          <a:lstStyle/>
          <a:p>
            <a:fld id="{0DD0C276-6003-4C9F-B3F3-D3EDEE7C91CC}" type="datetime1">
              <a:rPr kumimoji="1" lang="ja-JP" altLang="en-US" smtClean="0"/>
              <a:pPr/>
              <a:t>2015/6/11</a:t>
            </a:fld>
            <a:endParaRPr kumimoji="1" lang="en-GB"/>
          </a:p>
        </p:txBody>
      </p:sp>
      <p:sp>
        <p:nvSpPr>
          <p:cNvPr id="6" name="フッター プレースホルダ 5"/>
          <p:cNvSpPr>
            <a:spLocks noGrp="1"/>
          </p:cNvSpPr>
          <p:nvPr>
            <p:ph type="ftr" sz="quarter" idx="11"/>
          </p:nvPr>
        </p:nvSpPr>
        <p:spPr/>
        <p:txBody>
          <a:bodyPr/>
          <a:lstStyle/>
          <a:p>
            <a:endParaRPr kumimoji="1" lang="en-GB"/>
          </a:p>
        </p:txBody>
      </p:sp>
      <p:sp>
        <p:nvSpPr>
          <p:cNvPr id="7" name="スライド番号プレースホルダ 6"/>
          <p:cNvSpPr>
            <a:spLocks noGrp="1"/>
          </p:cNvSpPr>
          <p:nvPr>
            <p:ph type="sldNum" sz="quarter" idx="12"/>
          </p:nvPr>
        </p:nvSpPr>
        <p:spPr/>
        <p:txBody>
          <a:bodyPr/>
          <a:lstStyle/>
          <a:p>
            <a:fld id="{16C43456-7A1A-4417-A544-9D4CC0AE537A}" type="slidenum">
              <a:rPr kumimoji="1" lang="en-GB" smtClean="0"/>
              <a:pPr/>
              <a:t>‹#›</a:t>
            </a:fld>
            <a:endParaRPr kumimoji="1"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en-US" altLang="ja-JP" smtClean="0"/>
              <a:t>Click to edit Master title style</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en-US" altLang="ja-JP" smtClean="0"/>
              <a:t>Click to edit Master text styles</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en-US" altLang="ja-JP" smtClean="0"/>
              <a:t>Click to edit Master text styles</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7" name="日付プレースホルダ 6"/>
          <p:cNvSpPr>
            <a:spLocks noGrp="1"/>
          </p:cNvSpPr>
          <p:nvPr>
            <p:ph type="dt" sz="half" idx="10"/>
          </p:nvPr>
        </p:nvSpPr>
        <p:spPr/>
        <p:txBody>
          <a:bodyPr/>
          <a:lstStyle/>
          <a:p>
            <a:fld id="{D3FCAD68-D350-4D9F-9D5D-B7934228D529}" type="datetime1">
              <a:rPr kumimoji="1" lang="ja-JP" altLang="en-US" smtClean="0"/>
              <a:pPr/>
              <a:t>2015/6/11</a:t>
            </a:fld>
            <a:endParaRPr kumimoji="1" lang="en-GB"/>
          </a:p>
        </p:txBody>
      </p:sp>
      <p:sp>
        <p:nvSpPr>
          <p:cNvPr id="8" name="フッター プレースホルダ 7"/>
          <p:cNvSpPr>
            <a:spLocks noGrp="1"/>
          </p:cNvSpPr>
          <p:nvPr>
            <p:ph type="ftr" sz="quarter" idx="11"/>
          </p:nvPr>
        </p:nvSpPr>
        <p:spPr/>
        <p:txBody>
          <a:bodyPr/>
          <a:lstStyle/>
          <a:p>
            <a:endParaRPr kumimoji="1" lang="en-GB"/>
          </a:p>
        </p:txBody>
      </p:sp>
      <p:sp>
        <p:nvSpPr>
          <p:cNvPr id="9" name="スライド番号プレースホルダ 8"/>
          <p:cNvSpPr>
            <a:spLocks noGrp="1"/>
          </p:cNvSpPr>
          <p:nvPr>
            <p:ph type="sldNum" sz="quarter" idx="12"/>
          </p:nvPr>
        </p:nvSpPr>
        <p:spPr/>
        <p:txBody>
          <a:bodyPr/>
          <a:lstStyle/>
          <a:p>
            <a:fld id="{16C43456-7A1A-4417-A544-9D4CC0AE537A}" type="slidenum">
              <a:rPr kumimoji="1" lang="en-GB" smtClean="0"/>
              <a:pPr/>
              <a:t>‹#›</a:t>
            </a:fld>
            <a:endParaRPr kumimoji="1"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smtClean="0"/>
              <a:t>Click to edit Master title style</a:t>
            </a:r>
            <a:endParaRPr kumimoji="1" lang="ja-JP" altLang="en-US"/>
          </a:p>
        </p:txBody>
      </p:sp>
      <p:sp>
        <p:nvSpPr>
          <p:cNvPr id="3" name="日付プレースホルダ 2"/>
          <p:cNvSpPr>
            <a:spLocks noGrp="1"/>
          </p:cNvSpPr>
          <p:nvPr>
            <p:ph type="dt" sz="half" idx="10"/>
          </p:nvPr>
        </p:nvSpPr>
        <p:spPr/>
        <p:txBody>
          <a:bodyPr/>
          <a:lstStyle/>
          <a:p>
            <a:fld id="{EFBCE51C-5563-4F4B-A20A-B96CD337C080}" type="datetime1">
              <a:rPr kumimoji="1" lang="ja-JP" altLang="en-US" smtClean="0"/>
              <a:pPr/>
              <a:t>2015/6/11</a:t>
            </a:fld>
            <a:endParaRPr kumimoji="1" lang="en-GB"/>
          </a:p>
        </p:txBody>
      </p:sp>
      <p:sp>
        <p:nvSpPr>
          <p:cNvPr id="4" name="フッター プレースホルダ 3"/>
          <p:cNvSpPr>
            <a:spLocks noGrp="1"/>
          </p:cNvSpPr>
          <p:nvPr>
            <p:ph type="ftr" sz="quarter" idx="11"/>
          </p:nvPr>
        </p:nvSpPr>
        <p:spPr/>
        <p:txBody>
          <a:bodyPr/>
          <a:lstStyle/>
          <a:p>
            <a:endParaRPr kumimoji="1" lang="en-GB"/>
          </a:p>
        </p:txBody>
      </p:sp>
      <p:sp>
        <p:nvSpPr>
          <p:cNvPr id="5" name="スライド番号プレースホルダ 4"/>
          <p:cNvSpPr>
            <a:spLocks noGrp="1"/>
          </p:cNvSpPr>
          <p:nvPr>
            <p:ph type="sldNum" sz="quarter" idx="12"/>
          </p:nvPr>
        </p:nvSpPr>
        <p:spPr/>
        <p:txBody>
          <a:bodyPr/>
          <a:lstStyle/>
          <a:p>
            <a:fld id="{16C43456-7A1A-4417-A544-9D4CC0AE537A}" type="slidenum">
              <a:rPr kumimoji="1" lang="en-GB" smtClean="0"/>
              <a:pPr/>
              <a:t>‹#›</a:t>
            </a:fld>
            <a:endParaRPr kumimoji="1"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1DA29928-A6B9-4DF0-B00E-D93C1AF69F1F}" type="datetime1">
              <a:rPr kumimoji="1" lang="ja-JP" altLang="en-US" smtClean="0"/>
              <a:pPr/>
              <a:t>2015/6/11</a:t>
            </a:fld>
            <a:endParaRPr kumimoji="1" lang="en-GB"/>
          </a:p>
        </p:txBody>
      </p:sp>
      <p:sp>
        <p:nvSpPr>
          <p:cNvPr id="3" name="フッター プレースホルダ 2"/>
          <p:cNvSpPr>
            <a:spLocks noGrp="1"/>
          </p:cNvSpPr>
          <p:nvPr>
            <p:ph type="ftr" sz="quarter" idx="11"/>
          </p:nvPr>
        </p:nvSpPr>
        <p:spPr/>
        <p:txBody>
          <a:bodyPr/>
          <a:lstStyle/>
          <a:p>
            <a:endParaRPr kumimoji="1" lang="en-GB"/>
          </a:p>
        </p:txBody>
      </p:sp>
      <p:sp>
        <p:nvSpPr>
          <p:cNvPr id="4" name="スライド番号プレースホルダ 3"/>
          <p:cNvSpPr>
            <a:spLocks noGrp="1"/>
          </p:cNvSpPr>
          <p:nvPr>
            <p:ph type="sldNum" sz="quarter" idx="12"/>
          </p:nvPr>
        </p:nvSpPr>
        <p:spPr/>
        <p:txBody>
          <a:bodyPr/>
          <a:lstStyle/>
          <a:p>
            <a:fld id="{16C43456-7A1A-4417-A544-9D4CC0AE537A}" type="slidenum">
              <a:rPr kumimoji="1" lang="en-GB" smtClean="0"/>
              <a:pPr/>
              <a:t>‹#›</a:t>
            </a:fld>
            <a:endParaRPr kumimoji="1"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en-US" altLang="ja-JP" smtClean="0"/>
              <a:t>Click to edit Master title style</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en-US" altLang="ja-JP" smtClean="0"/>
              <a:t>Click to edit Master text styles</a:t>
            </a:r>
          </a:p>
        </p:txBody>
      </p:sp>
      <p:sp>
        <p:nvSpPr>
          <p:cNvPr id="5" name="日付プレースホルダ 4"/>
          <p:cNvSpPr>
            <a:spLocks noGrp="1"/>
          </p:cNvSpPr>
          <p:nvPr>
            <p:ph type="dt" sz="half" idx="10"/>
          </p:nvPr>
        </p:nvSpPr>
        <p:spPr/>
        <p:txBody>
          <a:bodyPr/>
          <a:lstStyle/>
          <a:p>
            <a:fld id="{5F87D4CB-0A0A-43CA-9D07-E37D317CEB1F}" type="datetime1">
              <a:rPr kumimoji="1" lang="ja-JP" altLang="en-US" smtClean="0"/>
              <a:pPr/>
              <a:t>2015/6/11</a:t>
            </a:fld>
            <a:endParaRPr kumimoji="1" lang="en-GB"/>
          </a:p>
        </p:txBody>
      </p:sp>
      <p:sp>
        <p:nvSpPr>
          <p:cNvPr id="6" name="フッター プレースホルダ 5"/>
          <p:cNvSpPr>
            <a:spLocks noGrp="1"/>
          </p:cNvSpPr>
          <p:nvPr>
            <p:ph type="ftr" sz="quarter" idx="11"/>
          </p:nvPr>
        </p:nvSpPr>
        <p:spPr/>
        <p:txBody>
          <a:bodyPr/>
          <a:lstStyle/>
          <a:p>
            <a:endParaRPr kumimoji="1" lang="en-GB"/>
          </a:p>
        </p:txBody>
      </p:sp>
      <p:sp>
        <p:nvSpPr>
          <p:cNvPr id="7" name="スライド番号プレースホルダ 6"/>
          <p:cNvSpPr>
            <a:spLocks noGrp="1"/>
          </p:cNvSpPr>
          <p:nvPr>
            <p:ph type="sldNum" sz="quarter" idx="12"/>
          </p:nvPr>
        </p:nvSpPr>
        <p:spPr/>
        <p:txBody>
          <a:bodyPr/>
          <a:lstStyle/>
          <a:p>
            <a:fld id="{16C43456-7A1A-4417-A544-9D4CC0AE537A}" type="slidenum">
              <a:rPr kumimoji="1" lang="en-GB" smtClean="0"/>
              <a:pPr/>
              <a:t>‹#›</a:t>
            </a:fld>
            <a:endParaRPr kumimoji="1"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en-US" altLang="ja-JP" smtClean="0"/>
              <a:t>Click to edit Master title style</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1" lang="en-US" altLang="ja-JP" smtClean="0"/>
              <a:t>Click icon to add picture</a:t>
            </a:r>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en-US" altLang="ja-JP" smtClean="0"/>
              <a:t>Click to edit Master text styles</a:t>
            </a:r>
          </a:p>
        </p:txBody>
      </p:sp>
      <p:sp>
        <p:nvSpPr>
          <p:cNvPr id="5" name="日付プレースホルダ 4"/>
          <p:cNvSpPr>
            <a:spLocks noGrp="1"/>
          </p:cNvSpPr>
          <p:nvPr>
            <p:ph type="dt" sz="half" idx="10"/>
          </p:nvPr>
        </p:nvSpPr>
        <p:spPr/>
        <p:txBody>
          <a:bodyPr/>
          <a:lstStyle/>
          <a:p>
            <a:fld id="{D0B2C790-CA3B-472D-9DD5-9D49B98A990C}" type="datetime1">
              <a:rPr kumimoji="1" lang="ja-JP" altLang="en-US" smtClean="0"/>
              <a:pPr/>
              <a:t>2015/6/11</a:t>
            </a:fld>
            <a:endParaRPr kumimoji="1" lang="en-GB"/>
          </a:p>
        </p:txBody>
      </p:sp>
      <p:sp>
        <p:nvSpPr>
          <p:cNvPr id="6" name="フッター プレースホルダ 5"/>
          <p:cNvSpPr>
            <a:spLocks noGrp="1"/>
          </p:cNvSpPr>
          <p:nvPr>
            <p:ph type="ftr" sz="quarter" idx="11"/>
          </p:nvPr>
        </p:nvSpPr>
        <p:spPr/>
        <p:txBody>
          <a:bodyPr/>
          <a:lstStyle/>
          <a:p>
            <a:endParaRPr kumimoji="1" lang="en-GB"/>
          </a:p>
        </p:txBody>
      </p:sp>
      <p:sp>
        <p:nvSpPr>
          <p:cNvPr id="7" name="スライド番号プレースホルダ 6"/>
          <p:cNvSpPr>
            <a:spLocks noGrp="1"/>
          </p:cNvSpPr>
          <p:nvPr>
            <p:ph type="sldNum" sz="quarter" idx="12"/>
          </p:nvPr>
        </p:nvSpPr>
        <p:spPr/>
        <p:txBody>
          <a:bodyPr/>
          <a:lstStyle/>
          <a:p>
            <a:fld id="{16C43456-7A1A-4417-A544-9D4CC0AE537A}" type="slidenum">
              <a:rPr kumimoji="1" lang="en-GB" smtClean="0"/>
              <a:pPr/>
              <a:t>‹#›</a:t>
            </a:fld>
            <a:endParaRPr kumimoji="1"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484A76-C893-4B73-BAD5-3D84ADECE286}" type="datetime1">
              <a:rPr kumimoji="1" lang="ja-JP" altLang="en-US" smtClean="0"/>
              <a:pPr/>
              <a:t>2015/6/11</a:t>
            </a:fld>
            <a:endParaRPr kumimoji="1" lang="en-GB"/>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en-GB"/>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C43456-7A1A-4417-A544-9D4CC0AE537A}" type="slidenum">
              <a:rPr kumimoji="1" lang="en-GB" smtClean="0"/>
              <a:pPr/>
              <a:t>‹#›</a:t>
            </a:fld>
            <a:endParaRPr kumimoji="1" lang="en-GB"/>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ckinone@cc.miyazaki-u.ac.jp"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サブタイトル 2"/>
          <p:cNvSpPr>
            <a:spLocks noGrp="1"/>
          </p:cNvSpPr>
          <p:nvPr>
            <p:ph type="subTitle" idx="1"/>
          </p:nvPr>
        </p:nvSpPr>
        <p:spPr>
          <a:xfrm>
            <a:off x="571472" y="4725144"/>
            <a:ext cx="7986746" cy="1944216"/>
          </a:xfrm>
        </p:spPr>
        <p:txBody>
          <a:bodyPr>
            <a:normAutofit/>
          </a:bodyPr>
          <a:lstStyle/>
          <a:p>
            <a:r>
              <a:rPr lang="en-GB" altLang="ja-JP" sz="2000" dirty="0" smtClean="0">
                <a:solidFill>
                  <a:schemeClr val="tx1"/>
                </a:solidFill>
              </a:rPr>
              <a:t>KINONE </a:t>
            </a:r>
            <a:r>
              <a:rPr lang="en-GB" altLang="ja-JP" sz="2000" dirty="0" err="1" smtClean="0">
                <a:solidFill>
                  <a:schemeClr val="tx1"/>
                </a:solidFill>
              </a:rPr>
              <a:t>Chikara</a:t>
            </a:r>
            <a:endParaRPr lang="ja-JP" altLang="ja-JP" sz="2000" dirty="0" smtClean="0">
              <a:solidFill>
                <a:schemeClr val="tx1"/>
              </a:solidFill>
            </a:endParaRPr>
          </a:p>
          <a:p>
            <a:r>
              <a:rPr lang="en-GB" altLang="ja-JP" sz="2000" i="1" dirty="0" smtClean="0">
                <a:solidFill>
                  <a:schemeClr val="tx1"/>
                </a:solidFill>
              </a:rPr>
              <a:t>Major in Development of Teaching Profession,</a:t>
            </a:r>
            <a:endParaRPr lang="ja-JP" altLang="ja-JP" sz="2000" dirty="0" smtClean="0">
              <a:solidFill>
                <a:schemeClr val="tx1"/>
              </a:solidFill>
            </a:endParaRPr>
          </a:p>
          <a:p>
            <a:r>
              <a:rPr lang="en-GB" altLang="ja-JP" sz="2000" i="1" dirty="0" smtClean="0">
                <a:solidFill>
                  <a:schemeClr val="tx1"/>
                </a:solidFill>
              </a:rPr>
              <a:t>Graduate School of Education,</a:t>
            </a:r>
            <a:endParaRPr lang="ja-JP" altLang="ja-JP" sz="2000" dirty="0" smtClean="0">
              <a:solidFill>
                <a:schemeClr val="tx1"/>
              </a:solidFill>
            </a:endParaRPr>
          </a:p>
          <a:p>
            <a:r>
              <a:rPr lang="en-GB" altLang="ja-JP" sz="2000" i="1" dirty="0" smtClean="0">
                <a:solidFill>
                  <a:schemeClr val="tx1"/>
                </a:solidFill>
              </a:rPr>
              <a:t>University of Miyazaki, JAPAN</a:t>
            </a:r>
            <a:endParaRPr lang="ja-JP" altLang="ja-JP" sz="2000" dirty="0" smtClean="0">
              <a:solidFill>
                <a:schemeClr val="tx1"/>
              </a:solidFill>
            </a:endParaRPr>
          </a:p>
          <a:p>
            <a:r>
              <a:rPr lang="en-GB" altLang="ja-JP" sz="2000" i="1" dirty="0" smtClean="0">
                <a:solidFill>
                  <a:schemeClr val="tx1"/>
                </a:solidFill>
              </a:rPr>
              <a:t>E-Mail: </a:t>
            </a:r>
            <a:r>
              <a:rPr lang="en-GB" altLang="ja-JP" sz="2000" i="1" u="sng" dirty="0" smtClean="0">
                <a:hlinkClick r:id="rId3"/>
              </a:rPr>
              <a:t>ckinone@cc.miyazaki-u.ac.jp</a:t>
            </a:r>
            <a:endParaRPr lang="ja-JP" altLang="en-US" sz="2000" dirty="0">
              <a:solidFill>
                <a:schemeClr val="tx1"/>
              </a:solidFill>
            </a:endParaRPr>
          </a:p>
        </p:txBody>
      </p:sp>
      <p:sp>
        <p:nvSpPr>
          <p:cNvPr id="4" name="サブタイトル 2"/>
          <p:cNvSpPr txBox="1">
            <a:spLocks/>
          </p:cNvSpPr>
          <p:nvPr/>
        </p:nvSpPr>
        <p:spPr>
          <a:xfrm>
            <a:off x="571472" y="509566"/>
            <a:ext cx="7986746" cy="1047226"/>
          </a:xfrm>
          <a:prstGeom prst="rect">
            <a:avLst/>
          </a:prstGeom>
        </p:spPr>
        <p:txBody>
          <a:bodyPr vert="horz" lIns="91440" tIns="45720" rIns="91440" bIns="45720" rtlCol="0">
            <a:normAutofit/>
          </a:bodyPr>
          <a:lstStyle/>
          <a:p>
            <a:pPr algn="ctr"/>
            <a:r>
              <a:rPr lang="en-GB" altLang="ja-JP" sz="2000" dirty="0" smtClean="0"/>
              <a:t>CENTRE FOR APPLIED RESEARCH IN MATHEMATICAL SCIENCES</a:t>
            </a:r>
            <a:endParaRPr lang="ja-JP" altLang="ja-JP" sz="2000" dirty="0" smtClean="0"/>
          </a:p>
          <a:p>
            <a:pPr algn="ctr"/>
            <a:r>
              <a:rPr lang="en-GB" altLang="ja-JP" sz="2000" dirty="0" smtClean="0"/>
              <a:t> International Mathematics Research Meeting, July 23-27, 2012</a:t>
            </a:r>
          </a:p>
          <a:p>
            <a:pPr algn="ctr"/>
            <a:r>
              <a:rPr lang="en-US" altLang="ja-JP" sz="2000" dirty="0" smtClean="0"/>
              <a:t>Strathmore University, Nairobi, KENYA</a:t>
            </a:r>
            <a:endParaRPr kumimoji="1" lang="en-US" altLang="ja-JP" sz="20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5" name="タイトル 1"/>
          <p:cNvSpPr txBox="1">
            <a:spLocks/>
          </p:cNvSpPr>
          <p:nvPr/>
        </p:nvSpPr>
        <p:spPr>
          <a:xfrm>
            <a:off x="251520" y="2060848"/>
            <a:ext cx="8712968" cy="2160240"/>
          </a:xfrm>
          <a:prstGeom prst="rect">
            <a:avLst/>
          </a:prstGeom>
        </p:spPr>
        <p:txBody>
          <a:bodyPr vert="horz" lIns="91440" tIns="45720" rIns="91440" bIns="45720" rtlCol="0" anchor="ctr">
            <a:normAutofit/>
          </a:bodyPr>
          <a:lstStyle/>
          <a:p>
            <a:pPr algn="ctr"/>
            <a:r>
              <a:rPr lang="en-GB" altLang="ja-JP" sz="3200" b="1" dirty="0" smtClean="0"/>
              <a:t>A Study on the Role of Reflection </a:t>
            </a:r>
          </a:p>
          <a:p>
            <a:pPr algn="ctr"/>
            <a:r>
              <a:rPr lang="en-GB" altLang="ja-JP" sz="3200" b="1" dirty="0" smtClean="0"/>
              <a:t>in the Pedagogical Competence Development </a:t>
            </a:r>
          </a:p>
          <a:p>
            <a:pPr algn="ctr"/>
            <a:r>
              <a:rPr lang="en-GB" altLang="ja-JP" sz="3200" b="1" dirty="0" smtClean="0"/>
              <a:t>of Zambian Mathematics Teachers</a:t>
            </a:r>
            <a:endParaRPr lang="ja-JP" altLang="ja-JP" sz="3200" dirty="0" smtClean="0"/>
          </a:p>
          <a:p>
            <a:pPr algn="ctr"/>
            <a:r>
              <a:rPr lang="en-GB" altLang="ja-JP" sz="2400" b="1" dirty="0" smtClean="0"/>
              <a:t>- Focusing on Qualitative Analysis Using Lesson Diary -</a:t>
            </a:r>
            <a:endParaRPr lang="ja-JP" altLang="ja-JP" sz="2400" dirty="0" smtClean="0"/>
          </a:p>
        </p:txBody>
      </p:sp>
      <p:sp>
        <p:nvSpPr>
          <p:cNvPr id="6" name="スライド番号プレースホルダ 5"/>
          <p:cNvSpPr>
            <a:spLocks noGrp="1"/>
          </p:cNvSpPr>
          <p:nvPr>
            <p:ph type="sldNum" sz="quarter" idx="12"/>
          </p:nvPr>
        </p:nvSpPr>
        <p:spPr/>
        <p:txBody>
          <a:bodyPr/>
          <a:lstStyle/>
          <a:p>
            <a:fld id="{16C43456-7A1A-4417-A544-9D4CC0AE537A}" type="slidenum">
              <a:rPr kumimoji="1" lang="en-GB" smtClean="0"/>
              <a:pPr/>
              <a:t>1</a:t>
            </a:fld>
            <a:endParaRPr kumimoji="1"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1520" y="130622"/>
            <a:ext cx="8712968" cy="1138138"/>
          </a:xfrm>
        </p:spPr>
        <p:txBody>
          <a:bodyPr>
            <a:noAutofit/>
          </a:bodyPr>
          <a:lstStyle/>
          <a:p>
            <a:pPr lvl="0" algn="l"/>
            <a:r>
              <a:rPr lang="en-US" altLang="ja-JP" sz="4000" dirty="0" smtClean="0"/>
              <a:t>Framework for </a:t>
            </a:r>
            <a:r>
              <a:rPr lang="en-GB" altLang="ja-JP" sz="4000" dirty="0" smtClean="0"/>
              <a:t>Analysis on</a:t>
            </a:r>
            <a:r>
              <a:rPr lang="en-US" altLang="ja-JP" sz="4000" dirty="0" smtClean="0"/>
              <a:t> Mathematics Teachers’ Reflection</a:t>
            </a:r>
            <a:endParaRPr kumimoji="1" lang="en-GB" sz="4000" dirty="0"/>
          </a:p>
        </p:txBody>
      </p:sp>
      <p:sp>
        <p:nvSpPr>
          <p:cNvPr id="3" name="コンテンツ プレースホルダ 2"/>
          <p:cNvSpPr>
            <a:spLocks noGrp="1"/>
          </p:cNvSpPr>
          <p:nvPr>
            <p:ph idx="1"/>
          </p:nvPr>
        </p:nvSpPr>
        <p:spPr>
          <a:xfrm>
            <a:off x="323528" y="1412776"/>
            <a:ext cx="8568952" cy="4104456"/>
          </a:xfrm>
        </p:spPr>
        <p:txBody>
          <a:bodyPr>
            <a:normAutofit/>
          </a:bodyPr>
          <a:lstStyle/>
          <a:p>
            <a:pPr>
              <a:buNone/>
            </a:pPr>
            <a:r>
              <a:rPr lang="en-US" altLang="ja-JP" sz="2800" dirty="0" smtClean="0"/>
              <a:t>Aspect (1) : “Content” of reflection</a:t>
            </a:r>
          </a:p>
          <a:p>
            <a:pPr marL="819150" indent="-457200"/>
            <a:r>
              <a:rPr lang="en-GB" altLang="ja-JP" sz="2800" dirty="0" smtClean="0"/>
              <a:t>Manouchehri(2002)</a:t>
            </a:r>
          </a:p>
          <a:p>
            <a:pPr marL="819150" indent="258763">
              <a:buNone/>
            </a:pPr>
            <a:r>
              <a:rPr lang="en-US" altLang="ja-JP" sz="2800" dirty="0" smtClean="0"/>
              <a:t>“Foci of attention”</a:t>
            </a:r>
            <a:endParaRPr lang="ja-JP" altLang="ja-JP" sz="2800" dirty="0" smtClean="0"/>
          </a:p>
          <a:p>
            <a:pPr marL="819150" indent="-457200"/>
            <a:r>
              <a:rPr lang="en-GB" altLang="ja-JP" sz="2800" dirty="0" smtClean="0"/>
              <a:t>UNESCO(2004)</a:t>
            </a:r>
          </a:p>
          <a:p>
            <a:pPr marL="1071563" indent="6350">
              <a:buNone/>
            </a:pPr>
            <a:r>
              <a:rPr lang="en-US" altLang="ja-JP" sz="2800" dirty="0" smtClean="0"/>
              <a:t>“Context” in “a framework for understanding education quality”</a:t>
            </a:r>
            <a:endParaRPr lang="ja-JP" altLang="ja-JP" sz="2800" dirty="0" smtClean="0"/>
          </a:p>
          <a:p>
            <a:pPr marL="819150" indent="-457200"/>
            <a:r>
              <a:rPr lang="en-GB" altLang="ja-JP" sz="2800" dirty="0" smtClean="0"/>
              <a:t>Ina et.al.(2003)</a:t>
            </a:r>
          </a:p>
          <a:p>
            <a:pPr marL="819150" indent="258763">
              <a:buNone/>
            </a:pPr>
            <a:r>
              <a:rPr lang="en-GB" altLang="ja-JP" sz="2800" dirty="0" smtClean="0"/>
              <a:t>“Contextual Framework” (TIMSS)</a:t>
            </a:r>
            <a:endParaRPr lang="en-US" altLang="ja-JP" sz="2800" dirty="0" smtClean="0"/>
          </a:p>
        </p:txBody>
      </p:sp>
      <p:sp>
        <p:nvSpPr>
          <p:cNvPr id="4" name="スライド番号プレースホルダ 3"/>
          <p:cNvSpPr>
            <a:spLocks noGrp="1"/>
          </p:cNvSpPr>
          <p:nvPr>
            <p:ph type="sldNum" sz="quarter" idx="12"/>
          </p:nvPr>
        </p:nvSpPr>
        <p:spPr/>
        <p:txBody>
          <a:bodyPr/>
          <a:lstStyle/>
          <a:p>
            <a:fld id="{16C43456-7A1A-4417-A544-9D4CC0AE537A}" type="slidenum">
              <a:rPr kumimoji="1" lang="en-GB" smtClean="0"/>
              <a:pPr/>
              <a:t>10</a:t>
            </a:fld>
            <a:endParaRPr kumimoji="1" lang="en-GB"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表 7"/>
          <p:cNvGraphicFramePr>
            <a:graphicFrameLocks noGrp="1"/>
          </p:cNvGraphicFramePr>
          <p:nvPr/>
        </p:nvGraphicFramePr>
        <p:xfrm>
          <a:off x="107504" y="60937"/>
          <a:ext cx="8856986" cy="6710772"/>
        </p:xfrm>
        <a:graphic>
          <a:graphicData uri="http://schemas.openxmlformats.org/drawingml/2006/table">
            <a:tbl>
              <a:tblPr/>
              <a:tblGrid>
                <a:gridCol w="216024"/>
                <a:gridCol w="1080120"/>
                <a:gridCol w="2304256"/>
                <a:gridCol w="2664296"/>
                <a:gridCol w="2592290"/>
              </a:tblGrid>
              <a:tr h="644310">
                <a:tc gridSpan="2">
                  <a:txBody>
                    <a:bodyPr/>
                    <a:lstStyle/>
                    <a:p>
                      <a:pPr indent="63500" algn="ctr">
                        <a:lnSpc>
                          <a:spcPct val="100000"/>
                        </a:lnSpc>
                        <a:spcAft>
                          <a:spcPts val="0"/>
                        </a:spcAft>
                      </a:pPr>
                      <a:endParaRPr lang="ja-JP" sz="1400" kern="100" dirty="0">
                        <a:latin typeface="+mn-lt"/>
                        <a:ea typeface="+mn-ea"/>
                        <a:cs typeface="Times New Roman"/>
                      </a:endParaRPr>
                    </a:p>
                  </a:txBody>
                  <a:tcPr marL="37514" marR="37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indent="63500" algn="ctr">
                        <a:lnSpc>
                          <a:spcPct val="100000"/>
                        </a:lnSpc>
                        <a:spcAft>
                          <a:spcPts val="0"/>
                        </a:spcAft>
                      </a:pPr>
                      <a:endParaRPr lang="ja-JP" sz="1400" kern="100" dirty="0">
                        <a:latin typeface="+mn-lt"/>
                        <a:ea typeface="+mn-ea"/>
                        <a:cs typeface="Times New Roman"/>
                      </a:endParaRPr>
                    </a:p>
                  </a:txBody>
                  <a:tcPr marL="37514" marR="37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ctr">
                        <a:lnSpc>
                          <a:spcPct val="100000"/>
                        </a:lnSpc>
                        <a:spcAft>
                          <a:spcPts val="0"/>
                        </a:spcAft>
                      </a:pPr>
                      <a:r>
                        <a:rPr lang="en-GB" sz="1400" kern="100" dirty="0" err="1">
                          <a:latin typeface="+mn-lt"/>
                          <a:ea typeface="+mn-ea"/>
                          <a:cs typeface="Times New Roman"/>
                        </a:rPr>
                        <a:t>Manouchehri</a:t>
                      </a:r>
                      <a:r>
                        <a:rPr lang="en-GB" sz="1400" kern="100" dirty="0">
                          <a:latin typeface="+mn-lt"/>
                          <a:ea typeface="+mn-ea"/>
                          <a:cs typeface="Times New Roman"/>
                        </a:rPr>
                        <a:t>(2002)</a:t>
                      </a:r>
                      <a:endParaRPr lang="ja-JP" sz="1400" kern="100" dirty="0">
                        <a:latin typeface="+mn-lt"/>
                        <a:ea typeface="+mn-ea"/>
                        <a:cs typeface="Times New Roman"/>
                      </a:endParaRPr>
                    </a:p>
                    <a:p>
                      <a:pPr indent="63500" algn="ctr">
                        <a:lnSpc>
                          <a:spcPct val="100000"/>
                        </a:lnSpc>
                        <a:spcAft>
                          <a:spcPts val="0"/>
                        </a:spcAft>
                      </a:pPr>
                      <a:r>
                        <a:rPr lang="en-US" altLang="ja-JP" sz="1400" kern="100" dirty="0" smtClean="0">
                          <a:latin typeface="+mn-lt"/>
                          <a:ea typeface="+mn-ea"/>
                          <a:cs typeface="Times New Roman"/>
                        </a:rPr>
                        <a:t>“</a:t>
                      </a:r>
                      <a:r>
                        <a:rPr lang="en-US" altLang="ja-JP" sz="1400" kern="100" dirty="0" err="1" smtClean="0">
                          <a:latin typeface="+mn-lt"/>
                          <a:ea typeface="+mn-ea"/>
                          <a:cs typeface="Times New Roman"/>
                        </a:rPr>
                        <a:t>fosi</a:t>
                      </a:r>
                      <a:r>
                        <a:rPr lang="en-US" altLang="ja-JP" sz="1400" kern="100" dirty="0" smtClean="0">
                          <a:latin typeface="+mn-lt"/>
                          <a:ea typeface="+mn-ea"/>
                          <a:cs typeface="Times New Roman"/>
                        </a:rPr>
                        <a:t> of attention”</a:t>
                      </a:r>
                      <a:endParaRPr lang="ja-JP" sz="1400" kern="100" dirty="0">
                        <a:latin typeface="+mn-lt"/>
                        <a:ea typeface="+mn-ea"/>
                        <a:cs typeface="Times New Roman"/>
                      </a:endParaRPr>
                    </a:p>
                  </a:txBody>
                  <a:tcPr marL="37514" marR="37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ctr">
                        <a:lnSpc>
                          <a:spcPct val="100000"/>
                        </a:lnSpc>
                        <a:spcAft>
                          <a:spcPts val="0"/>
                        </a:spcAft>
                      </a:pPr>
                      <a:r>
                        <a:rPr lang="en-GB" sz="1400" kern="100" dirty="0">
                          <a:latin typeface="+mn-lt"/>
                          <a:ea typeface="+mn-ea"/>
                          <a:cs typeface="Times New Roman"/>
                        </a:rPr>
                        <a:t>UNESCO(2004</a:t>
                      </a:r>
                      <a:r>
                        <a:rPr lang="en-GB" sz="1400" kern="100" dirty="0" smtClean="0">
                          <a:latin typeface="+mn-lt"/>
                          <a:ea typeface="+mn-ea"/>
                          <a:cs typeface="Times New Roman"/>
                        </a:rPr>
                        <a:t>)</a:t>
                      </a:r>
                      <a:endParaRPr lang="en-US" sz="1400" kern="100" dirty="0" smtClean="0">
                        <a:latin typeface="+mn-lt"/>
                        <a:ea typeface="+mn-ea"/>
                        <a:cs typeface="Times New Roman"/>
                      </a:endParaRPr>
                    </a:p>
                    <a:p>
                      <a:pPr indent="63500" algn="ctr">
                        <a:lnSpc>
                          <a:spcPct val="100000"/>
                        </a:lnSpc>
                        <a:spcAft>
                          <a:spcPts val="0"/>
                        </a:spcAft>
                      </a:pPr>
                      <a:r>
                        <a:rPr lang="en-US" altLang="ja-JP" sz="1400" dirty="0" smtClean="0"/>
                        <a:t>“Context” in “a framework for understanding education quality”</a:t>
                      </a:r>
                      <a:endParaRPr lang="ja-JP" altLang="ja-JP" sz="1400" dirty="0" smtClean="0"/>
                    </a:p>
                  </a:txBody>
                  <a:tcPr marL="37514" marR="37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ctr">
                        <a:lnSpc>
                          <a:spcPct val="100000"/>
                        </a:lnSpc>
                        <a:spcAft>
                          <a:spcPts val="0"/>
                        </a:spcAft>
                      </a:pPr>
                      <a:r>
                        <a:rPr lang="en-GB" sz="1400" kern="100" dirty="0" smtClean="0">
                          <a:latin typeface="+mn-ea"/>
                          <a:ea typeface="+mn-ea"/>
                          <a:cs typeface="Times New Roman"/>
                        </a:rPr>
                        <a:t>Ina et.al(2003</a:t>
                      </a:r>
                      <a:r>
                        <a:rPr lang="en-GB" sz="1400" kern="100" dirty="0">
                          <a:latin typeface="+mn-ea"/>
                          <a:ea typeface="+mn-ea"/>
                          <a:cs typeface="Times New Roman"/>
                        </a:rPr>
                        <a:t>)</a:t>
                      </a:r>
                      <a:endParaRPr lang="ja-JP" sz="1400" kern="100" dirty="0">
                        <a:latin typeface="+mn-ea"/>
                        <a:ea typeface="+mn-ea"/>
                        <a:cs typeface="Times New Roman"/>
                      </a:endParaRPr>
                    </a:p>
                    <a:p>
                      <a:pPr indent="63500" algn="ctr">
                        <a:lnSpc>
                          <a:spcPct val="100000"/>
                        </a:lnSpc>
                        <a:spcAft>
                          <a:spcPts val="0"/>
                        </a:spcAft>
                      </a:pPr>
                      <a:r>
                        <a:rPr kumimoji="1" lang="en-GB" altLang="ja-JP" sz="1400" kern="1200" dirty="0" smtClean="0">
                          <a:solidFill>
                            <a:schemeClr val="tx1"/>
                          </a:solidFill>
                          <a:latin typeface="+mn-lt"/>
                          <a:ea typeface="+mn-ea"/>
                          <a:cs typeface="+mn-cs"/>
                        </a:rPr>
                        <a:t>“Contextual Framework”</a:t>
                      </a:r>
                      <a:endParaRPr lang="ja-JP" sz="1400" kern="100" dirty="0">
                        <a:latin typeface="+mn-ea"/>
                        <a:ea typeface="+mn-ea"/>
                        <a:cs typeface="Times New Roman"/>
                      </a:endParaRPr>
                    </a:p>
                  </a:txBody>
                  <a:tcPr marL="37514" marR="37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351">
                <a:tc gridSpan="2">
                  <a:txBody>
                    <a:bodyPr/>
                    <a:lstStyle/>
                    <a:p>
                      <a:pPr indent="63500" algn="ctr">
                        <a:lnSpc>
                          <a:spcPct val="100000"/>
                        </a:lnSpc>
                        <a:spcAft>
                          <a:spcPts val="0"/>
                        </a:spcAft>
                      </a:pPr>
                      <a:r>
                        <a:rPr lang="en-US" altLang="ja-JP" sz="1200" kern="100" dirty="0" smtClean="0">
                          <a:latin typeface="+mn-lt"/>
                          <a:ea typeface="+mn-ea"/>
                          <a:cs typeface="Times New Roman"/>
                        </a:rPr>
                        <a:t>Teaching content/</a:t>
                      </a:r>
                    </a:p>
                    <a:p>
                      <a:pPr indent="63500" algn="ctr">
                        <a:lnSpc>
                          <a:spcPct val="100000"/>
                        </a:lnSpc>
                        <a:spcAft>
                          <a:spcPts val="0"/>
                        </a:spcAft>
                      </a:pPr>
                      <a:r>
                        <a:rPr lang="en-US" altLang="ja-JP" sz="1200" kern="100" dirty="0" smtClean="0">
                          <a:latin typeface="+mn-lt"/>
                          <a:ea typeface="+mn-ea"/>
                          <a:cs typeface="Times New Roman"/>
                        </a:rPr>
                        <a:t>Mathematics</a:t>
                      </a:r>
                      <a:endParaRPr lang="ja-JP" sz="1200" kern="100" dirty="0">
                        <a:latin typeface="+mn-lt"/>
                        <a:ea typeface="+mn-ea"/>
                        <a:cs typeface="Times New Roman"/>
                      </a:endParaRPr>
                    </a:p>
                  </a:txBody>
                  <a:tcPr marL="37514" marR="37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l">
                        <a:lnSpc>
                          <a:spcPct val="100000"/>
                        </a:lnSpc>
                        <a:spcAft>
                          <a:spcPts val="0"/>
                        </a:spcAft>
                      </a:pPr>
                      <a:r>
                        <a:rPr lang="en-US" altLang="ja-JP" sz="1200" kern="100" dirty="0" smtClean="0">
                          <a:latin typeface="+mn-lt"/>
                          <a:ea typeface="+mn-ea"/>
                          <a:cs typeface="Times New Roman"/>
                        </a:rPr>
                        <a:t>Mathematics</a:t>
                      </a:r>
                      <a:endParaRPr lang="ja-JP" sz="1200" kern="100" dirty="0">
                        <a:latin typeface="+mn-lt"/>
                        <a:ea typeface="+mn-ea"/>
                        <a:cs typeface="Times New Roman"/>
                      </a:endParaRPr>
                    </a:p>
                  </a:txBody>
                  <a:tcPr marL="37514" marR="375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63500" algn="l">
                        <a:lnSpc>
                          <a:spcPct val="100000"/>
                        </a:lnSpc>
                        <a:spcAft>
                          <a:spcPts val="0"/>
                        </a:spcAft>
                      </a:pPr>
                      <a:endParaRPr lang="en-GB" sz="1200" kern="100" dirty="0">
                        <a:latin typeface="+mn-ea"/>
                        <a:ea typeface="+mn-ea"/>
                        <a:cs typeface="Times New Roman"/>
                      </a:endParaRPr>
                    </a:p>
                  </a:txBody>
                  <a:tcPr marL="37514" marR="375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63500" algn="l">
                        <a:lnSpc>
                          <a:spcPct val="100000"/>
                        </a:lnSpc>
                        <a:spcAft>
                          <a:spcPts val="0"/>
                        </a:spcAft>
                      </a:pPr>
                      <a:endParaRPr lang="en-GB" sz="1200" kern="100" dirty="0">
                        <a:latin typeface="+mn-ea"/>
                        <a:ea typeface="+mn-ea"/>
                        <a:cs typeface="Times New Roman"/>
                      </a:endParaRPr>
                    </a:p>
                  </a:txBody>
                  <a:tcPr marL="37514" marR="375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2270">
                <a:tc gridSpan="2">
                  <a:txBody>
                    <a:bodyPr/>
                    <a:lstStyle/>
                    <a:p>
                      <a:pPr indent="63500" algn="ctr">
                        <a:lnSpc>
                          <a:spcPct val="100000"/>
                        </a:lnSpc>
                        <a:spcAft>
                          <a:spcPts val="0"/>
                        </a:spcAft>
                      </a:pPr>
                      <a:r>
                        <a:rPr lang="en-US" altLang="ja-JP" sz="1200" kern="100" dirty="0" smtClean="0">
                          <a:latin typeface="+mn-lt"/>
                          <a:ea typeface="+mn-ea"/>
                          <a:cs typeface="Times New Roman"/>
                        </a:rPr>
                        <a:t>Learners/</a:t>
                      </a:r>
                    </a:p>
                    <a:p>
                      <a:pPr indent="63500" algn="ctr">
                        <a:lnSpc>
                          <a:spcPct val="100000"/>
                        </a:lnSpc>
                        <a:spcAft>
                          <a:spcPts val="0"/>
                        </a:spcAft>
                      </a:pPr>
                      <a:r>
                        <a:rPr lang="en-US" altLang="ja-JP" sz="1200" kern="100" dirty="0" smtClean="0">
                          <a:latin typeface="+mn-lt"/>
                          <a:ea typeface="+mn-ea"/>
                          <a:cs typeface="Times New Roman"/>
                        </a:rPr>
                        <a:t>Learning activity</a:t>
                      </a:r>
                      <a:endParaRPr lang="ja-JP" sz="1200" kern="100" dirty="0">
                        <a:latin typeface="+mn-lt"/>
                        <a:ea typeface="+mn-ea"/>
                        <a:cs typeface="Times New Roman"/>
                      </a:endParaRPr>
                    </a:p>
                  </a:txBody>
                  <a:tcPr marL="37514" marR="37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l">
                        <a:lnSpc>
                          <a:spcPct val="100000"/>
                        </a:lnSpc>
                        <a:spcAft>
                          <a:spcPts val="0"/>
                        </a:spcAft>
                      </a:pPr>
                      <a:r>
                        <a:rPr lang="en-US" altLang="ja-JP" sz="1200" kern="100" dirty="0" smtClean="0">
                          <a:latin typeface="+mn-lt"/>
                          <a:ea typeface="+mn-ea"/>
                          <a:cs typeface="Times New Roman"/>
                        </a:rPr>
                        <a:t>Learners’ actions and understandings</a:t>
                      </a:r>
                      <a:r>
                        <a:rPr lang="en-GB" sz="1200" kern="100" dirty="0" smtClean="0">
                          <a:latin typeface="+mn-lt"/>
                          <a:ea typeface="+mn-ea"/>
                          <a:cs typeface="Times New Roman"/>
                        </a:rPr>
                        <a:t>, Activity/task,</a:t>
                      </a:r>
                      <a:r>
                        <a:rPr lang="en-GB" sz="1200" kern="100" baseline="0" dirty="0" smtClean="0">
                          <a:latin typeface="+mn-lt"/>
                          <a:ea typeface="+mn-ea"/>
                          <a:cs typeface="Times New Roman"/>
                        </a:rPr>
                        <a:t> Assignments, Learner’s background</a:t>
                      </a:r>
                      <a:endParaRPr lang="ja-JP" sz="1200" kern="100" dirty="0">
                        <a:latin typeface="+mn-lt"/>
                        <a:ea typeface="+mn-ea"/>
                        <a:cs typeface="Times New Roman"/>
                      </a:endParaRPr>
                    </a:p>
                  </a:txBody>
                  <a:tcPr marL="37514" marR="375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63500" algn="l">
                        <a:lnSpc>
                          <a:spcPct val="100000"/>
                        </a:lnSpc>
                        <a:spcAft>
                          <a:spcPts val="0"/>
                        </a:spcAft>
                      </a:pPr>
                      <a:endParaRPr lang="en-GB" sz="1200" kern="100" dirty="0">
                        <a:latin typeface="+mn-ea"/>
                        <a:ea typeface="+mn-ea"/>
                        <a:cs typeface="Times New Roman"/>
                      </a:endParaRPr>
                    </a:p>
                  </a:txBody>
                  <a:tcPr marL="37514" marR="375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63500" algn="l">
                        <a:lnSpc>
                          <a:spcPct val="100000"/>
                        </a:lnSpc>
                        <a:spcAft>
                          <a:spcPts val="0"/>
                        </a:spcAft>
                      </a:pPr>
                      <a:r>
                        <a:rPr kumimoji="1" lang="en-GB" altLang="ja-JP" sz="1200" kern="1200" dirty="0" smtClean="0">
                          <a:solidFill>
                            <a:schemeClr val="tx1"/>
                          </a:solidFill>
                          <a:latin typeface="+mn-lt"/>
                          <a:ea typeface="+mn-ea"/>
                          <a:cs typeface="+mn-cs"/>
                        </a:rPr>
                        <a:t>Prior Experiences, Attitudes</a:t>
                      </a:r>
                      <a:endParaRPr lang="ja-JP" sz="1200" kern="100" dirty="0">
                        <a:latin typeface="+mn-ea"/>
                        <a:ea typeface="+mn-ea"/>
                        <a:cs typeface="Times New Roman"/>
                      </a:endParaRPr>
                    </a:p>
                  </a:txBody>
                  <a:tcPr marL="37514" marR="375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20443">
                <a:tc gridSpan="2">
                  <a:txBody>
                    <a:bodyPr/>
                    <a:lstStyle/>
                    <a:p>
                      <a:pPr indent="63500" algn="ctr">
                        <a:lnSpc>
                          <a:spcPct val="100000"/>
                        </a:lnSpc>
                        <a:spcAft>
                          <a:spcPts val="0"/>
                        </a:spcAft>
                      </a:pPr>
                      <a:r>
                        <a:rPr lang="en-US" altLang="ja-JP" sz="1200" kern="100" dirty="0" smtClean="0">
                          <a:latin typeface="+mn-lt"/>
                          <a:ea typeface="+mn-ea"/>
                          <a:cs typeface="Times New Roman"/>
                        </a:rPr>
                        <a:t>Teachers/</a:t>
                      </a:r>
                    </a:p>
                    <a:p>
                      <a:pPr indent="63500" algn="ctr">
                        <a:lnSpc>
                          <a:spcPct val="100000"/>
                        </a:lnSpc>
                        <a:spcAft>
                          <a:spcPts val="0"/>
                        </a:spcAft>
                      </a:pPr>
                      <a:r>
                        <a:rPr lang="en-US" altLang="ja-JP" sz="1200" kern="100" dirty="0" smtClean="0">
                          <a:latin typeface="+mn-lt"/>
                          <a:ea typeface="+mn-ea"/>
                          <a:cs typeface="Times New Roman"/>
                        </a:rPr>
                        <a:t>Teaching activity</a:t>
                      </a:r>
                      <a:endParaRPr lang="ja-JP" sz="1200" kern="100" dirty="0">
                        <a:latin typeface="+mn-lt"/>
                        <a:ea typeface="+mn-ea"/>
                        <a:cs typeface="Times New Roman"/>
                      </a:endParaRPr>
                    </a:p>
                  </a:txBody>
                  <a:tcPr marL="37514" marR="37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l">
                        <a:lnSpc>
                          <a:spcPct val="100000"/>
                        </a:lnSpc>
                        <a:spcAft>
                          <a:spcPts val="0"/>
                        </a:spcAft>
                      </a:pPr>
                      <a:r>
                        <a:rPr lang="en-US" altLang="ja-JP" sz="1200" kern="100" dirty="0" smtClean="0">
                          <a:latin typeface="+mn-lt"/>
                          <a:ea typeface="+mn-ea"/>
                          <a:cs typeface="Times New Roman"/>
                        </a:rPr>
                        <a:t>Self,</a:t>
                      </a:r>
                      <a:r>
                        <a:rPr lang="en-US" altLang="ja-JP" sz="1200" kern="100" baseline="0" dirty="0" smtClean="0">
                          <a:latin typeface="+mn-lt"/>
                          <a:ea typeface="+mn-ea"/>
                          <a:cs typeface="Times New Roman"/>
                        </a:rPr>
                        <a:t> Teacher’s actions</a:t>
                      </a:r>
                      <a:endParaRPr lang="ja-JP" sz="1200" kern="100" dirty="0">
                        <a:latin typeface="+mn-lt"/>
                        <a:ea typeface="+mn-ea"/>
                        <a:cs typeface="Times New Roman"/>
                      </a:endParaRPr>
                    </a:p>
                  </a:txBody>
                  <a:tcPr marL="37514" marR="375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63500" algn="l">
                        <a:lnSpc>
                          <a:spcPct val="100000"/>
                        </a:lnSpc>
                        <a:spcAft>
                          <a:spcPts val="0"/>
                        </a:spcAft>
                      </a:pPr>
                      <a:endParaRPr lang="en-GB" sz="1200" kern="100" dirty="0">
                        <a:latin typeface="+mn-ea"/>
                        <a:ea typeface="+mn-ea"/>
                        <a:cs typeface="Times New Roman"/>
                      </a:endParaRPr>
                    </a:p>
                  </a:txBody>
                  <a:tcPr marL="37514" marR="375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l">
                        <a:lnSpc>
                          <a:spcPct val="100000"/>
                        </a:lnSpc>
                        <a:spcAft>
                          <a:spcPts val="0"/>
                        </a:spcAft>
                      </a:pPr>
                      <a:r>
                        <a:rPr kumimoji="1" lang="en-GB" altLang="ja-JP" sz="1200" kern="1200" dirty="0" smtClean="0">
                          <a:solidFill>
                            <a:schemeClr val="tx1"/>
                          </a:solidFill>
                          <a:latin typeface="+mn-lt"/>
                          <a:ea typeface="+mn-ea"/>
                          <a:cs typeface="+mn-cs"/>
                        </a:rPr>
                        <a:t>Academic Preparation and Certification, Teacher Assignment, Teacher Experience, Teaching Styles, Professional Development, Curriculum Topics Taught, Time, Homework, Assessment</a:t>
                      </a:r>
                      <a:endParaRPr lang="ja-JP" sz="1200" kern="100" dirty="0">
                        <a:latin typeface="+mn-ea"/>
                        <a:ea typeface="+mn-ea"/>
                        <a:cs typeface="Times New Roman"/>
                      </a:endParaRPr>
                    </a:p>
                  </a:txBody>
                  <a:tcPr marL="37514" marR="375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88620">
                <a:tc gridSpan="2">
                  <a:txBody>
                    <a:bodyPr/>
                    <a:lstStyle/>
                    <a:p>
                      <a:pPr indent="63500" algn="ctr">
                        <a:lnSpc>
                          <a:spcPct val="100000"/>
                        </a:lnSpc>
                        <a:spcAft>
                          <a:spcPts val="0"/>
                        </a:spcAft>
                      </a:pPr>
                      <a:r>
                        <a:rPr lang="en-US" altLang="ja-JP" sz="1200" kern="100" dirty="0" smtClean="0">
                          <a:latin typeface="+mn-lt"/>
                          <a:ea typeface="+mn-ea"/>
                          <a:cs typeface="Times New Roman"/>
                        </a:rPr>
                        <a:t>Classroom/</a:t>
                      </a:r>
                    </a:p>
                    <a:p>
                      <a:pPr indent="63500" algn="ctr">
                        <a:lnSpc>
                          <a:spcPct val="100000"/>
                        </a:lnSpc>
                        <a:spcAft>
                          <a:spcPts val="0"/>
                        </a:spcAft>
                      </a:pPr>
                      <a:r>
                        <a:rPr lang="en-US" altLang="ja-JP" sz="1200" kern="100" dirty="0" smtClean="0">
                          <a:latin typeface="+mn-lt"/>
                          <a:ea typeface="+mn-ea"/>
                          <a:cs typeface="Times New Roman"/>
                        </a:rPr>
                        <a:t>School</a:t>
                      </a:r>
                      <a:endParaRPr lang="ja-JP" sz="1200" kern="100" dirty="0">
                        <a:latin typeface="+mn-lt"/>
                        <a:ea typeface="+mn-ea"/>
                        <a:cs typeface="Times New Roman"/>
                      </a:endParaRPr>
                    </a:p>
                  </a:txBody>
                  <a:tcPr marL="37514" marR="37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l">
                        <a:lnSpc>
                          <a:spcPct val="100000"/>
                        </a:lnSpc>
                        <a:spcAft>
                          <a:spcPts val="0"/>
                        </a:spcAft>
                      </a:pPr>
                      <a:r>
                        <a:rPr lang="en-US" altLang="ja-JP" sz="1200" kern="100" dirty="0" smtClean="0">
                          <a:latin typeface="+mn-lt"/>
                          <a:ea typeface="+mn-ea"/>
                          <a:cs typeface="Times New Roman"/>
                        </a:rPr>
                        <a:t>Management/control, School culture</a:t>
                      </a:r>
                      <a:endParaRPr lang="ja-JP" sz="1200" kern="100" dirty="0">
                        <a:latin typeface="+mn-lt"/>
                        <a:ea typeface="+mn-ea"/>
                        <a:cs typeface="Times New Roman"/>
                      </a:endParaRPr>
                    </a:p>
                  </a:txBody>
                  <a:tcPr marL="37514" marR="375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63500" algn="l">
                        <a:lnSpc>
                          <a:spcPct val="100000"/>
                        </a:lnSpc>
                        <a:spcAft>
                          <a:spcPts val="0"/>
                        </a:spcAft>
                      </a:pPr>
                      <a:r>
                        <a:rPr kumimoji="1" lang="en-GB" altLang="ja-JP" sz="1200" kern="1200" dirty="0" smtClean="0">
                          <a:solidFill>
                            <a:schemeClr val="tx1"/>
                          </a:solidFill>
                          <a:latin typeface="+mn-lt"/>
                          <a:ea typeface="+mn-ea"/>
                          <a:cs typeface="+mn-cs"/>
                        </a:rPr>
                        <a:t>Peer effects</a:t>
                      </a:r>
                      <a:endParaRPr lang="ja-JP" sz="1200" kern="100" dirty="0">
                        <a:latin typeface="+mn-ea"/>
                        <a:ea typeface="+mn-ea"/>
                        <a:cs typeface="Times New Roman"/>
                      </a:endParaRPr>
                    </a:p>
                  </a:txBody>
                  <a:tcPr marL="37514" marR="375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63500" algn="l">
                        <a:lnSpc>
                          <a:spcPct val="100000"/>
                        </a:lnSpc>
                        <a:spcAft>
                          <a:spcPts val="0"/>
                        </a:spcAft>
                      </a:pPr>
                      <a:r>
                        <a:rPr kumimoji="1" lang="en-GB" altLang="ja-JP" sz="1200" kern="1200" dirty="0" smtClean="0">
                          <a:solidFill>
                            <a:schemeClr val="tx1"/>
                          </a:solidFill>
                          <a:latin typeface="+mn-lt"/>
                          <a:ea typeface="+mn-ea"/>
                          <a:cs typeface="+mn-cs"/>
                        </a:rPr>
                        <a:t>Classroom Climate, Disciplined School Environment, Information Technology, Calculator Use, Emphasis on Investigations, Class Size, School Organization, School Goals, Roles of the School Principal, Resources to Support Mathematics and Science Learning</a:t>
                      </a:r>
                      <a:endParaRPr lang="ja-JP" sz="1200" kern="100" dirty="0">
                        <a:latin typeface="+mn-ea"/>
                        <a:ea typeface="+mn-ea"/>
                        <a:cs typeface="Times New Roman"/>
                      </a:endParaRPr>
                    </a:p>
                  </a:txBody>
                  <a:tcPr marL="37514" marR="375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8177">
                <a:tc rowSpan="4">
                  <a:txBody>
                    <a:bodyPr/>
                    <a:lstStyle/>
                    <a:p>
                      <a:pPr marL="0" marR="0" indent="63500" algn="ctr" defTabSz="914400" rtl="0" eaLnBrk="1" fontAlgn="auto" latinLnBrk="0" hangingPunct="1">
                        <a:lnSpc>
                          <a:spcPct val="100000"/>
                        </a:lnSpc>
                        <a:spcBef>
                          <a:spcPts val="0"/>
                        </a:spcBef>
                        <a:spcAft>
                          <a:spcPts val="0"/>
                        </a:spcAft>
                        <a:buClrTx/>
                        <a:buSzTx/>
                        <a:buFontTx/>
                        <a:buNone/>
                        <a:tabLst/>
                        <a:defRPr/>
                      </a:pPr>
                      <a:r>
                        <a:rPr lang="en-US" altLang="ja-JP" sz="1200" kern="100" dirty="0" smtClean="0">
                          <a:latin typeface="+mn-lt"/>
                          <a:ea typeface="+mn-ea"/>
                          <a:cs typeface="Times New Roman"/>
                        </a:rPr>
                        <a:t>Social/cultural</a:t>
                      </a:r>
                      <a:r>
                        <a:rPr lang="en-US" altLang="ja-JP" sz="1200" kern="100" baseline="0" dirty="0" smtClean="0">
                          <a:latin typeface="+mn-lt"/>
                          <a:ea typeface="+mn-ea"/>
                          <a:cs typeface="Times New Roman"/>
                        </a:rPr>
                        <a:t> Context</a:t>
                      </a:r>
                      <a:endParaRPr lang="ja-JP" altLang="ja-JP" sz="1200" kern="100" dirty="0" smtClean="0">
                        <a:latin typeface="+mn-lt"/>
                        <a:ea typeface="+mn-ea"/>
                        <a:cs typeface="Times New Roman"/>
                      </a:endParaRPr>
                    </a:p>
                  </a:txBody>
                  <a:tcPr marL="37514" marR="37514"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kumimoji="1" lang="en-US" altLang="ja-JP" sz="1200" kern="1200" dirty="0" smtClean="0">
                          <a:solidFill>
                            <a:schemeClr val="tx1"/>
                          </a:solidFill>
                          <a:latin typeface="+mn-lt"/>
                          <a:ea typeface="+mn-ea"/>
                          <a:cs typeface="+mn-cs"/>
                        </a:rPr>
                        <a:t>Parents/</a:t>
                      </a:r>
                      <a:endParaRPr kumimoji="1" lang="ja-JP" altLang="ja-JP" sz="1200" kern="1200" dirty="0" smtClean="0">
                        <a:solidFill>
                          <a:schemeClr val="tx1"/>
                        </a:solidFill>
                        <a:latin typeface="+mn-lt"/>
                        <a:ea typeface="+mn-ea"/>
                        <a:cs typeface="+mn-cs"/>
                      </a:endParaRPr>
                    </a:p>
                    <a:p>
                      <a:pPr algn="ctr"/>
                      <a:r>
                        <a:rPr kumimoji="1" lang="en-US" altLang="ja-JP" sz="1200" kern="1200" dirty="0" smtClean="0">
                          <a:solidFill>
                            <a:schemeClr val="tx1"/>
                          </a:solidFill>
                          <a:latin typeface="+mn-lt"/>
                          <a:ea typeface="+mn-ea"/>
                          <a:cs typeface="+mn-cs"/>
                        </a:rPr>
                        <a:t>home</a:t>
                      </a:r>
                      <a:endParaRPr lang="ja-JP" sz="1200" kern="100" dirty="0">
                        <a:latin typeface="+mn-lt"/>
                        <a:ea typeface="+mn-ea"/>
                        <a:cs typeface="Times New Roman"/>
                      </a:endParaRPr>
                    </a:p>
                  </a:txBody>
                  <a:tcPr marL="37514" marR="37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63500" algn="l">
                        <a:lnSpc>
                          <a:spcPct val="100000"/>
                        </a:lnSpc>
                        <a:spcAft>
                          <a:spcPts val="0"/>
                        </a:spcAft>
                      </a:pPr>
                      <a:endParaRPr lang="en-GB" sz="1200" kern="100" dirty="0">
                        <a:latin typeface="+mn-lt"/>
                        <a:ea typeface="+mn-ea"/>
                        <a:cs typeface="Times New Roman"/>
                      </a:endParaRPr>
                    </a:p>
                  </a:txBody>
                  <a:tcPr marL="37514" marR="375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r>
                        <a:rPr kumimoji="1" lang="en-GB" altLang="ja-JP" sz="1200" kern="1200" dirty="0" smtClean="0">
                          <a:solidFill>
                            <a:schemeClr val="tx1"/>
                          </a:solidFill>
                          <a:latin typeface="+mn-lt"/>
                          <a:ea typeface="+mn-ea"/>
                          <a:cs typeface="+mn-cs"/>
                        </a:rPr>
                        <a:t>Parental support,  Time available for schooling and homework</a:t>
                      </a:r>
                      <a:endParaRPr kumimoji="1" lang="ja-JP" altLang="ja-JP" sz="1200" kern="1200" dirty="0" smtClean="0">
                        <a:solidFill>
                          <a:schemeClr val="tx1"/>
                        </a:solidFill>
                        <a:latin typeface="+mn-lt"/>
                        <a:ea typeface="+mn-ea"/>
                        <a:cs typeface="+mn-cs"/>
                      </a:endParaRPr>
                    </a:p>
                  </a:txBody>
                  <a:tcPr marL="37514" marR="375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63500" algn="l">
                        <a:lnSpc>
                          <a:spcPct val="100000"/>
                        </a:lnSpc>
                        <a:spcAft>
                          <a:spcPts val="0"/>
                        </a:spcAft>
                      </a:pPr>
                      <a:r>
                        <a:rPr kumimoji="1" lang="en-GB" altLang="ja-JP" sz="1200" kern="1200" dirty="0" smtClean="0">
                          <a:solidFill>
                            <a:schemeClr val="tx1"/>
                          </a:solidFill>
                          <a:latin typeface="+mn-lt"/>
                          <a:ea typeface="+mn-ea"/>
                          <a:cs typeface="+mn-cs"/>
                        </a:rPr>
                        <a:t>Home Background, Parental Involvement</a:t>
                      </a:r>
                      <a:endParaRPr lang="ja-JP" sz="1200" kern="100" dirty="0">
                        <a:latin typeface="+mn-ea"/>
                        <a:ea typeface="+mn-ea"/>
                        <a:cs typeface="Times New Roman"/>
                      </a:endParaRPr>
                    </a:p>
                  </a:txBody>
                  <a:tcPr marL="37514" marR="375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04531">
                <a:tc vMerge="1">
                  <a:txBody>
                    <a:bodyPr/>
                    <a:lstStyle/>
                    <a:p>
                      <a:pPr marL="0" indent="63500" algn="l">
                        <a:lnSpc>
                          <a:spcPct val="100000"/>
                        </a:lnSpc>
                        <a:spcAft>
                          <a:spcPts val="0"/>
                        </a:spcAft>
                      </a:pPr>
                      <a:endParaRPr lang="en-GB" sz="1200" kern="100" dirty="0">
                        <a:latin typeface="+mn-lt"/>
                        <a:ea typeface="+mn-ea"/>
                        <a:cs typeface="Times New Roman"/>
                      </a:endParaRPr>
                    </a:p>
                  </a:txBody>
                  <a:tcPr marL="37514" marR="375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ctr">
                        <a:lnSpc>
                          <a:spcPct val="100000"/>
                        </a:lnSpc>
                        <a:spcAft>
                          <a:spcPts val="0"/>
                        </a:spcAft>
                      </a:pPr>
                      <a:r>
                        <a:rPr kumimoji="1" lang="en-US" altLang="ja-JP" sz="1200" kern="1200" dirty="0" smtClean="0">
                          <a:solidFill>
                            <a:schemeClr val="tx1"/>
                          </a:solidFill>
                          <a:latin typeface="+mn-lt"/>
                          <a:ea typeface="+mn-ea"/>
                          <a:cs typeface="+mn-cs"/>
                        </a:rPr>
                        <a:t>Community</a:t>
                      </a:r>
                      <a:endParaRPr lang="ja-JP" sz="1200" kern="100" dirty="0">
                        <a:latin typeface="+mn-lt"/>
                        <a:ea typeface="+mn-ea"/>
                        <a:cs typeface="Times New Roman"/>
                      </a:endParaRPr>
                    </a:p>
                  </a:txBody>
                  <a:tcPr marL="37514" marR="37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63500" algn="l">
                        <a:lnSpc>
                          <a:spcPct val="100000"/>
                        </a:lnSpc>
                        <a:spcAft>
                          <a:spcPts val="0"/>
                        </a:spcAft>
                      </a:pPr>
                      <a:endParaRPr lang="en-GB" sz="1200" kern="100" dirty="0">
                        <a:latin typeface="+mn-lt"/>
                        <a:ea typeface="+mn-ea"/>
                        <a:cs typeface="Times New Roman"/>
                      </a:endParaRPr>
                    </a:p>
                  </a:txBody>
                  <a:tcPr marL="37514" marR="375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63500" algn="l">
                        <a:lnSpc>
                          <a:spcPct val="100000"/>
                        </a:lnSpc>
                        <a:spcAft>
                          <a:spcPts val="0"/>
                        </a:spcAft>
                      </a:pPr>
                      <a:r>
                        <a:rPr kumimoji="1" lang="en-GB" altLang="ja-JP" sz="1200" kern="1200" dirty="0" smtClean="0">
                          <a:solidFill>
                            <a:schemeClr val="tx1"/>
                          </a:solidFill>
                          <a:latin typeface="+mn-lt"/>
                          <a:ea typeface="+mn-ea"/>
                          <a:cs typeface="+mn-cs"/>
                        </a:rPr>
                        <a:t>Economic and labour market conditions in the community, Socio-cultural and religious factors, Competitiveness of the teaching profession on the labour market, Philosophical standpoint of teacher and learner, Labour market demands</a:t>
                      </a:r>
                      <a:endParaRPr lang="ja-JP" sz="1200" kern="100" dirty="0">
                        <a:latin typeface="+mn-ea"/>
                        <a:ea typeface="+mn-ea"/>
                        <a:cs typeface="Times New Roman"/>
                      </a:endParaRPr>
                    </a:p>
                  </a:txBody>
                  <a:tcPr marL="37514" marR="375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63500" algn="l">
                        <a:lnSpc>
                          <a:spcPct val="100000"/>
                        </a:lnSpc>
                        <a:spcAft>
                          <a:spcPts val="0"/>
                        </a:spcAft>
                      </a:pPr>
                      <a:endParaRPr lang="en-GB" sz="1200" kern="100" dirty="0">
                        <a:latin typeface="+mn-ea"/>
                        <a:ea typeface="+mn-ea"/>
                        <a:cs typeface="Times New Roman"/>
                      </a:endParaRPr>
                    </a:p>
                  </a:txBody>
                  <a:tcPr marL="37514" marR="375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04531">
                <a:tc vMerge="1">
                  <a:txBody>
                    <a:bodyPr/>
                    <a:lstStyle/>
                    <a:p>
                      <a:pPr marL="0" indent="0" algn="l">
                        <a:lnSpc>
                          <a:spcPct val="100000"/>
                        </a:lnSpc>
                        <a:spcAft>
                          <a:spcPts val="0"/>
                        </a:spcAft>
                      </a:pPr>
                      <a:endParaRPr lang="ja-JP" sz="1200" kern="100" dirty="0">
                        <a:latin typeface="+mn-lt"/>
                        <a:ea typeface="+mn-ea"/>
                        <a:cs typeface="Times New Roman"/>
                      </a:endParaRPr>
                    </a:p>
                  </a:txBody>
                  <a:tcPr marL="37514" marR="375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ctr">
                        <a:lnSpc>
                          <a:spcPct val="100000"/>
                        </a:lnSpc>
                        <a:spcAft>
                          <a:spcPts val="0"/>
                        </a:spcAft>
                      </a:pPr>
                      <a:r>
                        <a:rPr kumimoji="1" lang="en-US" altLang="ja-JP" sz="1200" kern="1200" dirty="0" smtClean="0">
                          <a:solidFill>
                            <a:schemeClr val="tx1"/>
                          </a:solidFill>
                          <a:latin typeface="+mn-lt"/>
                          <a:ea typeface="+mn-ea"/>
                          <a:cs typeface="+mn-cs"/>
                        </a:rPr>
                        <a:t>Government/</a:t>
                      </a:r>
                    </a:p>
                    <a:p>
                      <a:pPr indent="63500" algn="ctr">
                        <a:lnSpc>
                          <a:spcPct val="100000"/>
                        </a:lnSpc>
                        <a:spcAft>
                          <a:spcPts val="0"/>
                        </a:spcAft>
                      </a:pPr>
                      <a:r>
                        <a:rPr kumimoji="1" lang="en-US" altLang="ja-JP" sz="1200" kern="1200" dirty="0" smtClean="0">
                          <a:solidFill>
                            <a:schemeClr val="tx1"/>
                          </a:solidFill>
                          <a:latin typeface="+mn-lt"/>
                          <a:ea typeface="+mn-ea"/>
                          <a:cs typeface="+mn-cs"/>
                        </a:rPr>
                        <a:t>Educational administration</a:t>
                      </a:r>
                      <a:endParaRPr lang="ja-JP" sz="1200" kern="100" dirty="0">
                        <a:latin typeface="+mn-lt"/>
                        <a:ea typeface="+mn-ea"/>
                        <a:cs typeface="Times New Roman"/>
                      </a:endParaRPr>
                    </a:p>
                  </a:txBody>
                  <a:tcPr marL="37514" marR="37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l">
                        <a:lnSpc>
                          <a:spcPct val="100000"/>
                        </a:lnSpc>
                        <a:spcAft>
                          <a:spcPts val="0"/>
                        </a:spcAft>
                      </a:pPr>
                      <a:r>
                        <a:rPr lang="en-US" altLang="ja-JP" sz="1200" kern="100" dirty="0" smtClean="0">
                          <a:latin typeface="+mn-lt"/>
                          <a:ea typeface="+mn-ea"/>
                          <a:cs typeface="Times New Roman"/>
                        </a:rPr>
                        <a:t>Curriculum</a:t>
                      </a:r>
                      <a:endParaRPr lang="ja-JP" sz="1200" kern="100" dirty="0">
                        <a:latin typeface="+mn-lt"/>
                        <a:ea typeface="+mn-ea"/>
                        <a:cs typeface="Times New Roman"/>
                      </a:endParaRPr>
                    </a:p>
                  </a:txBody>
                  <a:tcPr marL="37514" marR="375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63500" algn="l">
                        <a:lnSpc>
                          <a:spcPct val="100000"/>
                        </a:lnSpc>
                        <a:spcAft>
                          <a:spcPts val="0"/>
                        </a:spcAft>
                      </a:pPr>
                      <a:r>
                        <a:rPr kumimoji="1" lang="en-GB" altLang="ja-JP" sz="1200" kern="1200" dirty="0" smtClean="0">
                          <a:solidFill>
                            <a:schemeClr val="tx1"/>
                          </a:solidFill>
                          <a:latin typeface="+mn-lt"/>
                          <a:ea typeface="+mn-ea"/>
                          <a:cs typeface="+mn-cs"/>
                        </a:rPr>
                        <a:t>Educational knowledge and support infrastructure, Public resources available for education, National governance and management strategies, National standards, Public expectations</a:t>
                      </a:r>
                      <a:endParaRPr lang="ja-JP" sz="1200" kern="100" dirty="0">
                        <a:latin typeface="+mn-ea"/>
                        <a:ea typeface="+mn-ea"/>
                        <a:cs typeface="Times New Roman"/>
                      </a:endParaRPr>
                    </a:p>
                  </a:txBody>
                  <a:tcPr marL="37514" marR="375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r>
                        <a:rPr kumimoji="1" lang="en-GB" altLang="ja-JP" sz="1200" kern="1200" dirty="0" smtClean="0">
                          <a:solidFill>
                            <a:schemeClr val="tx1"/>
                          </a:solidFill>
                          <a:latin typeface="+mn-lt"/>
                          <a:ea typeface="+mn-ea"/>
                          <a:cs typeface="+mn-cs"/>
                        </a:rPr>
                        <a:t>Teacher Recruitment, Teacher Induction, Formulating the Curriculum, Scope and Content of the Curriculum, Organization of the Curriculum, Monitoring and Evaluating the Implemented Curriculum, Curricular Materials and Support</a:t>
                      </a:r>
                      <a:endParaRPr lang="ja-JP" sz="1200" kern="100" dirty="0">
                        <a:latin typeface="+mn-ea"/>
                        <a:ea typeface="+mn-ea"/>
                        <a:cs typeface="Times New Roman"/>
                      </a:endParaRPr>
                    </a:p>
                  </a:txBody>
                  <a:tcPr marL="37514" marR="375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5935">
                <a:tc vMerge="1">
                  <a:txBody>
                    <a:bodyPr/>
                    <a:lstStyle/>
                    <a:p>
                      <a:pPr marL="0" indent="63500" algn="l">
                        <a:lnSpc>
                          <a:spcPct val="100000"/>
                        </a:lnSpc>
                        <a:spcAft>
                          <a:spcPts val="0"/>
                        </a:spcAft>
                      </a:pPr>
                      <a:endParaRPr lang="en-GB" sz="1200" kern="100" dirty="0">
                        <a:latin typeface="+mn-ea"/>
                        <a:ea typeface="+mn-ea"/>
                        <a:cs typeface="Times New Roman"/>
                      </a:endParaRPr>
                    </a:p>
                  </a:txBody>
                  <a:tcPr marL="37514" marR="375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ctr">
                        <a:lnSpc>
                          <a:spcPct val="100000"/>
                        </a:lnSpc>
                        <a:spcAft>
                          <a:spcPts val="0"/>
                        </a:spcAft>
                      </a:pPr>
                      <a:r>
                        <a:rPr kumimoji="1" lang="en-US" altLang="ja-JP" sz="1200" kern="1200" dirty="0" smtClean="0">
                          <a:solidFill>
                            <a:schemeClr val="tx1"/>
                          </a:solidFill>
                          <a:latin typeface="+mn-lt"/>
                          <a:ea typeface="+mn-ea"/>
                          <a:cs typeface="+mn-cs"/>
                        </a:rPr>
                        <a:t>International Society</a:t>
                      </a:r>
                      <a:endParaRPr lang="ja-JP" sz="1200" kern="100" dirty="0">
                        <a:latin typeface="+mn-lt"/>
                        <a:ea typeface="+mn-ea"/>
                        <a:cs typeface="Times New Roman"/>
                      </a:endParaRPr>
                    </a:p>
                  </a:txBody>
                  <a:tcPr marL="37514" marR="375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63500" algn="l">
                        <a:lnSpc>
                          <a:spcPct val="100000"/>
                        </a:lnSpc>
                        <a:spcAft>
                          <a:spcPts val="0"/>
                        </a:spcAft>
                      </a:pPr>
                      <a:endParaRPr lang="en-GB" sz="1200" kern="100" dirty="0">
                        <a:latin typeface="+mn-ea"/>
                        <a:ea typeface="+mn-ea"/>
                        <a:cs typeface="Times New Roman"/>
                      </a:endParaRPr>
                    </a:p>
                  </a:txBody>
                  <a:tcPr marL="37514" marR="375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63500" algn="l">
                        <a:lnSpc>
                          <a:spcPct val="100000"/>
                        </a:lnSpc>
                        <a:spcAft>
                          <a:spcPts val="0"/>
                        </a:spcAft>
                      </a:pPr>
                      <a:r>
                        <a:rPr kumimoji="1" lang="en-GB" altLang="ja-JP" sz="1200" kern="1200" dirty="0" smtClean="0">
                          <a:solidFill>
                            <a:schemeClr val="tx1"/>
                          </a:solidFill>
                          <a:latin typeface="+mn-lt"/>
                          <a:ea typeface="+mn-ea"/>
                          <a:cs typeface="+mn-cs"/>
                        </a:rPr>
                        <a:t>Aid strategies, Globalization</a:t>
                      </a:r>
                      <a:endParaRPr lang="ja-JP" sz="1200" kern="100" dirty="0">
                        <a:latin typeface="+mn-ea"/>
                        <a:ea typeface="+mn-ea"/>
                        <a:cs typeface="Times New Roman"/>
                      </a:endParaRPr>
                    </a:p>
                  </a:txBody>
                  <a:tcPr marL="37514" marR="375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63500" algn="l">
                        <a:lnSpc>
                          <a:spcPct val="100000"/>
                        </a:lnSpc>
                        <a:spcAft>
                          <a:spcPts val="0"/>
                        </a:spcAft>
                      </a:pPr>
                      <a:endParaRPr lang="en-US" sz="1200" kern="100" dirty="0" smtClean="0">
                        <a:latin typeface="+mn-ea"/>
                        <a:ea typeface="+mn-ea"/>
                        <a:cs typeface="Times New Roman"/>
                      </a:endParaRPr>
                    </a:p>
                  </a:txBody>
                  <a:tcPr marL="37514" marR="375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スライド番号プレースホルダ 3"/>
          <p:cNvSpPr>
            <a:spLocks noGrp="1"/>
          </p:cNvSpPr>
          <p:nvPr>
            <p:ph type="sldNum" sz="quarter" idx="12"/>
          </p:nvPr>
        </p:nvSpPr>
        <p:spPr/>
        <p:txBody>
          <a:bodyPr/>
          <a:lstStyle/>
          <a:p>
            <a:fld id="{16C43456-7A1A-4417-A544-9D4CC0AE537A}" type="slidenum">
              <a:rPr kumimoji="1" lang="en-GB" smtClean="0"/>
              <a:pPr/>
              <a:t>11</a:t>
            </a:fld>
            <a:endParaRPr kumimoji="1" lang="en-GB"/>
          </a:p>
        </p:txBody>
      </p:sp>
      <p:sp>
        <p:nvSpPr>
          <p:cNvPr id="7" name="角丸四角形 6"/>
          <p:cNvSpPr/>
          <p:nvPr/>
        </p:nvSpPr>
        <p:spPr>
          <a:xfrm>
            <a:off x="1547664" y="2492896"/>
            <a:ext cx="3816424" cy="1656184"/>
          </a:xfrm>
          <a:prstGeom prst="roundRect">
            <a:avLst>
              <a:gd name="adj" fmla="val 9528"/>
            </a:avLst>
          </a:prstGeom>
          <a:solidFill>
            <a:schemeClr val="bg1">
              <a:alpha val="65000"/>
            </a:schemeClr>
          </a:solid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dirty="0" smtClean="0">
                <a:solidFill>
                  <a:srgbClr val="FF0000"/>
                </a:solidFill>
              </a:rPr>
              <a:t>Framework on “Content” of reflection</a:t>
            </a:r>
            <a:endParaRPr kumimoji="1" lang="en-GB" sz="2800" dirty="0">
              <a:solidFill>
                <a:srgbClr val="FF0000"/>
              </a:solidFill>
            </a:endParaRPr>
          </a:p>
        </p:txBody>
      </p:sp>
      <p:sp>
        <p:nvSpPr>
          <p:cNvPr id="9" name="正方形/長方形 8"/>
          <p:cNvSpPr/>
          <p:nvPr/>
        </p:nvSpPr>
        <p:spPr>
          <a:xfrm>
            <a:off x="71406" y="0"/>
            <a:ext cx="1296144"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5" name="角丸四角形 4"/>
          <p:cNvSpPr/>
          <p:nvPr/>
        </p:nvSpPr>
        <p:spPr>
          <a:xfrm>
            <a:off x="107504" y="692696"/>
            <a:ext cx="1224136" cy="6048672"/>
          </a:xfrm>
          <a:prstGeom prst="roundRect">
            <a:avLst>
              <a:gd name="adj" fmla="val 9528"/>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sz="28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xit" presetSubtype="10" fill="hold" grpId="0" nodeType="clickEffect">
                                  <p:stCondLst>
                                    <p:cond delay="0"/>
                                  </p:stCondLst>
                                  <p:childTnLst>
                                    <p:animEffect transition="out" filter="checkerboard(across)">
                                      <p:cBhvr>
                                        <p:cTn id="6" dur="500"/>
                                        <p:tgtEl>
                                          <p:spTgt spid="9"/>
                                        </p:tgtEl>
                                      </p:cBhvr>
                                    </p:animEffect>
                                    <p:set>
                                      <p:cBhvr>
                                        <p:cTn id="7" dur="1" fill="hold">
                                          <p:stCondLst>
                                            <p:cond delay="499"/>
                                          </p:stCondLst>
                                        </p:cTn>
                                        <p:tgtEl>
                                          <p:spTgt spid="9"/>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linds(horizontal)">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1520" y="130622"/>
            <a:ext cx="8712968" cy="1138138"/>
          </a:xfrm>
        </p:spPr>
        <p:txBody>
          <a:bodyPr>
            <a:noAutofit/>
          </a:bodyPr>
          <a:lstStyle/>
          <a:p>
            <a:pPr lvl="0" algn="l"/>
            <a:r>
              <a:rPr lang="en-US" altLang="ja-JP" sz="4000" dirty="0" smtClean="0"/>
              <a:t>Framework for </a:t>
            </a:r>
            <a:r>
              <a:rPr lang="en-GB" altLang="ja-JP" sz="4000" dirty="0" smtClean="0"/>
              <a:t>Analysis on</a:t>
            </a:r>
            <a:r>
              <a:rPr lang="en-US" altLang="ja-JP" sz="4000" dirty="0" smtClean="0"/>
              <a:t> Mathematics Teachers’ Reflection</a:t>
            </a:r>
            <a:endParaRPr kumimoji="1" lang="en-GB" sz="4000" dirty="0"/>
          </a:p>
        </p:txBody>
      </p:sp>
      <p:sp>
        <p:nvSpPr>
          <p:cNvPr id="3" name="コンテンツ プレースホルダ 2"/>
          <p:cNvSpPr>
            <a:spLocks noGrp="1"/>
          </p:cNvSpPr>
          <p:nvPr>
            <p:ph idx="1"/>
          </p:nvPr>
        </p:nvSpPr>
        <p:spPr>
          <a:xfrm>
            <a:off x="323528" y="1412776"/>
            <a:ext cx="8568952" cy="5256584"/>
          </a:xfrm>
        </p:spPr>
        <p:txBody>
          <a:bodyPr>
            <a:normAutofit fontScale="92500" lnSpcReduction="10000"/>
          </a:bodyPr>
          <a:lstStyle/>
          <a:p>
            <a:pPr>
              <a:buNone/>
            </a:pPr>
            <a:r>
              <a:rPr lang="en-US" altLang="ja-JP" sz="2800" dirty="0" smtClean="0"/>
              <a:t>Aspect (2) : “Process” of reflection</a:t>
            </a:r>
          </a:p>
          <a:p>
            <a:pPr marL="819150" indent="-457200"/>
            <a:r>
              <a:rPr lang="en-GB" altLang="ja-JP" sz="2800" dirty="0" smtClean="0"/>
              <a:t>McDuffie(2004)</a:t>
            </a:r>
            <a:r>
              <a:rPr lang="ja-JP" altLang="en-US" sz="2800" dirty="0" smtClean="0"/>
              <a:t>：</a:t>
            </a:r>
            <a:endParaRPr lang="en-GB" altLang="ja-JP" sz="2800" dirty="0" smtClean="0"/>
          </a:p>
          <a:p>
            <a:pPr marL="898525" indent="0">
              <a:buNone/>
            </a:pPr>
            <a:r>
              <a:rPr lang="en-US" altLang="ja-JP" sz="2800" dirty="0" smtClean="0"/>
              <a:t>“Reflective cycle” (</a:t>
            </a:r>
            <a:r>
              <a:rPr lang="en-US" altLang="ja-JP" sz="2800" dirty="0" err="1" smtClean="0"/>
              <a:t>problematizing</a:t>
            </a:r>
            <a:r>
              <a:rPr lang="en-US" altLang="ja-JP" sz="2800" dirty="0" smtClean="0"/>
              <a:t>, </a:t>
            </a:r>
            <a:r>
              <a:rPr lang="en-US" altLang="ja-JP" sz="2800" dirty="0" err="1" smtClean="0"/>
              <a:t>analysing</a:t>
            </a:r>
            <a:r>
              <a:rPr lang="en-US" altLang="ja-JP" sz="2800" dirty="0" smtClean="0"/>
              <a:t>, planning, implementing and testing)</a:t>
            </a:r>
            <a:endParaRPr lang="en-GB" altLang="ja-JP" sz="2800" dirty="0" smtClean="0"/>
          </a:p>
          <a:p>
            <a:pPr marL="819150" indent="-457200"/>
            <a:r>
              <a:rPr lang="en-GB" altLang="ja-JP" sz="2800" dirty="0" smtClean="0"/>
              <a:t>Jansen &amp; Spitzer(2009), van Es &amp; </a:t>
            </a:r>
            <a:r>
              <a:rPr lang="en-GB" altLang="ja-JP" sz="2800" dirty="0" err="1" smtClean="0"/>
              <a:t>Sherin</a:t>
            </a:r>
            <a:r>
              <a:rPr lang="en-GB" altLang="ja-JP" sz="2800" dirty="0" smtClean="0"/>
              <a:t>(2008)</a:t>
            </a:r>
            <a:r>
              <a:rPr lang="ja-JP" altLang="en-US" sz="2800" dirty="0" smtClean="0"/>
              <a:t>：</a:t>
            </a:r>
            <a:endParaRPr lang="en-GB" altLang="ja-JP" sz="2800" dirty="0" smtClean="0"/>
          </a:p>
          <a:p>
            <a:pPr marL="898525" indent="0">
              <a:buNone/>
            </a:pPr>
            <a:r>
              <a:rPr lang="en-GB" altLang="ja-JP" sz="2800" dirty="0" smtClean="0"/>
              <a:t>Rodgers(2002)’s “Reflective cycle” (presence in experience, description of experience, analysis of experience, experimentation)</a:t>
            </a:r>
          </a:p>
          <a:p>
            <a:pPr marL="819150" indent="-457200"/>
            <a:r>
              <a:rPr lang="en-GB" altLang="ja-JP" sz="2800" dirty="0" err="1" smtClean="0"/>
              <a:t>Korthagen</a:t>
            </a:r>
            <a:r>
              <a:rPr lang="en-GB" altLang="ja-JP" sz="2800" dirty="0" smtClean="0"/>
              <a:t>(1985, 2001) </a:t>
            </a:r>
            <a:r>
              <a:rPr lang="ja-JP" altLang="en-US" sz="2800" dirty="0" smtClean="0"/>
              <a:t>：</a:t>
            </a:r>
            <a:endParaRPr lang="en-US" altLang="ja-JP" sz="2800" dirty="0" smtClean="0"/>
          </a:p>
          <a:p>
            <a:pPr marL="900113" indent="0">
              <a:buNone/>
            </a:pPr>
            <a:r>
              <a:rPr lang="en-US" altLang="ja-JP" sz="2800" dirty="0" smtClean="0"/>
              <a:t>“ALACT model” (action, looking back on the action, awareness of essential aspects, creating alternative methods of action, trial)</a:t>
            </a:r>
          </a:p>
        </p:txBody>
      </p:sp>
      <p:sp>
        <p:nvSpPr>
          <p:cNvPr id="4" name="スライド番号プレースホルダ 3"/>
          <p:cNvSpPr>
            <a:spLocks noGrp="1"/>
          </p:cNvSpPr>
          <p:nvPr>
            <p:ph type="sldNum" sz="quarter" idx="12"/>
          </p:nvPr>
        </p:nvSpPr>
        <p:spPr/>
        <p:txBody>
          <a:bodyPr/>
          <a:lstStyle/>
          <a:p>
            <a:fld id="{16C43456-7A1A-4417-A544-9D4CC0AE537A}" type="slidenum">
              <a:rPr kumimoji="1" lang="en-GB" smtClean="0"/>
              <a:pPr/>
              <a:t>12</a:t>
            </a:fld>
            <a:endParaRPr kumimoji="1" lang="en-GB"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コンテンツ プレースホルダ 4"/>
          <p:cNvGraphicFramePr>
            <a:graphicFrameLocks noGrp="1"/>
          </p:cNvGraphicFramePr>
          <p:nvPr>
            <p:ph idx="1"/>
          </p:nvPr>
        </p:nvGraphicFramePr>
        <p:xfrm>
          <a:off x="179512" y="1650957"/>
          <a:ext cx="8784977" cy="4082299"/>
        </p:xfrm>
        <a:graphic>
          <a:graphicData uri="http://schemas.openxmlformats.org/drawingml/2006/table">
            <a:tbl>
              <a:tblPr/>
              <a:tblGrid>
                <a:gridCol w="1317747"/>
                <a:gridCol w="1171330"/>
                <a:gridCol w="1543371"/>
                <a:gridCol w="1433761"/>
                <a:gridCol w="1488566"/>
                <a:gridCol w="1830202"/>
              </a:tblGrid>
              <a:tr h="1484472">
                <a:tc>
                  <a:txBody>
                    <a:bodyPr/>
                    <a:lstStyle/>
                    <a:p>
                      <a:pPr algn="ctr">
                        <a:lnSpc>
                          <a:spcPct val="100000"/>
                        </a:lnSpc>
                        <a:spcAft>
                          <a:spcPts val="0"/>
                        </a:spcAft>
                      </a:pPr>
                      <a:r>
                        <a:rPr lang="en-GB" sz="1800" kern="100" dirty="0">
                          <a:latin typeface="+mn-lt"/>
                          <a:ea typeface="+mn-ea"/>
                          <a:cs typeface="Times New Roman"/>
                        </a:rPr>
                        <a:t>McDuffie</a:t>
                      </a:r>
                      <a:endParaRPr lang="ja-JP" sz="1800" kern="100" dirty="0">
                        <a:latin typeface="+mn-lt"/>
                        <a:ea typeface="+mn-e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en-GB" sz="1800" kern="100" dirty="0">
                        <a:latin typeface="+mn-ea"/>
                        <a:ea typeface="+mn-e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en-US" altLang="ja-JP" sz="1800" dirty="0" err="1" smtClean="0"/>
                        <a:t>problematizing</a:t>
                      </a:r>
                      <a:endParaRPr lang="ja-JP" sz="1800" kern="100" dirty="0">
                        <a:latin typeface="+mn-ea"/>
                        <a:ea typeface="+mn-e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en-US" altLang="ja-JP" sz="1800" dirty="0" err="1" smtClean="0"/>
                        <a:t>analysing</a:t>
                      </a:r>
                      <a:endParaRPr lang="ja-JP" sz="1800" kern="100" dirty="0">
                        <a:latin typeface="+mn-ea"/>
                        <a:ea typeface="+mn-e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en-US" altLang="ja-JP" sz="1800" dirty="0" smtClean="0"/>
                        <a:t>planning</a:t>
                      </a:r>
                      <a:endParaRPr lang="ja-JP" sz="1800" kern="100" dirty="0">
                        <a:latin typeface="+mn-ea"/>
                        <a:ea typeface="+mn-e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en-US" altLang="ja-JP" sz="1800" dirty="0" smtClean="0"/>
                        <a:t>implementing and testing</a:t>
                      </a:r>
                      <a:endParaRPr lang="ja-JP" sz="1800" kern="100" dirty="0">
                        <a:latin typeface="+mn-ea"/>
                        <a:ea typeface="+mn-e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84472">
                <a:tc>
                  <a:txBody>
                    <a:bodyPr/>
                    <a:lstStyle/>
                    <a:p>
                      <a:pPr algn="ctr">
                        <a:lnSpc>
                          <a:spcPct val="100000"/>
                        </a:lnSpc>
                        <a:spcAft>
                          <a:spcPts val="0"/>
                        </a:spcAft>
                      </a:pPr>
                      <a:r>
                        <a:rPr lang="en-GB" sz="1800" kern="100" dirty="0">
                          <a:latin typeface="+mn-lt"/>
                          <a:ea typeface="+mn-ea"/>
                          <a:cs typeface="Times New Roman"/>
                        </a:rPr>
                        <a:t>Jansen &amp; Spitzer</a:t>
                      </a:r>
                      <a:endParaRPr lang="ja-JP" sz="1800" kern="100" dirty="0">
                        <a:latin typeface="+mn-lt"/>
                        <a:ea typeface="+mn-ea"/>
                        <a:cs typeface="Times New Roman"/>
                      </a:endParaRPr>
                    </a:p>
                    <a:p>
                      <a:pPr algn="ctr">
                        <a:lnSpc>
                          <a:spcPct val="100000"/>
                        </a:lnSpc>
                        <a:spcAft>
                          <a:spcPts val="0"/>
                        </a:spcAft>
                      </a:pPr>
                      <a:r>
                        <a:rPr lang="en-GB" sz="1800" kern="100" dirty="0">
                          <a:latin typeface="+mn-lt"/>
                          <a:ea typeface="+mn-ea"/>
                          <a:cs typeface="Times New Roman"/>
                        </a:rPr>
                        <a:t>van Es &amp; </a:t>
                      </a:r>
                      <a:r>
                        <a:rPr lang="en-GB" sz="1800" kern="100" dirty="0" err="1">
                          <a:latin typeface="+mn-lt"/>
                          <a:ea typeface="+mn-ea"/>
                          <a:cs typeface="Times New Roman"/>
                        </a:rPr>
                        <a:t>Sherin</a:t>
                      </a:r>
                      <a:endParaRPr lang="ja-JP" sz="1800" kern="100" dirty="0">
                        <a:latin typeface="+mn-lt"/>
                        <a:ea typeface="+mn-e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en-GB" altLang="ja-JP" sz="1800" dirty="0" smtClean="0"/>
                        <a:t>presence in experience</a:t>
                      </a:r>
                      <a:endParaRPr lang="ja-JP" altLang="ja-JP" sz="1800" kern="100" dirty="0">
                        <a:latin typeface="+mn-ea"/>
                        <a:ea typeface="+mn-e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en-GB" altLang="ja-JP" sz="1800" dirty="0" smtClean="0"/>
                        <a:t>description of experience</a:t>
                      </a:r>
                      <a:endParaRPr lang="ja-JP" altLang="ja-JP" sz="1800" kern="100" dirty="0">
                        <a:latin typeface="+mn-ea"/>
                        <a:ea typeface="+mn-e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00000"/>
                        </a:lnSpc>
                        <a:spcAft>
                          <a:spcPts val="0"/>
                        </a:spcAft>
                      </a:pPr>
                      <a:r>
                        <a:rPr lang="en-GB" altLang="ja-JP" sz="1800" dirty="0" smtClean="0"/>
                        <a:t>analysis of experience</a:t>
                      </a:r>
                      <a:endParaRPr lang="ja-JP" sz="1800" kern="100" dirty="0">
                        <a:latin typeface="+mn-ea"/>
                        <a:ea typeface="+mn-e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ctr">
                        <a:lnSpc>
                          <a:spcPct val="100000"/>
                        </a:lnSpc>
                        <a:spcAft>
                          <a:spcPts val="0"/>
                        </a:spcAft>
                      </a:pPr>
                      <a:r>
                        <a:rPr lang="en-GB" altLang="ja-JP" sz="1800" dirty="0" smtClean="0"/>
                        <a:t>experimentation</a:t>
                      </a:r>
                      <a:endParaRPr lang="ja-JP" sz="1800" kern="100" dirty="0">
                        <a:latin typeface="+mn-ea"/>
                        <a:ea typeface="+mn-e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13355">
                <a:tc>
                  <a:txBody>
                    <a:bodyPr/>
                    <a:lstStyle/>
                    <a:p>
                      <a:pPr algn="ctr">
                        <a:lnSpc>
                          <a:spcPct val="100000"/>
                        </a:lnSpc>
                        <a:spcAft>
                          <a:spcPts val="0"/>
                        </a:spcAft>
                      </a:pPr>
                      <a:r>
                        <a:rPr lang="en-GB" sz="1800" kern="100" dirty="0" err="1">
                          <a:latin typeface="+mn-lt"/>
                          <a:ea typeface="+mn-ea"/>
                          <a:cs typeface="Times New Roman"/>
                        </a:rPr>
                        <a:t>Korthagen</a:t>
                      </a:r>
                      <a:endParaRPr lang="ja-JP" sz="1800" kern="100" dirty="0">
                        <a:latin typeface="+mn-lt"/>
                        <a:ea typeface="+mn-e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en-US" altLang="ja-JP" sz="1800" dirty="0" smtClean="0"/>
                        <a:t>action</a:t>
                      </a:r>
                      <a:endParaRPr lang="ja-JP" sz="1800" kern="100" dirty="0">
                        <a:latin typeface="+mn-ea"/>
                        <a:ea typeface="+mn-e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en-US" altLang="ja-JP" sz="1800" dirty="0" smtClean="0"/>
                        <a:t>looking back on the action</a:t>
                      </a:r>
                      <a:endParaRPr lang="ja-JP" sz="1800" kern="100" dirty="0">
                        <a:latin typeface="+mn-ea"/>
                        <a:ea typeface="+mn-e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en-US" altLang="ja-JP" sz="1800" dirty="0" smtClean="0"/>
                        <a:t>awareness of essential aspects</a:t>
                      </a:r>
                      <a:endParaRPr lang="ja-JP" sz="1800" kern="100" dirty="0">
                        <a:latin typeface="+mn-ea"/>
                        <a:ea typeface="+mn-e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en-US" altLang="ja-JP" sz="1800" dirty="0" smtClean="0"/>
                        <a:t>creating alternative methods of action</a:t>
                      </a:r>
                      <a:endParaRPr lang="ja-JP" sz="1800" kern="100" dirty="0">
                        <a:latin typeface="+mn-ea"/>
                        <a:ea typeface="+mn-e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en-US" altLang="ja-JP" sz="1800" dirty="0" smtClean="0"/>
                        <a:t>trial</a:t>
                      </a:r>
                      <a:endParaRPr lang="ja-JP" sz="1800" kern="100" dirty="0">
                        <a:latin typeface="+mn-ea"/>
                        <a:ea typeface="+mn-e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スライド番号プレースホルダ 3"/>
          <p:cNvSpPr>
            <a:spLocks noGrp="1"/>
          </p:cNvSpPr>
          <p:nvPr>
            <p:ph type="sldNum" sz="quarter" idx="12"/>
          </p:nvPr>
        </p:nvSpPr>
        <p:spPr/>
        <p:txBody>
          <a:bodyPr/>
          <a:lstStyle/>
          <a:p>
            <a:fld id="{16C43456-7A1A-4417-A544-9D4CC0AE537A}" type="slidenum">
              <a:rPr kumimoji="1" lang="en-GB" smtClean="0"/>
              <a:pPr/>
              <a:t>13</a:t>
            </a:fld>
            <a:endParaRPr kumimoji="1" lang="en-GB"/>
          </a:p>
        </p:txBody>
      </p:sp>
      <p:sp>
        <p:nvSpPr>
          <p:cNvPr id="6" name="角丸四角形 5"/>
          <p:cNvSpPr/>
          <p:nvPr/>
        </p:nvSpPr>
        <p:spPr>
          <a:xfrm>
            <a:off x="2627784" y="4581128"/>
            <a:ext cx="4608512" cy="1224136"/>
          </a:xfrm>
          <a:prstGeom prst="roundRect">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sz="2800" dirty="0">
              <a:solidFill>
                <a:srgbClr val="FF0000"/>
              </a:solidFill>
            </a:endParaRPr>
          </a:p>
        </p:txBody>
      </p:sp>
      <p:sp>
        <p:nvSpPr>
          <p:cNvPr id="7" name="角丸四角形 6"/>
          <p:cNvSpPr/>
          <p:nvPr/>
        </p:nvSpPr>
        <p:spPr>
          <a:xfrm>
            <a:off x="2987824" y="3276600"/>
            <a:ext cx="3960440" cy="1088504"/>
          </a:xfrm>
          <a:prstGeom prst="roundRect">
            <a:avLst/>
          </a:prstGeom>
          <a:solidFill>
            <a:schemeClr val="bg1"/>
          </a:solid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800" dirty="0" smtClean="0">
                <a:solidFill>
                  <a:srgbClr val="FF0000"/>
                </a:solidFill>
              </a:rPr>
              <a:t>Framework on </a:t>
            </a:r>
          </a:p>
          <a:p>
            <a:pPr algn="ctr"/>
            <a:r>
              <a:rPr lang="en-US" altLang="ja-JP" sz="2800" dirty="0" smtClean="0">
                <a:solidFill>
                  <a:srgbClr val="FF0000"/>
                </a:solidFill>
              </a:rPr>
              <a:t>“Process” of reflection</a:t>
            </a:r>
            <a:endParaRPr kumimoji="1" lang="en-GB" sz="2800" dirty="0">
              <a:solidFill>
                <a:srgbClr val="FF0000"/>
              </a:solidFill>
            </a:endParaRPr>
          </a:p>
        </p:txBody>
      </p:sp>
      <p:graphicFrame>
        <p:nvGraphicFramePr>
          <p:cNvPr id="8" name="コンテンツ プレースホルダ 4"/>
          <p:cNvGraphicFramePr>
            <a:graphicFrameLocks/>
          </p:cNvGraphicFramePr>
          <p:nvPr/>
        </p:nvGraphicFramePr>
        <p:xfrm>
          <a:off x="179512" y="908720"/>
          <a:ext cx="8779899" cy="742236"/>
        </p:xfrm>
        <a:graphic>
          <a:graphicData uri="http://schemas.openxmlformats.org/drawingml/2006/table">
            <a:tbl>
              <a:tblPr/>
              <a:tblGrid>
                <a:gridCol w="1332000"/>
                <a:gridCol w="1152000"/>
                <a:gridCol w="4465697"/>
                <a:gridCol w="1830202"/>
              </a:tblGrid>
              <a:tr h="742236">
                <a:tc>
                  <a:txBody>
                    <a:bodyPr/>
                    <a:lstStyle/>
                    <a:p>
                      <a:pPr algn="ctr">
                        <a:lnSpc>
                          <a:spcPct val="100000"/>
                        </a:lnSpc>
                        <a:spcAft>
                          <a:spcPts val="0"/>
                        </a:spcAft>
                      </a:pPr>
                      <a:endParaRPr lang="en-GB" sz="1800" kern="100" dirty="0">
                        <a:latin typeface="+mn-ea"/>
                        <a:ea typeface="+mn-e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en-US" altLang="ja-JP" sz="1800" kern="100" dirty="0" smtClean="0">
                          <a:latin typeface="+mn-lt"/>
                          <a:ea typeface="+mn-ea"/>
                          <a:cs typeface="Times New Roman"/>
                        </a:rPr>
                        <a:t>Action (1)</a:t>
                      </a:r>
                      <a:endParaRPr lang="ja-JP" sz="1800" kern="100" dirty="0">
                        <a:latin typeface="+mn-lt"/>
                        <a:ea typeface="+mn-e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en-US" altLang="ja-JP" sz="1800" kern="100" dirty="0" smtClean="0">
                          <a:latin typeface="+mn-lt"/>
                          <a:ea typeface="+mn-ea"/>
                          <a:cs typeface="Times New Roman"/>
                        </a:rPr>
                        <a:t>Reflection on Action</a:t>
                      </a:r>
                      <a:endParaRPr lang="ja-JP" sz="1800" kern="100" dirty="0">
                        <a:latin typeface="+mn-lt"/>
                        <a:ea typeface="+mn-e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en-US" altLang="ja-JP" sz="1800" kern="100" dirty="0" smtClean="0">
                          <a:latin typeface="+mn-lt"/>
                          <a:ea typeface="+mn-ea"/>
                          <a:cs typeface="Times New Roman"/>
                        </a:rPr>
                        <a:t>Action (2)</a:t>
                      </a:r>
                      <a:endParaRPr lang="ja-JP" sz="1800" kern="100" dirty="0">
                        <a:latin typeface="+mn-lt"/>
                        <a:ea typeface="+mn-e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linds(horizontal)">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1520" y="130622"/>
            <a:ext cx="8712968" cy="1138138"/>
          </a:xfrm>
        </p:spPr>
        <p:txBody>
          <a:bodyPr>
            <a:noAutofit/>
          </a:bodyPr>
          <a:lstStyle/>
          <a:p>
            <a:pPr lvl="0" algn="l"/>
            <a:r>
              <a:rPr lang="en-US" altLang="ja-JP" sz="4000" dirty="0" smtClean="0"/>
              <a:t>Framework for </a:t>
            </a:r>
            <a:r>
              <a:rPr lang="en-GB" altLang="ja-JP" sz="4000" dirty="0" smtClean="0"/>
              <a:t>Analysis on</a:t>
            </a:r>
            <a:r>
              <a:rPr lang="en-US" altLang="ja-JP" sz="4000" dirty="0" smtClean="0"/>
              <a:t> Mathematics Teachers’ Reflection</a:t>
            </a:r>
            <a:endParaRPr kumimoji="1" lang="en-GB" sz="4000" dirty="0"/>
          </a:p>
        </p:txBody>
      </p:sp>
      <p:sp>
        <p:nvSpPr>
          <p:cNvPr id="3" name="コンテンツ プレースホルダ 2"/>
          <p:cNvSpPr>
            <a:spLocks noGrp="1"/>
          </p:cNvSpPr>
          <p:nvPr>
            <p:ph idx="1"/>
          </p:nvPr>
        </p:nvSpPr>
        <p:spPr>
          <a:xfrm>
            <a:off x="323528" y="1412776"/>
            <a:ext cx="8568952" cy="1080120"/>
          </a:xfrm>
        </p:spPr>
        <p:txBody>
          <a:bodyPr>
            <a:normAutofit/>
          </a:bodyPr>
          <a:lstStyle/>
          <a:p>
            <a:pPr>
              <a:buNone/>
            </a:pPr>
            <a:r>
              <a:rPr lang="en-US" altLang="ja-JP" sz="2800" dirty="0" smtClean="0"/>
              <a:t>Aspect (3) : “Level” of reflection</a:t>
            </a:r>
          </a:p>
          <a:p>
            <a:pPr marL="819150" indent="-457200"/>
            <a:r>
              <a:rPr lang="en-GB" altLang="ja-JP" sz="2800" dirty="0" err="1" smtClean="0"/>
              <a:t>Manouchehri</a:t>
            </a:r>
            <a:r>
              <a:rPr lang="en-GB" altLang="ja-JP" sz="2800" dirty="0" smtClean="0"/>
              <a:t>(2002) “Level of reflection”</a:t>
            </a:r>
          </a:p>
        </p:txBody>
      </p:sp>
      <p:sp>
        <p:nvSpPr>
          <p:cNvPr id="4" name="スライド番号プレースホルダ 3"/>
          <p:cNvSpPr>
            <a:spLocks noGrp="1"/>
          </p:cNvSpPr>
          <p:nvPr>
            <p:ph type="sldNum" sz="quarter" idx="12"/>
          </p:nvPr>
        </p:nvSpPr>
        <p:spPr/>
        <p:txBody>
          <a:bodyPr/>
          <a:lstStyle/>
          <a:p>
            <a:fld id="{16C43456-7A1A-4417-A544-9D4CC0AE537A}" type="slidenum">
              <a:rPr kumimoji="1" lang="en-GB" smtClean="0"/>
              <a:pPr/>
              <a:t>14</a:t>
            </a:fld>
            <a:endParaRPr kumimoji="1" lang="en-GB" dirty="0"/>
          </a:p>
        </p:txBody>
      </p:sp>
      <p:graphicFrame>
        <p:nvGraphicFramePr>
          <p:cNvPr id="5" name="表 4"/>
          <p:cNvGraphicFramePr>
            <a:graphicFrameLocks noGrp="1"/>
          </p:cNvGraphicFramePr>
          <p:nvPr/>
        </p:nvGraphicFramePr>
        <p:xfrm>
          <a:off x="251520" y="2564904"/>
          <a:ext cx="8712968" cy="4053840"/>
        </p:xfrm>
        <a:graphic>
          <a:graphicData uri="http://schemas.openxmlformats.org/drawingml/2006/table">
            <a:tbl>
              <a:tblPr/>
              <a:tblGrid>
                <a:gridCol w="1728192"/>
                <a:gridCol w="6984776"/>
              </a:tblGrid>
              <a:tr h="0">
                <a:tc>
                  <a:txBody>
                    <a:bodyPr/>
                    <a:lstStyle/>
                    <a:p>
                      <a:pPr indent="133350" algn="ctr">
                        <a:lnSpc>
                          <a:spcPct val="100000"/>
                        </a:lnSpc>
                        <a:spcAft>
                          <a:spcPts val="0"/>
                        </a:spcAft>
                      </a:pPr>
                      <a:r>
                        <a:rPr lang="en-US" altLang="ja-JP" sz="1600" kern="100" dirty="0" smtClean="0">
                          <a:latin typeface="+mn-lt"/>
                          <a:ea typeface="+mn-ea"/>
                          <a:cs typeface="Times New Roman"/>
                        </a:rPr>
                        <a:t>Level</a:t>
                      </a:r>
                      <a:r>
                        <a:rPr lang="en-US" altLang="ja-JP" sz="1600" kern="100" baseline="0" dirty="0" smtClean="0">
                          <a:latin typeface="+mn-lt"/>
                          <a:ea typeface="+mn-ea"/>
                          <a:cs typeface="Times New Roman"/>
                        </a:rPr>
                        <a:t> of reflection</a:t>
                      </a:r>
                      <a:endParaRPr lang="ja-JP" sz="1600" kern="100" dirty="0">
                        <a:latin typeface="+mn-lt"/>
                        <a:ea typeface="+mn-e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3350" algn="ctr">
                        <a:lnSpc>
                          <a:spcPct val="100000"/>
                        </a:lnSpc>
                        <a:spcAft>
                          <a:spcPts val="0"/>
                        </a:spcAft>
                      </a:pPr>
                      <a:r>
                        <a:rPr lang="en-US" altLang="ja-JP" sz="1600" kern="100" dirty="0" smtClean="0">
                          <a:latin typeface="+mn-lt"/>
                          <a:ea typeface="+mn-ea"/>
                          <a:cs typeface="Times New Roman"/>
                        </a:rPr>
                        <a:t>description</a:t>
                      </a:r>
                      <a:endParaRPr lang="ja-JP" sz="1600" kern="100" dirty="0">
                        <a:latin typeface="+mn-lt"/>
                        <a:ea typeface="+mn-e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indent="133350" algn="ctr">
                        <a:lnSpc>
                          <a:spcPct val="100000"/>
                        </a:lnSpc>
                        <a:spcAft>
                          <a:spcPts val="0"/>
                        </a:spcAft>
                      </a:pPr>
                      <a:r>
                        <a:rPr lang="en-GB" sz="1800" kern="100" dirty="0" smtClean="0">
                          <a:latin typeface="+mn-lt"/>
                          <a:ea typeface="+mn-ea"/>
                          <a:cs typeface="Times New Roman"/>
                        </a:rPr>
                        <a:t>Describing</a:t>
                      </a:r>
                      <a:endParaRPr lang="ja-JP" sz="1800" kern="100" dirty="0">
                        <a:latin typeface="+mn-lt"/>
                        <a:ea typeface="+mn-e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935" indent="133350" algn="just">
                        <a:lnSpc>
                          <a:spcPct val="100000"/>
                        </a:lnSpc>
                        <a:spcAft>
                          <a:spcPts val="0"/>
                        </a:spcAft>
                      </a:pPr>
                      <a:r>
                        <a:rPr lang="en-US" altLang="ja-JP" sz="1800" kern="100" dirty="0" smtClean="0">
                          <a:latin typeface="+mn-lt"/>
                          <a:ea typeface="+mn-ea"/>
                          <a:cs typeface="Times New Roman"/>
                        </a:rPr>
                        <a:t>Story telling</a:t>
                      </a:r>
                    </a:p>
                    <a:p>
                      <a:pPr marL="114935" indent="133350" algn="just">
                        <a:lnSpc>
                          <a:spcPct val="100000"/>
                        </a:lnSpc>
                        <a:spcAft>
                          <a:spcPts val="0"/>
                        </a:spcAft>
                      </a:pPr>
                      <a:r>
                        <a:rPr lang="en-US" altLang="ja-JP" sz="1800" kern="100" dirty="0" smtClean="0">
                          <a:latin typeface="+mn-lt"/>
                          <a:ea typeface="+mn-ea"/>
                          <a:cs typeface="Times New Roman"/>
                        </a:rPr>
                        <a:t>Recall</a:t>
                      </a:r>
                      <a:r>
                        <a:rPr lang="en-US" altLang="ja-JP" sz="1800" kern="100" baseline="0" dirty="0" smtClean="0">
                          <a:latin typeface="+mn-lt"/>
                          <a:ea typeface="+mn-ea"/>
                          <a:cs typeface="Times New Roman"/>
                        </a:rPr>
                        <a:t> of classroom events</a:t>
                      </a:r>
                      <a:endParaRPr lang="ja-JP" sz="1800" kern="100" dirty="0">
                        <a:latin typeface="+mn-lt"/>
                        <a:ea typeface="+mn-ea"/>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indent="133350" algn="ctr">
                        <a:lnSpc>
                          <a:spcPct val="100000"/>
                        </a:lnSpc>
                        <a:spcAft>
                          <a:spcPts val="0"/>
                        </a:spcAft>
                      </a:pPr>
                      <a:r>
                        <a:rPr lang="en-GB" sz="1800" kern="100" dirty="0" smtClean="0">
                          <a:latin typeface="+mn-lt"/>
                          <a:ea typeface="+mn-ea"/>
                          <a:cs typeface="Times New Roman"/>
                        </a:rPr>
                        <a:t>Explaining</a:t>
                      </a:r>
                      <a:endParaRPr lang="ja-JP" sz="1800" kern="100" dirty="0">
                        <a:latin typeface="+mn-lt"/>
                        <a:ea typeface="+mn-e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935" indent="133350" algn="just">
                        <a:lnSpc>
                          <a:spcPct val="100000"/>
                        </a:lnSpc>
                        <a:spcAft>
                          <a:spcPts val="0"/>
                        </a:spcAft>
                      </a:pPr>
                      <a:r>
                        <a:rPr lang="en-US" altLang="ja-JP" sz="1800" kern="100" dirty="0" smtClean="0">
                          <a:latin typeface="+mn-lt"/>
                          <a:ea typeface="+mn-ea"/>
                          <a:cs typeface="Times New Roman"/>
                        </a:rPr>
                        <a:t>Connecting interrelated events</a:t>
                      </a:r>
                    </a:p>
                    <a:p>
                      <a:pPr marL="114935" indent="133350" algn="just">
                        <a:lnSpc>
                          <a:spcPct val="100000"/>
                        </a:lnSpc>
                        <a:spcAft>
                          <a:spcPts val="0"/>
                        </a:spcAft>
                      </a:pPr>
                      <a:r>
                        <a:rPr lang="en-US" altLang="ja-JP" sz="1800" kern="100" dirty="0" smtClean="0">
                          <a:latin typeface="+mn-lt"/>
                          <a:ea typeface="+mn-ea"/>
                          <a:cs typeface="Times New Roman"/>
                        </a:rPr>
                        <a:t>Exploring cause and effect issues related to teaching/learning</a:t>
                      </a:r>
                      <a:r>
                        <a:rPr lang="en-US" altLang="ja-JP" sz="1800" kern="100" baseline="0" dirty="0" smtClean="0">
                          <a:latin typeface="+mn-lt"/>
                          <a:ea typeface="+mn-ea"/>
                          <a:cs typeface="Times New Roman"/>
                        </a:rPr>
                        <a:t> actions</a:t>
                      </a:r>
                      <a:endParaRPr lang="ja-JP" sz="1800" kern="100" dirty="0">
                        <a:latin typeface="+mn-lt"/>
                        <a:ea typeface="+mn-ea"/>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indent="133350" algn="ctr">
                        <a:lnSpc>
                          <a:spcPct val="100000"/>
                        </a:lnSpc>
                        <a:spcAft>
                          <a:spcPts val="0"/>
                        </a:spcAft>
                      </a:pPr>
                      <a:r>
                        <a:rPr lang="en-GB" sz="1800" kern="100" dirty="0" smtClean="0">
                          <a:latin typeface="+mn-lt"/>
                          <a:ea typeface="+mn-ea"/>
                          <a:cs typeface="Times New Roman"/>
                        </a:rPr>
                        <a:t>Theorizing</a:t>
                      </a:r>
                      <a:endParaRPr lang="ja-JP" sz="1800" kern="100" dirty="0">
                        <a:latin typeface="+mn-lt"/>
                        <a:ea typeface="+mn-e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just">
                        <a:lnSpc>
                          <a:spcPct val="100000"/>
                        </a:lnSpc>
                        <a:spcAft>
                          <a:spcPts val="0"/>
                        </a:spcAft>
                      </a:pPr>
                      <a:r>
                        <a:rPr lang="en-US" altLang="ja-JP" sz="1800" kern="100" dirty="0" smtClean="0">
                          <a:latin typeface="+mn-lt"/>
                          <a:ea typeface="+mn-ea"/>
                          <a:cs typeface="Times New Roman"/>
                        </a:rPr>
                        <a:t>An explanation of how one knows what she knows</a:t>
                      </a:r>
                    </a:p>
                    <a:p>
                      <a:pPr marL="0" indent="268288" algn="just">
                        <a:lnSpc>
                          <a:spcPct val="100000"/>
                        </a:lnSpc>
                        <a:spcAft>
                          <a:spcPts val="0"/>
                        </a:spcAft>
                      </a:pPr>
                      <a:r>
                        <a:rPr lang="en-US" altLang="ja-JP" sz="1800" kern="100" dirty="0" smtClean="0">
                          <a:latin typeface="+mn-lt"/>
                          <a:ea typeface="+mn-ea"/>
                          <a:cs typeface="Times New Roman"/>
                        </a:rPr>
                        <a:t>References to research on learning and teaching</a:t>
                      </a:r>
                    </a:p>
                    <a:p>
                      <a:pPr marL="0" indent="268288" algn="just">
                        <a:lnSpc>
                          <a:spcPct val="100000"/>
                        </a:lnSpc>
                        <a:spcAft>
                          <a:spcPts val="0"/>
                        </a:spcAft>
                      </a:pPr>
                      <a:r>
                        <a:rPr lang="en-US" altLang="ja-JP" sz="1800" kern="100" dirty="0" smtClean="0">
                          <a:latin typeface="+mn-lt"/>
                          <a:ea typeface="+mn-ea"/>
                          <a:cs typeface="Times New Roman"/>
                        </a:rPr>
                        <a:t>Reference to past experiences</a:t>
                      </a:r>
                    </a:p>
                    <a:p>
                      <a:pPr marL="0" indent="268288" algn="just">
                        <a:lnSpc>
                          <a:spcPct val="100000"/>
                        </a:lnSpc>
                        <a:spcAft>
                          <a:spcPts val="0"/>
                        </a:spcAft>
                      </a:pPr>
                      <a:r>
                        <a:rPr lang="en-US" altLang="ja-JP" sz="1800" kern="100" dirty="0" smtClean="0">
                          <a:latin typeface="+mn-lt"/>
                          <a:ea typeface="+mn-ea"/>
                          <a:cs typeface="Times New Roman"/>
                        </a:rPr>
                        <a:t>References</a:t>
                      </a:r>
                      <a:r>
                        <a:rPr lang="en-US" altLang="ja-JP" sz="1800" kern="100" baseline="0" dirty="0" smtClean="0">
                          <a:latin typeface="+mn-lt"/>
                          <a:ea typeface="+mn-ea"/>
                          <a:cs typeface="Times New Roman"/>
                        </a:rPr>
                        <a:t> to past course work and reading</a:t>
                      </a:r>
                      <a:endParaRPr lang="ja-JP" sz="1800" kern="100" dirty="0">
                        <a:latin typeface="+mn-lt"/>
                        <a:ea typeface="+mn-ea"/>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indent="133350" algn="ctr">
                        <a:lnSpc>
                          <a:spcPct val="100000"/>
                        </a:lnSpc>
                        <a:spcAft>
                          <a:spcPts val="0"/>
                        </a:spcAft>
                      </a:pPr>
                      <a:r>
                        <a:rPr lang="en-GB" sz="1800" kern="100" dirty="0" smtClean="0">
                          <a:latin typeface="+mn-lt"/>
                          <a:ea typeface="+mn-ea"/>
                          <a:cs typeface="Times New Roman"/>
                        </a:rPr>
                        <a:t>Confronting</a:t>
                      </a:r>
                      <a:endParaRPr lang="ja-JP" sz="1800" kern="100" dirty="0">
                        <a:latin typeface="+mn-lt"/>
                        <a:ea typeface="+mn-e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just">
                        <a:lnSpc>
                          <a:spcPct val="100000"/>
                        </a:lnSpc>
                        <a:spcAft>
                          <a:spcPts val="0"/>
                        </a:spcAft>
                      </a:pPr>
                      <a:r>
                        <a:rPr lang="en-US" altLang="ja-JP" sz="1800" kern="100" dirty="0" smtClean="0">
                          <a:latin typeface="+mn-lt"/>
                          <a:ea typeface="+mn-ea"/>
                          <a:cs typeface="Times New Roman"/>
                        </a:rPr>
                        <a:t>Search for finding alternative theories</a:t>
                      </a:r>
                      <a:r>
                        <a:rPr lang="en-US" altLang="ja-JP" sz="1800" kern="100" baseline="0" dirty="0" smtClean="0">
                          <a:latin typeface="+mn-lt"/>
                          <a:ea typeface="+mn-ea"/>
                          <a:cs typeface="Times New Roman"/>
                        </a:rPr>
                        <a:t> to explain events and actions</a:t>
                      </a:r>
                    </a:p>
                    <a:p>
                      <a:pPr marL="0" indent="0" algn="just">
                        <a:lnSpc>
                          <a:spcPct val="100000"/>
                        </a:lnSpc>
                        <a:spcAft>
                          <a:spcPts val="0"/>
                        </a:spcAft>
                      </a:pPr>
                      <a:r>
                        <a:rPr lang="en-US" altLang="ja-JP" sz="1800" kern="100" baseline="0" dirty="0" smtClean="0">
                          <a:latin typeface="+mn-lt"/>
                          <a:ea typeface="+mn-ea"/>
                          <a:cs typeface="Times New Roman"/>
                        </a:rPr>
                        <a:t>The individual challenges her own views and what she knows in the process of search</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indent="133350" algn="ctr">
                        <a:lnSpc>
                          <a:spcPct val="100000"/>
                        </a:lnSpc>
                        <a:spcAft>
                          <a:spcPts val="0"/>
                        </a:spcAft>
                      </a:pPr>
                      <a:r>
                        <a:rPr lang="en-GB" sz="1800" kern="100" dirty="0" smtClean="0">
                          <a:latin typeface="+mn-lt"/>
                          <a:ea typeface="+mn-ea"/>
                          <a:cs typeface="Times New Roman"/>
                        </a:rPr>
                        <a:t>Restructuring</a:t>
                      </a:r>
                      <a:endParaRPr lang="ja-JP" sz="1800" kern="100" dirty="0">
                        <a:latin typeface="+mn-lt"/>
                        <a:ea typeface="+mn-e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just">
                        <a:lnSpc>
                          <a:spcPct val="100000"/>
                        </a:lnSpc>
                        <a:spcAft>
                          <a:spcPts val="0"/>
                        </a:spcAft>
                      </a:pPr>
                      <a:r>
                        <a:rPr lang="en-US" altLang="ja-JP" sz="1800" kern="100" dirty="0" smtClean="0">
                          <a:latin typeface="+mn-lt"/>
                          <a:ea typeface="+mn-ea"/>
                          <a:cs typeface="Times New Roman"/>
                        </a:rPr>
                        <a:t>Revisiting</a:t>
                      </a:r>
                      <a:r>
                        <a:rPr lang="en-US" altLang="ja-JP" sz="1800" kern="100" baseline="0" dirty="0" smtClean="0">
                          <a:latin typeface="+mn-lt"/>
                          <a:ea typeface="+mn-ea"/>
                          <a:cs typeface="Times New Roman"/>
                        </a:rPr>
                        <a:t> the event with the intent to re-organize teaching actions and/or curricular choices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角丸四角形 5"/>
          <p:cNvSpPr/>
          <p:nvPr/>
        </p:nvSpPr>
        <p:spPr>
          <a:xfrm>
            <a:off x="179512" y="2996952"/>
            <a:ext cx="1872208" cy="3672408"/>
          </a:xfrm>
          <a:prstGeom prst="roundRect">
            <a:avLst>
              <a:gd name="adj" fmla="val 9160"/>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sz="2800" dirty="0">
              <a:solidFill>
                <a:srgbClr val="FF0000"/>
              </a:solidFill>
            </a:endParaRPr>
          </a:p>
        </p:txBody>
      </p:sp>
      <p:sp>
        <p:nvSpPr>
          <p:cNvPr id="7" name="角丸四角形 6"/>
          <p:cNvSpPr/>
          <p:nvPr/>
        </p:nvSpPr>
        <p:spPr>
          <a:xfrm>
            <a:off x="2267744" y="3573016"/>
            <a:ext cx="5544616" cy="1872208"/>
          </a:xfrm>
          <a:prstGeom prst="roundRect">
            <a:avLst/>
          </a:prstGeom>
          <a:solidFill>
            <a:schemeClr val="bg1">
              <a:alpha val="90000"/>
            </a:schemeClr>
          </a:solid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800" dirty="0" smtClean="0">
                <a:solidFill>
                  <a:srgbClr val="FF0000"/>
                </a:solidFill>
              </a:rPr>
              <a:t>Framework on </a:t>
            </a:r>
          </a:p>
          <a:p>
            <a:pPr algn="ctr"/>
            <a:r>
              <a:rPr lang="en-US" altLang="ja-JP" sz="2800" dirty="0" smtClean="0">
                <a:solidFill>
                  <a:srgbClr val="FF0000"/>
                </a:solidFill>
              </a:rPr>
              <a:t>“Level” of reflection</a:t>
            </a:r>
          </a:p>
          <a:p>
            <a:pPr algn="ctr"/>
            <a:r>
              <a:rPr lang="en-US" altLang="ja-JP" sz="2800" dirty="0" smtClean="0">
                <a:solidFill>
                  <a:srgbClr val="FF0000"/>
                </a:solidFill>
              </a:rPr>
              <a:t>(referring based on the current status of teacher’s reflection) </a:t>
            </a:r>
            <a:endParaRPr kumimoji="1" lang="en-US" altLang="ja-JP" sz="2800" dirty="0" smtClean="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linds(horizontal)">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130622"/>
            <a:ext cx="8208912" cy="1354162"/>
          </a:xfrm>
        </p:spPr>
        <p:txBody>
          <a:bodyPr>
            <a:noAutofit/>
          </a:bodyPr>
          <a:lstStyle/>
          <a:p>
            <a:pPr lvl="0" algn="l"/>
            <a:r>
              <a:rPr kumimoji="1" lang="en-US" sz="4000" dirty="0" smtClean="0"/>
              <a:t>Framework for Analysis on Teacher’s Reflection</a:t>
            </a:r>
            <a:endParaRPr kumimoji="1" lang="en-GB" sz="4000" dirty="0"/>
          </a:p>
        </p:txBody>
      </p:sp>
      <p:sp>
        <p:nvSpPr>
          <p:cNvPr id="4" name="スライド番号プレースホルダ 3"/>
          <p:cNvSpPr>
            <a:spLocks noGrp="1"/>
          </p:cNvSpPr>
          <p:nvPr>
            <p:ph type="sldNum" sz="quarter" idx="12"/>
          </p:nvPr>
        </p:nvSpPr>
        <p:spPr/>
        <p:txBody>
          <a:bodyPr/>
          <a:lstStyle/>
          <a:p>
            <a:fld id="{16C43456-7A1A-4417-A544-9D4CC0AE537A}" type="slidenum">
              <a:rPr kumimoji="1" lang="en-GB" smtClean="0"/>
              <a:pPr/>
              <a:t>15</a:t>
            </a:fld>
            <a:endParaRPr kumimoji="1" lang="en-GB" dirty="0"/>
          </a:p>
        </p:txBody>
      </p:sp>
      <p:graphicFrame>
        <p:nvGraphicFramePr>
          <p:cNvPr id="5" name="表 4"/>
          <p:cNvGraphicFramePr>
            <a:graphicFrameLocks noGrp="1"/>
          </p:cNvGraphicFramePr>
          <p:nvPr/>
        </p:nvGraphicFramePr>
        <p:xfrm>
          <a:off x="179513" y="1484784"/>
          <a:ext cx="8784975" cy="5167936"/>
        </p:xfrm>
        <a:graphic>
          <a:graphicData uri="http://schemas.openxmlformats.org/drawingml/2006/table">
            <a:tbl>
              <a:tblPr firstRow="1" bandRow="1">
                <a:tableStyleId>{5940675A-B579-460E-94D1-54222C63F5DA}</a:tableStyleId>
              </a:tblPr>
              <a:tblGrid>
                <a:gridCol w="408603"/>
                <a:gridCol w="885308"/>
                <a:gridCol w="954664"/>
                <a:gridCol w="954664"/>
                <a:gridCol w="954664"/>
                <a:gridCol w="954664"/>
                <a:gridCol w="918102"/>
                <a:gridCol w="918102"/>
                <a:gridCol w="918102"/>
                <a:gridCol w="918102"/>
              </a:tblGrid>
              <a:tr h="427550">
                <a:tc rowSpan="3" gridSpan="2">
                  <a:txBody>
                    <a:bodyPr/>
                    <a:lstStyle/>
                    <a:p>
                      <a:endParaRPr kumimoji="1" lang="ja-JP" altLang="en-US" dirty="0"/>
                    </a:p>
                  </a:txBody>
                  <a:tcPr/>
                </a:tc>
                <a:tc rowSpan="3" hMerge="1">
                  <a:txBody>
                    <a:bodyPr/>
                    <a:lstStyle/>
                    <a:p>
                      <a:endParaRPr kumimoji="1" lang="ja-JP" altLang="en-US" dirty="0"/>
                    </a:p>
                  </a:txBody>
                  <a:tcPr/>
                </a:tc>
                <a:tc gridSpan="8">
                  <a:txBody>
                    <a:bodyPr/>
                    <a:lstStyle/>
                    <a:p>
                      <a:pPr algn="ctr"/>
                      <a:r>
                        <a:rPr kumimoji="1" lang="en-US" altLang="ja-JP" dirty="0" smtClean="0"/>
                        <a:t>Content</a:t>
                      </a:r>
                      <a:endParaRPr kumimoji="1" lang="ja-JP" altLang="en-US" dirty="0"/>
                    </a:p>
                  </a:txBody>
                  <a:tcPr/>
                </a:tc>
                <a:tc hMerge="1">
                  <a:txBody>
                    <a:bodyPr/>
                    <a:lstStyle/>
                    <a:p>
                      <a:endParaRPr kumimoji="1" lang="ja-JP" altLang="en-US" dirty="0"/>
                    </a:p>
                  </a:txBody>
                  <a:tcPr/>
                </a:tc>
                <a:tc hMerge="1">
                  <a:txBody>
                    <a:bodyPr/>
                    <a:lstStyle/>
                    <a:p>
                      <a:endParaRPr kumimoji="1" lang="ja-JP" altLang="en-US" dirty="0"/>
                    </a:p>
                  </a:txBody>
                  <a:tcPr/>
                </a:tc>
                <a:tc hMerge="1">
                  <a:txBody>
                    <a:bodyPr/>
                    <a:lstStyle/>
                    <a:p>
                      <a:endParaRPr kumimoji="1" lang="ja-JP" altLang="en-US" dirty="0"/>
                    </a:p>
                  </a:txBody>
                  <a:tcPr/>
                </a:tc>
                <a:tc hMerge="1">
                  <a:txBody>
                    <a:bodyPr/>
                    <a:lstStyle/>
                    <a:p>
                      <a:endParaRPr kumimoji="1" lang="ja-JP" altLang="en-US" dirty="0"/>
                    </a:p>
                  </a:txBody>
                  <a:tcPr/>
                </a:tc>
                <a:tc hMerge="1">
                  <a:txBody>
                    <a:bodyPr/>
                    <a:lstStyle/>
                    <a:p>
                      <a:pPr algn="ctr"/>
                      <a:endParaRPr kumimoji="1" lang="ja-JP" altLang="en-US" dirty="0"/>
                    </a:p>
                  </a:txBody>
                  <a:tcPr/>
                </a:tc>
                <a:tc hMerge="1">
                  <a:txBody>
                    <a:bodyPr/>
                    <a:lstStyle/>
                    <a:p>
                      <a:pPr algn="ctr"/>
                      <a:endParaRPr kumimoji="1" lang="ja-JP" altLang="en-US" dirty="0"/>
                    </a:p>
                  </a:txBody>
                  <a:tcPr/>
                </a:tc>
                <a:tc hMerge="1">
                  <a:txBody>
                    <a:bodyPr/>
                    <a:lstStyle/>
                    <a:p>
                      <a:pPr algn="ctr"/>
                      <a:endParaRPr kumimoji="1" lang="ja-JP" altLang="en-US" dirty="0"/>
                    </a:p>
                  </a:txBody>
                  <a:tcPr/>
                </a:tc>
              </a:tr>
              <a:tr h="435955">
                <a:tc gridSpan="2" vMerge="1">
                  <a:txBody>
                    <a:bodyPr/>
                    <a:lstStyle/>
                    <a:p>
                      <a:endParaRPr kumimoji="1" lang="ja-JP" altLang="en-US" dirty="0"/>
                    </a:p>
                  </a:txBody>
                  <a:tcPr/>
                </a:tc>
                <a:tc hMerge="1" vMerge="1">
                  <a:txBody>
                    <a:bodyPr/>
                    <a:lstStyle/>
                    <a:p>
                      <a:endParaRPr kumimoji="1" lang="ja-JP" altLang="en-US" dirty="0"/>
                    </a:p>
                  </a:txBody>
                  <a:tcPr/>
                </a:tc>
                <a:tc rowSpan="2">
                  <a:txBody>
                    <a:bodyPr/>
                    <a:lstStyle/>
                    <a:p>
                      <a:pPr algn="ctr"/>
                      <a:r>
                        <a:rPr kumimoji="1" lang="en-US" altLang="ja-JP" sz="1400" dirty="0" smtClean="0">
                          <a:latin typeface="+mn-lt"/>
                        </a:rPr>
                        <a:t>Teaching</a:t>
                      </a:r>
                      <a:r>
                        <a:rPr kumimoji="1" lang="en-US" altLang="ja-JP" sz="1400" baseline="0" dirty="0" smtClean="0">
                          <a:latin typeface="+mn-lt"/>
                        </a:rPr>
                        <a:t> content/</a:t>
                      </a:r>
                    </a:p>
                    <a:p>
                      <a:pPr algn="ctr"/>
                      <a:r>
                        <a:rPr kumimoji="1" lang="en-US" altLang="ja-JP" sz="1400" baseline="0" dirty="0" smtClean="0">
                          <a:latin typeface="+mn-lt"/>
                        </a:rPr>
                        <a:t>mathematics</a:t>
                      </a:r>
                      <a:endParaRPr kumimoji="1" lang="ja-JP" altLang="en-US" sz="1400" dirty="0">
                        <a:latin typeface="+mn-lt"/>
                      </a:endParaRPr>
                    </a:p>
                  </a:txBody>
                  <a:tcPr anchor="ctr"/>
                </a:tc>
                <a:tc rowSpan="2">
                  <a:txBody>
                    <a:bodyPr/>
                    <a:lstStyle/>
                    <a:p>
                      <a:pPr algn="ctr"/>
                      <a:r>
                        <a:rPr kumimoji="1" lang="en-US" altLang="ja-JP" sz="1400" dirty="0" smtClean="0">
                          <a:latin typeface="+mn-lt"/>
                        </a:rPr>
                        <a:t>Learner</a:t>
                      </a:r>
                      <a:endParaRPr kumimoji="1" lang="ja-JP" altLang="en-US" sz="1400" dirty="0">
                        <a:latin typeface="+mn-lt"/>
                      </a:endParaRPr>
                    </a:p>
                  </a:txBody>
                  <a:tcPr anchor="ctr"/>
                </a:tc>
                <a:tc rowSpan="2">
                  <a:txBody>
                    <a:bodyPr/>
                    <a:lstStyle/>
                    <a:p>
                      <a:pPr algn="ctr"/>
                      <a:r>
                        <a:rPr lang="en-US" altLang="ja-JP" sz="1400" dirty="0" smtClean="0">
                          <a:latin typeface="+mn-lt"/>
                        </a:rPr>
                        <a:t>Teacher</a:t>
                      </a:r>
                      <a:endParaRPr kumimoji="1" lang="ja-JP" altLang="en-US" sz="1400" dirty="0">
                        <a:latin typeface="+mn-lt"/>
                      </a:endParaRPr>
                    </a:p>
                  </a:txBody>
                  <a:tcPr anchor="ctr"/>
                </a:tc>
                <a:tc rowSpan="2">
                  <a:txBody>
                    <a:bodyPr/>
                    <a:lstStyle/>
                    <a:p>
                      <a:pPr algn="ctr"/>
                      <a:r>
                        <a:rPr lang="en-US" altLang="ja-JP" sz="1400" dirty="0" smtClean="0">
                          <a:latin typeface="+mn-lt"/>
                        </a:rPr>
                        <a:t>Classroom/School</a:t>
                      </a:r>
                      <a:endParaRPr kumimoji="1" lang="ja-JP" altLang="en-US" sz="1400" dirty="0">
                        <a:latin typeface="+mn-lt"/>
                      </a:endParaRPr>
                    </a:p>
                  </a:txBody>
                  <a:tcPr anchor="ctr"/>
                </a:tc>
                <a:tc gridSpan="4">
                  <a:txBody>
                    <a:bodyPr/>
                    <a:lstStyle/>
                    <a:p>
                      <a:pPr algn="ctr"/>
                      <a:r>
                        <a:rPr lang="en-US" altLang="ja-JP" sz="1800" dirty="0" smtClean="0"/>
                        <a:t>Social/Cultural</a:t>
                      </a:r>
                      <a:r>
                        <a:rPr lang="en-US" altLang="ja-JP" sz="1800" baseline="0" dirty="0" smtClean="0"/>
                        <a:t> Context</a:t>
                      </a:r>
                      <a:endParaRPr kumimoji="1" lang="ja-JP" altLang="en-US" dirty="0"/>
                    </a:p>
                  </a:txBody>
                  <a:tcPr anchor="ctr"/>
                </a:tc>
                <a:tc hMerge="1">
                  <a:txBody>
                    <a:bodyPr/>
                    <a:lstStyle/>
                    <a:p>
                      <a:pPr algn="ctr"/>
                      <a:endParaRPr kumimoji="1" lang="ja-JP" altLang="en-US" dirty="0"/>
                    </a:p>
                  </a:txBody>
                  <a:tcPr anchor="ctr"/>
                </a:tc>
                <a:tc hMerge="1">
                  <a:txBody>
                    <a:bodyPr/>
                    <a:lstStyle/>
                    <a:p>
                      <a:pPr algn="ctr"/>
                      <a:endParaRPr kumimoji="1" lang="ja-JP" altLang="en-US" dirty="0"/>
                    </a:p>
                  </a:txBody>
                  <a:tcPr anchor="ctr"/>
                </a:tc>
                <a:tc hMerge="1">
                  <a:txBody>
                    <a:bodyPr/>
                    <a:lstStyle/>
                    <a:p>
                      <a:pPr algn="ctr"/>
                      <a:endParaRPr kumimoji="1" lang="ja-JP" altLang="en-US" dirty="0"/>
                    </a:p>
                  </a:txBody>
                  <a:tcPr anchor="ctr"/>
                </a:tc>
              </a:tr>
              <a:tr h="542036">
                <a:tc gridSpan="2" vMerge="1">
                  <a:txBody>
                    <a:bodyPr/>
                    <a:lstStyle/>
                    <a:p>
                      <a:endParaRPr kumimoji="1" lang="ja-JP" altLang="en-US" dirty="0"/>
                    </a:p>
                  </a:txBody>
                  <a:tcPr/>
                </a:tc>
                <a:tc hMerge="1" vMerge="1">
                  <a:txBody>
                    <a:bodyPr/>
                    <a:lstStyle/>
                    <a:p>
                      <a:endParaRPr lang="en-GB"/>
                    </a:p>
                  </a:txBody>
                  <a:tcPr/>
                </a:tc>
                <a:tc vMerge="1">
                  <a:txBody>
                    <a:bodyPr/>
                    <a:lstStyle/>
                    <a:p>
                      <a:pPr algn="ctr"/>
                      <a:endParaRPr kumimoji="1" lang="ja-JP" altLang="en-US" dirty="0"/>
                    </a:p>
                  </a:txBody>
                  <a:tcPr anchor="ctr"/>
                </a:tc>
                <a:tc vMerge="1">
                  <a:txBody>
                    <a:bodyPr/>
                    <a:lstStyle/>
                    <a:p>
                      <a:pPr algn="ctr"/>
                      <a:endParaRPr kumimoji="1" lang="ja-JP" altLang="en-US" dirty="0"/>
                    </a:p>
                  </a:txBody>
                  <a:tcPr anchor="ctr"/>
                </a:tc>
                <a:tc vMerge="1">
                  <a:txBody>
                    <a:bodyPr/>
                    <a:lstStyle/>
                    <a:p>
                      <a:pPr algn="ctr"/>
                      <a:endParaRPr kumimoji="1" lang="ja-JP" altLang="en-US" dirty="0"/>
                    </a:p>
                  </a:txBody>
                  <a:tcPr anchor="ctr"/>
                </a:tc>
                <a:tc vMerge="1">
                  <a:txBody>
                    <a:bodyPr/>
                    <a:lstStyle/>
                    <a:p>
                      <a:pPr algn="ctr"/>
                      <a:endParaRPr kumimoji="1" lang="ja-JP" altLang="en-US" dirty="0"/>
                    </a:p>
                  </a:txBody>
                  <a:tcPr anchor="ctr"/>
                </a:tc>
                <a:tc>
                  <a:txBody>
                    <a:bodyPr/>
                    <a:lstStyle/>
                    <a:p>
                      <a:pPr marL="0" indent="0" algn="ctr">
                        <a:spcAft>
                          <a:spcPts val="0"/>
                        </a:spcAft>
                      </a:pPr>
                      <a:r>
                        <a:rPr kumimoji="1" lang="en-US" altLang="ja-JP" sz="1400" kern="100" dirty="0" smtClean="0">
                          <a:solidFill>
                            <a:srgbClr val="000000"/>
                          </a:solidFill>
                          <a:latin typeface="+mn-lt"/>
                          <a:ea typeface="ＭＳ Ｐゴシック"/>
                          <a:cs typeface="Times New Roman"/>
                        </a:rPr>
                        <a:t>Parents/</a:t>
                      </a:r>
                    </a:p>
                    <a:p>
                      <a:pPr marL="0" indent="0" algn="ctr">
                        <a:spcAft>
                          <a:spcPts val="0"/>
                        </a:spcAft>
                      </a:pPr>
                      <a:r>
                        <a:rPr kumimoji="1" lang="en-US" altLang="ja-JP" sz="1400" kern="100" dirty="0" smtClean="0">
                          <a:solidFill>
                            <a:srgbClr val="000000"/>
                          </a:solidFill>
                          <a:latin typeface="+mn-lt"/>
                          <a:ea typeface="ＭＳ Ｐゴシック"/>
                          <a:cs typeface="Times New Roman"/>
                        </a:rPr>
                        <a:t>home</a:t>
                      </a:r>
                      <a:endParaRPr lang="ja-JP" sz="1400" kern="100" dirty="0">
                        <a:latin typeface="+mn-lt"/>
                        <a:ea typeface="ＭＳ 明朝"/>
                        <a:cs typeface="Times New Roman"/>
                      </a:endParaRPr>
                    </a:p>
                  </a:txBody>
                  <a:tcPr marL="37465" marR="37465" marT="9525" marB="0" anchor="ctr"/>
                </a:tc>
                <a:tc>
                  <a:txBody>
                    <a:bodyPr/>
                    <a:lstStyle/>
                    <a:p>
                      <a:pPr marL="0" indent="0" algn="ctr">
                        <a:spcAft>
                          <a:spcPts val="0"/>
                        </a:spcAft>
                      </a:pPr>
                      <a:r>
                        <a:rPr kumimoji="1" lang="en-US" altLang="ja-JP" sz="1400" kern="100" dirty="0" smtClean="0">
                          <a:solidFill>
                            <a:srgbClr val="000000"/>
                          </a:solidFill>
                          <a:latin typeface="+mn-lt"/>
                          <a:ea typeface="ＭＳ Ｐゴシック"/>
                          <a:cs typeface="Times New Roman"/>
                        </a:rPr>
                        <a:t>Community</a:t>
                      </a:r>
                      <a:endParaRPr lang="ja-JP" sz="1400" kern="100" dirty="0">
                        <a:latin typeface="+mn-lt"/>
                        <a:ea typeface="ＭＳ 明朝"/>
                        <a:cs typeface="Times New Roman"/>
                      </a:endParaRPr>
                    </a:p>
                  </a:txBody>
                  <a:tcPr marL="0" marR="0" marT="0" marB="0" anchor="ctr"/>
                </a:tc>
                <a:tc>
                  <a:txBody>
                    <a:bodyPr/>
                    <a:lstStyle/>
                    <a:p>
                      <a:pPr marL="0" indent="0" algn="ctr">
                        <a:spcAft>
                          <a:spcPts val="0"/>
                        </a:spcAft>
                      </a:pPr>
                      <a:r>
                        <a:rPr kumimoji="1" lang="en-US" altLang="ja-JP" sz="1400" kern="100" dirty="0" smtClean="0">
                          <a:solidFill>
                            <a:srgbClr val="000000"/>
                          </a:solidFill>
                          <a:latin typeface="+mn-lt"/>
                          <a:ea typeface="ＭＳ Ｐゴシック"/>
                          <a:cs typeface="Times New Roman"/>
                        </a:rPr>
                        <a:t>Government/Educational administration </a:t>
                      </a:r>
                      <a:endParaRPr lang="ja-JP" sz="1400" kern="100" dirty="0">
                        <a:latin typeface="+mn-lt"/>
                        <a:ea typeface="ＭＳ 明朝"/>
                        <a:cs typeface="Times New Roman"/>
                      </a:endParaRPr>
                    </a:p>
                  </a:txBody>
                  <a:tcPr marL="0" marR="0" marT="0" marB="0" anchor="ctr"/>
                </a:tc>
                <a:tc>
                  <a:txBody>
                    <a:bodyPr/>
                    <a:lstStyle/>
                    <a:p>
                      <a:pPr marL="0" indent="0" algn="ctr">
                        <a:spcAft>
                          <a:spcPts val="0"/>
                        </a:spcAft>
                      </a:pPr>
                      <a:r>
                        <a:rPr kumimoji="1" lang="en-US" altLang="ja-JP" sz="1400" kern="100" dirty="0" smtClean="0">
                          <a:solidFill>
                            <a:srgbClr val="000000"/>
                          </a:solidFill>
                          <a:latin typeface="+mn-lt"/>
                          <a:ea typeface="ＭＳ Ｐゴシック"/>
                          <a:cs typeface="Times New Roman"/>
                        </a:rPr>
                        <a:t>International Society </a:t>
                      </a:r>
                      <a:endParaRPr lang="ja-JP" sz="1400" kern="100" dirty="0">
                        <a:latin typeface="+mn-lt"/>
                        <a:ea typeface="ＭＳ 明朝"/>
                        <a:cs typeface="Times New Roman"/>
                      </a:endParaRPr>
                    </a:p>
                  </a:txBody>
                  <a:tcPr marL="0" marR="0" marT="0" marB="0" anchor="ctr"/>
                </a:tc>
              </a:tr>
              <a:tr h="996848">
                <a:tc rowSpan="3">
                  <a:txBody>
                    <a:bodyPr/>
                    <a:lstStyle/>
                    <a:p>
                      <a:pPr algn="ctr"/>
                      <a:r>
                        <a:rPr kumimoji="1" lang="en-US" altLang="ja-JP" dirty="0" smtClean="0"/>
                        <a:t>Process</a:t>
                      </a:r>
                      <a:endParaRPr kumimoji="1" lang="ja-JP" altLang="en-US" dirty="0"/>
                    </a:p>
                  </a:txBody>
                  <a:tcPr vert="vert270" anchor="ctr"/>
                </a:tc>
                <a:tc>
                  <a:txBody>
                    <a:bodyPr/>
                    <a:lstStyle/>
                    <a:p>
                      <a:pPr algn="ctr"/>
                      <a:r>
                        <a:rPr lang="en-US" altLang="ja-JP" sz="1400" dirty="0" smtClean="0"/>
                        <a:t>Looking back on the action</a:t>
                      </a:r>
                      <a:endParaRPr kumimoji="1" lang="ja-JP" altLang="en-US" sz="1400" dirty="0"/>
                    </a:p>
                  </a:txBody>
                  <a:tcPr anchor="ctr"/>
                </a:tc>
                <a:tc>
                  <a:txBody>
                    <a:bodyPr/>
                    <a:lstStyle/>
                    <a:p>
                      <a:endParaRPr kumimoji="1" lang="ja-JP" altLang="en-US" dirty="0"/>
                    </a:p>
                  </a:txBody>
                  <a:tcPr/>
                </a:tc>
                <a:tc>
                  <a:txBody>
                    <a:bodyPr/>
                    <a:lstStyle/>
                    <a:p>
                      <a:endParaRPr kumimoji="1" lang="ja-JP" altLang="en-US"/>
                    </a:p>
                  </a:txBody>
                  <a:tcPr/>
                </a:tc>
                <a:tc>
                  <a:txBody>
                    <a:bodyPr/>
                    <a:lstStyle/>
                    <a:p>
                      <a:endParaRPr kumimoji="1" lang="ja-JP" altLang="en-US" dirty="0"/>
                    </a:p>
                  </a:txBody>
                  <a:tcPr/>
                </a:tc>
                <a:tc>
                  <a:txBody>
                    <a:bodyPr/>
                    <a:lstStyle/>
                    <a:p>
                      <a:endParaRPr kumimoji="1" lang="ja-JP" altLang="en-US"/>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r>
              <a:tr h="1295903">
                <a:tc vMerge="1">
                  <a:txBody>
                    <a:bodyPr/>
                    <a:lstStyle/>
                    <a:p>
                      <a:endParaRPr kumimoji="1" lang="ja-JP" altLang="en-US" dirty="0"/>
                    </a:p>
                  </a:txBody>
                  <a:tcPr/>
                </a:tc>
                <a:tc>
                  <a:txBody>
                    <a:bodyPr/>
                    <a:lstStyle/>
                    <a:p>
                      <a:pPr algn="ctr"/>
                      <a:r>
                        <a:rPr lang="en-US" altLang="ja-JP" sz="1400" dirty="0" smtClean="0"/>
                        <a:t>Awareness of essential aspects</a:t>
                      </a:r>
                      <a:endParaRPr kumimoji="1" lang="ja-JP" altLang="en-US" sz="1400" dirty="0"/>
                    </a:p>
                  </a:txBody>
                  <a:tcPr anchor="ct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r>
              <a:tr h="1054233">
                <a:tc vMerge="1">
                  <a:txBody>
                    <a:bodyPr/>
                    <a:lstStyle/>
                    <a:p>
                      <a:endParaRPr kumimoji="1" lang="ja-JP" altLang="en-US" dirty="0"/>
                    </a:p>
                  </a:txBody>
                  <a:tcPr/>
                </a:tc>
                <a:tc>
                  <a:txBody>
                    <a:bodyPr/>
                    <a:lstStyle/>
                    <a:p>
                      <a:pPr algn="ctr"/>
                      <a:r>
                        <a:rPr lang="en-US" altLang="ja-JP" sz="1400" dirty="0" smtClean="0"/>
                        <a:t>Creating alternative methods of action</a:t>
                      </a:r>
                      <a:endParaRPr kumimoji="1" lang="ja-JP" altLang="en-US" sz="1400" dirty="0"/>
                    </a:p>
                  </a:txBody>
                  <a:tcPr anchor="ct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r>
            </a:tbl>
          </a:graphicData>
        </a:graphic>
      </p:graphicFrame>
      <p:sp>
        <p:nvSpPr>
          <p:cNvPr id="12" name="正方形/長方形 11"/>
          <p:cNvSpPr/>
          <p:nvPr/>
        </p:nvSpPr>
        <p:spPr>
          <a:xfrm>
            <a:off x="1619672" y="3501008"/>
            <a:ext cx="7128792" cy="2808312"/>
          </a:xfrm>
          <a:prstGeom prst="rect">
            <a:avLst/>
          </a:prstGeom>
          <a:solidFill>
            <a:srgbClr val="FF0000">
              <a:alpha val="3000"/>
            </a:srgbClr>
          </a:solidFill>
          <a:ln w="57150">
            <a:solidFill>
              <a:srgbClr val="FF0000"/>
            </a:solidFill>
            <a:prstDash val="dash"/>
          </a:ln>
          <a:effectLst>
            <a:glow rad="228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800" dirty="0" smtClean="0">
                <a:solidFill>
                  <a:srgbClr val="FF0000"/>
                </a:solidFill>
              </a:rPr>
              <a:t>Level</a:t>
            </a:r>
            <a:endParaRPr kumimoji="1" lang="ja-JP" altLang="en-US" sz="2800" dirty="0">
              <a:solidFill>
                <a:srgbClr val="FF0000"/>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図 13" descr="img-120716172438-001.jpg"/>
          <p:cNvPicPr>
            <a:picLocks noChangeAspect="1"/>
          </p:cNvPicPr>
          <p:nvPr/>
        </p:nvPicPr>
        <p:blipFill>
          <a:blip r:embed="rId3" cstate="print"/>
          <a:srcRect l="7421" t="5250" r="7980" b="4451"/>
          <a:stretch>
            <a:fillRect/>
          </a:stretch>
        </p:blipFill>
        <p:spPr>
          <a:xfrm>
            <a:off x="683568" y="548680"/>
            <a:ext cx="4181759" cy="6309320"/>
          </a:xfrm>
          <a:prstGeom prst="rect">
            <a:avLst/>
          </a:prstGeom>
        </p:spPr>
      </p:pic>
      <p:sp>
        <p:nvSpPr>
          <p:cNvPr id="3" name="コンテンツ プレースホルダ 2"/>
          <p:cNvSpPr>
            <a:spLocks noGrp="1"/>
          </p:cNvSpPr>
          <p:nvPr>
            <p:ph idx="1"/>
          </p:nvPr>
        </p:nvSpPr>
        <p:spPr>
          <a:xfrm>
            <a:off x="446856" y="116632"/>
            <a:ext cx="8589640" cy="685792"/>
          </a:xfrm>
        </p:spPr>
        <p:txBody>
          <a:bodyPr>
            <a:noAutofit/>
          </a:bodyPr>
          <a:lstStyle/>
          <a:p>
            <a:pPr marL="514350" indent="-514350">
              <a:buNone/>
            </a:pPr>
            <a:r>
              <a:rPr lang="en-GB" altLang="ja-JP" sz="4000" i="1" dirty="0" smtClean="0"/>
              <a:t>“Lesson Diary for Mathematics Classes”</a:t>
            </a:r>
            <a:endParaRPr lang="en-US" altLang="ja-JP" sz="4000" dirty="0"/>
          </a:p>
        </p:txBody>
      </p:sp>
      <p:sp>
        <p:nvSpPr>
          <p:cNvPr id="5" name="スライド番号プレースホルダ 4"/>
          <p:cNvSpPr>
            <a:spLocks noGrp="1"/>
          </p:cNvSpPr>
          <p:nvPr>
            <p:ph type="sldNum" sz="quarter" idx="12"/>
          </p:nvPr>
        </p:nvSpPr>
        <p:spPr>
          <a:xfrm>
            <a:off x="6841232" y="6158329"/>
            <a:ext cx="2133600" cy="365125"/>
          </a:xfrm>
        </p:spPr>
        <p:txBody>
          <a:bodyPr/>
          <a:lstStyle/>
          <a:p>
            <a:fld id="{16C43456-7A1A-4417-A544-9D4CC0AE537A}" type="slidenum">
              <a:rPr kumimoji="1" lang="en-GB" smtClean="0"/>
              <a:pPr/>
              <a:t>16</a:t>
            </a:fld>
            <a:endParaRPr kumimoji="1" lang="en-GB"/>
          </a:p>
        </p:txBody>
      </p:sp>
      <p:sp>
        <p:nvSpPr>
          <p:cNvPr id="8" name="テキスト ボックス 7"/>
          <p:cNvSpPr txBox="1"/>
          <p:nvPr/>
        </p:nvSpPr>
        <p:spPr>
          <a:xfrm>
            <a:off x="5364088" y="1242045"/>
            <a:ext cx="3600400" cy="1538883"/>
          </a:xfrm>
          <a:prstGeom prst="rect">
            <a:avLst/>
          </a:prstGeom>
          <a:noFill/>
          <a:ln w="38100">
            <a:solidFill>
              <a:srgbClr val="FF0000"/>
            </a:solidFill>
          </a:ln>
        </p:spPr>
        <p:txBody>
          <a:bodyPr wrap="square" rtlCol="0">
            <a:spAutoFit/>
          </a:bodyPr>
          <a:lstStyle/>
          <a:p>
            <a:r>
              <a:rPr lang="en-GB" altLang="ja-JP" sz="2000" kern="100" dirty="0" smtClean="0">
                <a:cs typeface="Times New Roman"/>
              </a:rPr>
              <a:t>1. Basic information on Today’s Lesson:</a:t>
            </a:r>
            <a:endParaRPr lang="ja-JP" altLang="ja-JP" sz="2000" kern="100" dirty="0" smtClean="0">
              <a:cs typeface="Times New Roman"/>
            </a:endParaRPr>
          </a:p>
          <a:p>
            <a:pPr marL="442913"/>
            <a:r>
              <a:rPr lang="en-US" altLang="ja-JP" dirty="0" smtClean="0"/>
              <a:t>Indicating date, class, duration, topic, objectives, procedure, teaching and learning aids</a:t>
            </a:r>
            <a:endParaRPr lang="ja-JP" altLang="ja-JP" kern="100" dirty="0">
              <a:cs typeface="Times New Roman"/>
            </a:endParaRPr>
          </a:p>
        </p:txBody>
      </p:sp>
      <p:sp>
        <p:nvSpPr>
          <p:cNvPr id="9" name="テキスト ボックス 8"/>
          <p:cNvSpPr txBox="1"/>
          <p:nvPr/>
        </p:nvSpPr>
        <p:spPr>
          <a:xfrm>
            <a:off x="5364088" y="3782070"/>
            <a:ext cx="3600400" cy="1231106"/>
          </a:xfrm>
          <a:prstGeom prst="rect">
            <a:avLst/>
          </a:prstGeom>
          <a:noFill/>
          <a:ln w="38100">
            <a:solidFill>
              <a:srgbClr val="FF0000"/>
            </a:solidFill>
          </a:ln>
        </p:spPr>
        <p:txBody>
          <a:bodyPr wrap="square" rtlCol="0">
            <a:spAutoFit/>
          </a:bodyPr>
          <a:lstStyle/>
          <a:p>
            <a:r>
              <a:rPr lang="en-GB" altLang="ja-JP" sz="2000" kern="100" dirty="0" smtClean="0">
                <a:cs typeface="Times New Roman"/>
              </a:rPr>
              <a:t>2. Reflection on Today’s Lesson:</a:t>
            </a:r>
            <a:endParaRPr lang="ja-JP" altLang="ja-JP" sz="2000" kern="100" dirty="0" smtClean="0">
              <a:cs typeface="Times New Roman"/>
            </a:endParaRPr>
          </a:p>
          <a:p>
            <a:pPr marL="442913"/>
            <a:r>
              <a:rPr lang="en-US" altLang="ja-JP" kern="100" dirty="0" smtClean="0">
                <a:cs typeface="Times New Roman"/>
              </a:rPr>
              <a:t>Indicating teacher’s reflections: teaching activity, learning activity, teaching contents, etc.</a:t>
            </a:r>
            <a:endParaRPr lang="ja-JP" altLang="ja-JP" kern="100" dirty="0">
              <a:cs typeface="Times New Roman"/>
            </a:endParaRPr>
          </a:p>
        </p:txBody>
      </p:sp>
      <p:sp>
        <p:nvSpPr>
          <p:cNvPr id="10" name="テキスト ボックス 9"/>
          <p:cNvSpPr txBox="1"/>
          <p:nvPr/>
        </p:nvSpPr>
        <p:spPr>
          <a:xfrm>
            <a:off x="5364088" y="5517232"/>
            <a:ext cx="3600400" cy="1231106"/>
          </a:xfrm>
          <a:prstGeom prst="rect">
            <a:avLst/>
          </a:prstGeom>
          <a:noFill/>
          <a:ln w="38100">
            <a:solidFill>
              <a:srgbClr val="FF0000"/>
            </a:solidFill>
          </a:ln>
        </p:spPr>
        <p:txBody>
          <a:bodyPr wrap="square" rtlCol="0">
            <a:spAutoFit/>
          </a:bodyPr>
          <a:lstStyle/>
          <a:p>
            <a:r>
              <a:rPr lang="en-GB" altLang="ja-JP" sz="2000" kern="100" dirty="0" smtClean="0">
                <a:cs typeface="Times New Roman"/>
              </a:rPr>
              <a:t>3. Way Forwards:</a:t>
            </a:r>
            <a:endParaRPr lang="ja-JP" altLang="ja-JP" sz="2000" kern="100" dirty="0" smtClean="0">
              <a:cs typeface="Times New Roman"/>
            </a:endParaRPr>
          </a:p>
          <a:p>
            <a:pPr marL="442913"/>
            <a:r>
              <a:rPr lang="en-US" altLang="ja-JP" kern="100" dirty="0" smtClean="0">
                <a:cs typeface="Times New Roman"/>
              </a:rPr>
              <a:t>Indicating issues and actions what teacher want to take based on their reflections</a:t>
            </a:r>
            <a:endParaRPr lang="ja-JP" altLang="ja-JP" kern="100" dirty="0">
              <a:cs typeface="Times New Roman"/>
            </a:endParaRPr>
          </a:p>
        </p:txBody>
      </p:sp>
      <p:sp>
        <p:nvSpPr>
          <p:cNvPr id="11" name="右中かっこ 10"/>
          <p:cNvSpPr/>
          <p:nvPr/>
        </p:nvSpPr>
        <p:spPr>
          <a:xfrm>
            <a:off x="4860032" y="980728"/>
            <a:ext cx="432048" cy="2016224"/>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en-GB"/>
          </a:p>
        </p:txBody>
      </p:sp>
      <p:sp>
        <p:nvSpPr>
          <p:cNvPr id="12" name="右中かっこ 11"/>
          <p:cNvSpPr/>
          <p:nvPr/>
        </p:nvSpPr>
        <p:spPr>
          <a:xfrm>
            <a:off x="4860032" y="3284984"/>
            <a:ext cx="432048" cy="2160240"/>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en-GB"/>
          </a:p>
        </p:txBody>
      </p:sp>
      <p:sp>
        <p:nvSpPr>
          <p:cNvPr id="13" name="右中かっこ 12"/>
          <p:cNvSpPr/>
          <p:nvPr/>
        </p:nvSpPr>
        <p:spPr>
          <a:xfrm>
            <a:off x="4860032" y="5679250"/>
            <a:ext cx="432048" cy="990109"/>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linds(horizontal)">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blinds(horizontal)">
                                      <p:cBhvr>
                                        <p:cTn id="15" dur="500"/>
                                        <p:tgtEl>
                                          <p:spTgt spid="9"/>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blinds(horizontal)">
                                      <p:cBhvr>
                                        <p:cTn id="18" dur="500"/>
                                        <p:tgtEl>
                                          <p:spTgt spid="12"/>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blinds(horizontal)">
                                      <p:cBhvr>
                                        <p:cTn id="23" dur="500"/>
                                        <p:tgtEl>
                                          <p:spTgt spid="5"/>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blinds(horizontal)">
                                      <p:cBhvr>
                                        <p:cTn id="26" dur="500"/>
                                        <p:tgtEl>
                                          <p:spTgt spid="10"/>
                                        </p:tgtEl>
                                      </p:cBhvr>
                                    </p:animEffect>
                                  </p:childTnLst>
                                </p:cTn>
                              </p:par>
                              <p:par>
                                <p:cTn id="27" presetID="3" presetClass="entr" presetSubtype="10" fill="hold" grpId="0" nodeType="with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blinds(horizontal)">
                                      <p:cBhvr>
                                        <p:cTn id="2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animBg="1"/>
      <p:bldP spid="9" grpId="0" animBg="1"/>
      <p:bldP spid="10" grpId="0" animBg="1"/>
      <p:bldP spid="11" grpId="0" animBg="1"/>
      <p:bldP spid="12" grpId="0" animBg="1"/>
      <p:bldP spid="1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1520" y="130622"/>
            <a:ext cx="8604448" cy="1138138"/>
          </a:xfrm>
        </p:spPr>
        <p:txBody>
          <a:bodyPr>
            <a:normAutofit/>
          </a:bodyPr>
          <a:lstStyle/>
          <a:p>
            <a:pPr marL="1255713" lvl="0" indent="-1255713" algn="l"/>
            <a:r>
              <a:rPr lang="en-US" altLang="ja-JP" sz="4000" smtClean="0"/>
              <a:t>Qualitative Data </a:t>
            </a:r>
            <a:r>
              <a:rPr lang="en-US" altLang="ja-JP" sz="4000" dirty="0" smtClean="0"/>
              <a:t>A</a:t>
            </a:r>
            <a:r>
              <a:rPr lang="en-US" altLang="ja-JP" sz="4000" smtClean="0"/>
              <a:t>nalysis </a:t>
            </a:r>
            <a:r>
              <a:rPr lang="en-US" altLang="ja-JP" sz="4000" dirty="0" smtClean="0"/>
              <a:t>(Sato, 2008)</a:t>
            </a:r>
            <a:endParaRPr kumimoji="1" lang="en-GB" sz="4000" dirty="0"/>
          </a:p>
        </p:txBody>
      </p:sp>
      <p:sp>
        <p:nvSpPr>
          <p:cNvPr id="3" name="コンテンツ プレースホルダ 2"/>
          <p:cNvSpPr>
            <a:spLocks noGrp="1"/>
          </p:cNvSpPr>
          <p:nvPr>
            <p:ph idx="1"/>
          </p:nvPr>
        </p:nvSpPr>
        <p:spPr>
          <a:xfrm>
            <a:off x="323528" y="1268760"/>
            <a:ext cx="8568952" cy="5400600"/>
          </a:xfrm>
        </p:spPr>
        <p:txBody>
          <a:bodyPr>
            <a:normAutofit/>
          </a:bodyPr>
          <a:lstStyle/>
          <a:p>
            <a:pPr marL="628650" indent="-266700"/>
            <a:r>
              <a:rPr lang="en-US" altLang="ja-JP" sz="2800" dirty="0" smtClean="0"/>
              <a:t>Steps</a:t>
            </a:r>
            <a:r>
              <a:rPr lang="ja-JP" altLang="en-US" sz="2800" dirty="0" smtClean="0"/>
              <a:t>：</a:t>
            </a:r>
            <a:endParaRPr lang="en-US" altLang="ja-JP" sz="2800" dirty="0" smtClean="0"/>
          </a:p>
          <a:p>
            <a:pPr marL="1143000" indent="-514350">
              <a:buFont typeface="+mj-lt"/>
              <a:buAutoNum type="romanLcPeriod"/>
            </a:pPr>
            <a:r>
              <a:rPr lang="en-US" altLang="ja-JP" sz="2400" smtClean="0"/>
              <a:t>Transcribing </a:t>
            </a:r>
            <a:r>
              <a:rPr lang="en-US" altLang="ja-JP" sz="2400" dirty="0" smtClean="0"/>
              <a:t>teachers’ writings and statements in interviews as textual data </a:t>
            </a:r>
            <a:endParaRPr lang="en-GB" altLang="ja-JP" sz="2400" dirty="0" smtClean="0"/>
          </a:p>
          <a:p>
            <a:pPr marL="1143000" indent="-514350">
              <a:buFont typeface="+mj-lt"/>
              <a:buAutoNum type="romanLcPeriod"/>
            </a:pPr>
            <a:r>
              <a:rPr lang="en-GB" altLang="ja-JP" sz="2400" dirty="0" err="1" smtClean="0"/>
              <a:t>Segmentalizing</a:t>
            </a:r>
            <a:r>
              <a:rPr lang="en-US" altLang="ja-JP" sz="2400" dirty="0" smtClean="0"/>
              <a:t> and summarizing the textual data</a:t>
            </a:r>
            <a:endParaRPr lang="en-GB" altLang="ja-JP" sz="2400" dirty="0" smtClean="0"/>
          </a:p>
          <a:p>
            <a:pPr marL="1143000" indent="-514350">
              <a:buFont typeface="+mj-lt"/>
              <a:buAutoNum type="romanLcPeriod"/>
            </a:pPr>
            <a:r>
              <a:rPr lang="en-US" altLang="ja-JP" sz="2400" dirty="0" smtClean="0"/>
              <a:t>Qualitative coding based on the textual segments and summaries</a:t>
            </a:r>
          </a:p>
          <a:p>
            <a:pPr marL="1143000" indent="-514350">
              <a:buFont typeface="+mj-lt"/>
              <a:buAutoNum type="romanLcPeriod"/>
            </a:pPr>
            <a:r>
              <a:rPr lang="en-GB" altLang="ja-JP" sz="2400" dirty="0" smtClean="0"/>
              <a:t>Analysing</a:t>
            </a:r>
            <a:r>
              <a:rPr lang="en-US" altLang="ja-JP" sz="2400" dirty="0" smtClean="0"/>
              <a:t> by continuous comparison with case-code matrix</a:t>
            </a:r>
          </a:p>
          <a:p>
            <a:pPr marL="628650" indent="-266700"/>
            <a:r>
              <a:rPr lang="en-US" altLang="ja-JP" sz="2800" dirty="0" smtClean="0"/>
              <a:t>Referring the results of field works (questionnaire, lesson observation, field notes, textbooks, etc.)</a:t>
            </a:r>
          </a:p>
        </p:txBody>
      </p:sp>
      <p:sp>
        <p:nvSpPr>
          <p:cNvPr id="4" name="スライド番号プレースホルダ 3"/>
          <p:cNvSpPr>
            <a:spLocks noGrp="1"/>
          </p:cNvSpPr>
          <p:nvPr>
            <p:ph type="sldNum" sz="quarter" idx="12"/>
          </p:nvPr>
        </p:nvSpPr>
        <p:spPr/>
        <p:txBody>
          <a:bodyPr/>
          <a:lstStyle/>
          <a:p>
            <a:fld id="{16C43456-7A1A-4417-A544-9D4CC0AE537A}" type="slidenum">
              <a:rPr kumimoji="1" lang="en-GB" smtClean="0"/>
              <a:pPr/>
              <a:t>17</a:t>
            </a:fld>
            <a:endParaRPr kumimoji="1" lang="en-GB"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図 14" descr="img-120716172438-001.jpg"/>
          <p:cNvPicPr>
            <a:picLocks noChangeAspect="1"/>
          </p:cNvPicPr>
          <p:nvPr/>
        </p:nvPicPr>
        <p:blipFill>
          <a:blip r:embed="rId2" cstate="print"/>
          <a:srcRect l="7421" t="5250" r="7980" b="4451"/>
          <a:stretch>
            <a:fillRect/>
          </a:stretch>
        </p:blipFill>
        <p:spPr>
          <a:xfrm>
            <a:off x="323528" y="332656"/>
            <a:ext cx="2669591" cy="2880320"/>
          </a:xfrm>
          <a:prstGeom prst="rect">
            <a:avLst/>
          </a:prstGeom>
        </p:spPr>
      </p:pic>
      <p:sp>
        <p:nvSpPr>
          <p:cNvPr id="4" name="スライド番号プレースホルダ 3"/>
          <p:cNvSpPr>
            <a:spLocks noGrp="1"/>
          </p:cNvSpPr>
          <p:nvPr>
            <p:ph type="sldNum" sz="quarter" idx="12"/>
          </p:nvPr>
        </p:nvSpPr>
        <p:spPr>
          <a:xfrm>
            <a:off x="7939310" y="5492254"/>
            <a:ext cx="2133600" cy="365125"/>
          </a:xfrm>
        </p:spPr>
        <p:txBody>
          <a:bodyPr/>
          <a:lstStyle/>
          <a:p>
            <a:fld id="{16C43456-7A1A-4417-A544-9D4CC0AE537A}" type="slidenum">
              <a:rPr kumimoji="1" lang="en-GB" smtClean="0"/>
              <a:pPr/>
              <a:t>18</a:t>
            </a:fld>
            <a:endParaRPr kumimoji="1" lang="en-GB"/>
          </a:p>
        </p:txBody>
      </p:sp>
      <p:pic>
        <p:nvPicPr>
          <p:cNvPr id="138243" name="Picture 3"/>
          <p:cNvPicPr>
            <a:picLocks noChangeAspect="1" noChangeArrowheads="1"/>
          </p:cNvPicPr>
          <p:nvPr/>
        </p:nvPicPr>
        <p:blipFill>
          <a:blip r:embed="rId3" cstate="print"/>
          <a:srcRect r="48500"/>
          <a:stretch>
            <a:fillRect/>
          </a:stretch>
        </p:blipFill>
        <p:spPr bwMode="auto">
          <a:xfrm>
            <a:off x="4553446" y="1523876"/>
            <a:ext cx="4590554" cy="3201268"/>
          </a:xfrm>
          <a:prstGeom prst="rect">
            <a:avLst/>
          </a:prstGeom>
          <a:noFill/>
        </p:spPr>
      </p:pic>
      <p:sp>
        <p:nvSpPr>
          <p:cNvPr id="138250" name="AutoShape 10"/>
          <p:cNvSpPr>
            <a:spLocks noChangeArrowheads="1"/>
          </p:cNvSpPr>
          <p:nvPr/>
        </p:nvSpPr>
        <p:spPr bwMode="auto">
          <a:xfrm>
            <a:off x="5906295" y="1945095"/>
            <a:ext cx="3141849" cy="2755979"/>
          </a:xfrm>
          <a:prstGeom prst="roundRect">
            <a:avLst>
              <a:gd name="adj" fmla="val 16667"/>
            </a:avLst>
          </a:prstGeom>
          <a:noFill/>
          <a:ln w="38100">
            <a:solidFill>
              <a:srgbClr val="FF0000"/>
            </a:solidFill>
            <a:prstDash val="dash"/>
            <a:round/>
            <a:headEnd/>
            <a:tailEnd/>
          </a:ln>
        </p:spPr>
        <p:txBody>
          <a:bodyPr vert="horz" wrap="square" lIns="74295" tIns="8890" rIns="74295" bIns="8890" numCol="1" anchor="t" anchorCtr="0" compatLnSpc="1">
            <a:prstTxWarp prst="textNoShape">
              <a:avLst/>
            </a:prstTxWarp>
          </a:bodyPr>
          <a:lstStyle/>
          <a:p>
            <a:endParaRPr lang="ja-JP" altLang="en-US"/>
          </a:p>
        </p:txBody>
      </p:sp>
      <p:sp>
        <p:nvSpPr>
          <p:cNvPr id="138255" name="AutoShape 15"/>
          <p:cNvSpPr>
            <a:spLocks noChangeArrowheads="1"/>
          </p:cNvSpPr>
          <p:nvPr/>
        </p:nvSpPr>
        <p:spPr bwMode="auto">
          <a:xfrm>
            <a:off x="323528" y="398665"/>
            <a:ext cx="2736304" cy="2819196"/>
          </a:xfrm>
          <a:prstGeom prst="roundRect">
            <a:avLst>
              <a:gd name="adj" fmla="val 5509"/>
            </a:avLst>
          </a:prstGeom>
          <a:noFill/>
          <a:ln w="38100">
            <a:solidFill>
              <a:srgbClr val="FF0000"/>
            </a:solidFill>
            <a:prstDash val="dash"/>
            <a:round/>
            <a:headEnd/>
            <a:tailEnd/>
          </a:ln>
        </p:spPr>
        <p:txBody>
          <a:bodyPr vert="horz" wrap="square" lIns="74295" tIns="8890" rIns="74295" bIns="8890" numCol="1" anchor="t" anchorCtr="0" compatLnSpc="1">
            <a:prstTxWarp prst="textNoShape">
              <a:avLst/>
            </a:prstTxWarp>
          </a:bodyPr>
          <a:lstStyle/>
          <a:p>
            <a:endParaRPr lang="ja-JP" altLang="en-US">
              <a:latin typeface="+mn-ea"/>
            </a:endParaRPr>
          </a:p>
        </p:txBody>
      </p:sp>
      <p:pic>
        <p:nvPicPr>
          <p:cNvPr id="138244" name="Picture 4"/>
          <p:cNvPicPr>
            <a:picLocks noChangeAspect="1" noChangeArrowheads="1"/>
          </p:cNvPicPr>
          <p:nvPr/>
        </p:nvPicPr>
        <p:blipFill>
          <a:blip r:embed="rId4" cstate="print"/>
          <a:srcRect/>
          <a:stretch>
            <a:fillRect/>
          </a:stretch>
        </p:blipFill>
        <p:spPr bwMode="auto">
          <a:xfrm>
            <a:off x="32668" y="3789040"/>
            <a:ext cx="3732386" cy="2914674"/>
          </a:xfrm>
          <a:prstGeom prst="rect">
            <a:avLst/>
          </a:prstGeom>
          <a:noFill/>
        </p:spPr>
      </p:pic>
      <p:sp>
        <p:nvSpPr>
          <p:cNvPr id="138256" name="AutoShape 16"/>
          <p:cNvSpPr>
            <a:spLocks noChangeArrowheads="1"/>
          </p:cNvSpPr>
          <p:nvPr/>
        </p:nvSpPr>
        <p:spPr bwMode="auto">
          <a:xfrm>
            <a:off x="536724" y="3789040"/>
            <a:ext cx="3243188" cy="2880320"/>
          </a:xfrm>
          <a:prstGeom prst="roundRect">
            <a:avLst>
              <a:gd name="adj" fmla="val 7069"/>
            </a:avLst>
          </a:prstGeom>
          <a:noFill/>
          <a:ln w="38100">
            <a:solidFill>
              <a:srgbClr val="FF0000"/>
            </a:solidFill>
            <a:prstDash val="dash"/>
            <a:round/>
            <a:headEnd/>
            <a:tailEnd/>
          </a:ln>
        </p:spPr>
        <p:txBody>
          <a:bodyPr vert="horz" wrap="square" lIns="74295" tIns="8890" rIns="74295" bIns="8890" numCol="1" anchor="t" anchorCtr="0" compatLnSpc="1">
            <a:prstTxWarp prst="textNoShape">
              <a:avLst/>
            </a:prstTxWarp>
          </a:bodyPr>
          <a:lstStyle/>
          <a:p>
            <a:endParaRPr lang="ja-JP" altLang="en-US">
              <a:latin typeface="+mn-ea"/>
            </a:endParaRPr>
          </a:p>
        </p:txBody>
      </p:sp>
      <p:cxnSp>
        <p:nvCxnSpPr>
          <p:cNvPr id="138257" name="AutoShape 17"/>
          <p:cNvCxnSpPr>
            <a:cxnSpLocks noChangeShapeType="1"/>
            <a:stCxn id="138255" idx="3"/>
            <a:endCxn id="138250" idx="1"/>
          </p:cNvCxnSpPr>
          <p:nvPr/>
        </p:nvCxnSpPr>
        <p:spPr bwMode="auto">
          <a:xfrm>
            <a:off x="3059832" y="1808263"/>
            <a:ext cx="2846463" cy="1514822"/>
          </a:xfrm>
          <a:prstGeom prst="straightConnector1">
            <a:avLst/>
          </a:prstGeom>
          <a:noFill/>
          <a:ln w="38100">
            <a:solidFill>
              <a:srgbClr val="FF0000"/>
            </a:solidFill>
            <a:round/>
            <a:headEnd/>
            <a:tailEnd type="triangle" w="lg" len="lg"/>
          </a:ln>
        </p:spPr>
      </p:cxnSp>
      <p:cxnSp>
        <p:nvCxnSpPr>
          <p:cNvPr id="138258" name="AutoShape 18"/>
          <p:cNvCxnSpPr>
            <a:cxnSpLocks noChangeShapeType="1"/>
            <a:stCxn id="138256" idx="3"/>
            <a:endCxn id="138250" idx="1"/>
          </p:cNvCxnSpPr>
          <p:nvPr/>
        </p:nvCxnSpPr>
        <p:spPr bwMode="auto">
          <a:xfrm flipV="1">
            <a:off x="3779912" y="3323085"/>
            <a:ext cx="2126383" cy="1906115"/>
          </a:xfrm>
          <a:prstGeom prst="straightConnector1">
            <a:avLst/>
          </a:prstGeom>
          <a:noFill/>
          <a:ln w="38100">
            <a:solidFill>
              <a:srgbClr val="FF0000"/>
            </a:solidFill>
            <a:round/>
            <a:headEnd/>
            <a:tailEnd type="triangle" w="lg" len="lg"/>
          </a:ln>
        </p:spPr>
      </p:cxnSp>
      <p:sp>
        <p:nvSpPr>
          <p:cNvPr id="138262" name="Rectangle 22"/>
          <p:cNvSpPr>
            <a:spLocks noChangeArrowheads="1"/>
          </p:cNvSpPr>
          <p:nvPr/>
        </p:nvSpPr>
        <p:spPr bwMode="auto">
          <a:xfrm>
            <a:off x="107504" y="116632"/>
            <a:ext cx="3168352" cy="353095"/>
          </a:xfrm>
          <a:prstGeom prst="rect">
            <a:avLst/>
          </a:prstGeom>
          <a:noFill/>
          <a:ln w="9525">
            <a:noFill/>
            <a:miter lim="800000"/>
            <a:headEnd/>
            <a:tailEnd/>
          </a:ln>
        </p:spPr>
        <p:txBody>
          <a:bodyPr vert="horz" wrap="square" lIns="74295" tIns="8890" rIns="74295" bIns="8890" numCol="1" anchor="t" anchorCtr="0" compatLnSpc="1">
            <a:prstTxWarp prst="textNoShape">
              <a:avLst/>
            </a:prstTxWarp>
          </a:bodyPr>
          <a:lstStyle/>
          <a:p>
            <a:pPr marL="0" marR="0" lvl="0" indent="0" algn="just" defTabSz="914400" rtl="0" eaLnBrk="1" fontAlgn="base" latinLnBrk="0" hangingPunct="1">
              <a:lnSpc>
                <a:spcPct val="96000"/>
              </a:lnSpc>
              <a:spcBef>
                <a:spcPct val="0"/>
              </a:spcBef>
              <a:spcAft>
                <a:spcPct val="0"/>
              </a:spcAft>
              <a:buClrTx/>
              <a:buSzTx/>
              <a:buFontTx/>
              <a:buNone/>
              <a:tabLst/>
            </a:pPr>
            <a:r>
              <a:rPr kumimoji="1" lang="en-US" altLang="ja-JP" b="0" i="0" u="none" strike="noStrike" cap="none" normalizeH="0" baseline="0" dirty="0" smtClean="0">
                <a:ln>
                  <a:noFill/>
                </a:ln>
                <a:solidFill>
                  <a:schemeClr val="tx1"/>
                </a:solidFill>
                <a:effectLst/>
                <a:cs typeface="ＭＳ Ｐゴシック" pitchFamily="50" charset="-128"/>
              </a:rPr>
              <a:t>Lesson Diary (teacher’s writing)</a:t>
            </a:r>
            <a:endParaRPr kumimoji="1" lang="ja-JP" altLang="ja-JP" b="0" i="0" u="none" strike="noStrike" cap="none" normalizeH="0" baseline="0" dirty="0" smtClean="0">
              <a:ln>
                <a:noFill/>
              </a:ln>
              <a:solidFill>
                <a:schemeClr val="tx1"/>
              </a:solidFill>
              <a:effectLst/>
              <a:cs typeface="ＭＳ Ｐゴシック" pitchFamily="50" charset="-128"/>
            </a:endParaRPr>
          </a:p>
        </p:txBody>
      </p:sp>
      <p:sp>
        <p:nvSpPr>
          <p:cNvPr id="138263" name="Rectangle 23"/>
          <p:cNvSpPr>
            <a:spLocks noChangeArrowheads="1"/>
          </p:cNvSpPr>
          <p:nvPr/>
        </p:nvSpPr>
        <p:spPr bwMode="auto">
          <a:xfrm>
            <a:off x="35496" y="3284985"/>
            <a:ext cx="3672408" cy="648072"/>
          </a:xfrm>
          <a:prstGeom prst="rect">
            <a:avLst/>
          </a:prstGeom>
          <a:noFill/>
          <a:ln w="9525">
            <a:noFill/>
            <a:miter lim="800000"/>
            <a:headEnd/>
            <a:tailEnd/>
          </a:ln>
        </p:spPr>
        <p:txBody>
          <a:bodyPr vert="horz" wrap="square" lIns="74295" tIns="8890" rIns="74295" bIns="8890" numCol="1" anchor="t" anchorCtr="0" compatLnSpc="1">
            <a:prstTxWarp prst="textNoShape">
              <a:avLst/>
            </a:prstTxWarp>
          </a:bodyPr>
          <a:lstStyle/>
          <a:p>
            <a:pPr marL="0" marR="0" lvl="0" indent="0" algn="just" defTabSz="914400" rtl="0" eaLnBrk="1" fontAlgn="base" latinLnBrk="0" hangingPunct="1">
              <a:lnSpc>
                <a:spcPct val="96000"/>
              </a:lnSpc>
              <a:spcBef>
                <a:spcPct val="0"/>
              </a:spcBef>
              <a:spcAft>
                <a:spcPct val="0"/>
              </a:spcAft>
              <a:buClrTx/>
              <a:buSzTx/>
              <a:buFontTx/>
              <a:buNone/>
              <a:tabLst/>
            </a:pPr>
            <a:r>
              <a:rPr kumimoji="1" lang="en-US" altLang="ja-JP" b="0" i="0" u="none" strike="noStrike" cap="none" normalizeH="0" baseline="0" dirty="0" smtClean="0">
                <a:ln>
                  <a:noFill/>
                </a:ln>
                <a:solidFill>
                  <a:schemeClr val="tx1"/>
                </a:solidFill>
                <a:effectLst/>
                <a:cs typeface="ＭＳ Ｐゴシック" pitchFamily="50" charset="-128"/>
              </a:rPr>
              <a:t>Teacher’s statements in interview on Lesson Diary</a:t>
            </a:r>
            <a:endParaRPr kumimoji="1" lang="ja-JP" altLang="ja-JP" b="0" i="0" u="none" strike="noStrike" cap="none" normalizeH="0" baseline="0" dirty="0" smtClean="0">
              <a:ln>
                <a:noFill/>
              </a:ln>
              <a:solidFill>
                <a:schemeClr val="tx1"/>
              </a:solidFill>
              <a:effectLst/>
              <a:cs typeface="ＭＳ Ｐゴシック" pitchFamily="50" charset="-128"/>
            </a:endParaRPr>
          </a:p>
        </p:txBody>
      </p:sp>
      <p:sp>
        <p:nvSpPr>
          <p:cNvPr id="138264" name="Rectangle 24"/>
          <p:cNvSpPr>
            <a:spLocks noChangeArrowheads="1"/>
          </p:cNvSpPr>
          <p:nvPr/>
        </p:nvSpPr>
        <p:spPr bwMode="auto">
          <a:xfrm>
            <a:off x="4427984" y="1233934"/>
            <a:ext cx="3672408" cy="361950"/>
          </a:xfrm>
          <a:prstGeom prst="rect">
            <a:avLst/>
          </a:prstGeom>
          <a:noFill/>
          <a:ln w="9525">
            <a:noFill/>
            <a:miter lim="800000"/>
            <a:headEnd/>
            <a:tailEnd/>
          </a:ln>
        </p:spPr>
        <p:txBody>
          <a:bodyPr vert="horz" wrap="square" lIns="74295" tIns="8890" rIns="74295" bIns="8890" numCol="1" anchor="t" anchorCtr="0" compatLnSpc="1">
            <a:prstTxWarp prst="textNoShape">
              <a:avLst/>
            </a:prstTxWarp>
          </a:bodyPr>
          <a:lstStyle/>
          <a:p>
            <a:pPr lvl="0" algn="just" fontAlgn="base">
              <a:lnSpc>
                <a:spcPct val="96000"/>
              </a:lnSpc>
              <a:spcBef>
                <a:spcPct val="0"/>
              </a:spcBef>
              <a:spcAft>
                <a:spcPct val="0"/>
              </a:spcAft>
            </a:pPr>
            <a:r>
              <a:rPr lang="en-US" altLang="ja-JP" dirty="0" smtClean="0">
                <a:cs typeface="ＭＳ Ｐゴシック" pitchFamily="50" charset="-128"/>
              </a:rPr>
              <a:t>T</a:t>
            </a:r>
            <a:r>
              <a:rPr kumimoji="1" lang="en-US" altLang="ja-JP" b="0" i="0" u="none" strike="noStrike" cap="none" normalizeH="0" baseline="0" dirty="0" smtClean="0">
                <a:ln>
                  <a:noFill/>
                </a:ln>
                <a:solidFill>
                  <a:schemeClr val="tx1"/>
                </a:solidFill>
                <a:effectLst/>
                <a:cs typeface="ＭＳ Ｐゴシック" pitchFamily="50" charset="-128"/>
              </a:rPr>
              <a:t>extual data/segments (</a:t>
            </a:r>
            <a:r>
              <a:rPr lang="en-US" altLang="ja-JP" dirty="0" smtClean="0">
                <a:cs typeface="ＭＳ Ｐゴシック" pitchFamily="50" charset="-128"/>
              </a:rPr>
              <a:t>Excel sheet) </a:t>
            </a:r>
            <a:endParaRPr kumimoji="1" lang="ja-JP" altLang="ja-JP" b="0" i="0" u="none" strike="noStrike" cap="none" normalizeH="0" baseline="0" dirty="0" smtClean="0">
              <a:ln>
                <a:noFill/>
              </a:ln>
              <a:solidFill>
                <a:schemeClr val="tx1"/>
              </a:solidFill>
              <a:effectLst/>
              <a:cs typeface="ＭＳ Ｐゴシック" pitchFamily="50" charset="-128"/>
            </a:endParaRPr>
          </a:p>
        </p:txBody>
      </p:sp>
      <p:sp>
        <p:nvSpPr>
          <p:cNvPr id="138261" name="Rectangle 21"/>
          <p:cNvSpPr>
            <a:spLocks noChangeArrowheads="1"/>
          </p:cNvSpPr>
          <p:nvPr/>
        </p:nvSpPr>
        <p:spPr bwMode="auto">
          <a:xfrm>
            <a:off x="2915816" y="2564904"/>
            <a:ext cx="2448271" cy="1512168"/>
          </a:xfrm>
          <a:prstGeom prst="rect">
            <a:avLst/>
          </a:prstGeom>
          <a:solidFill>
            <a:schemeClr val="bg1"/>
          </a:solidFill>
          <a:ln w="25400">
            <a:solidFill>
              <a:srgbClr val="FF0000"/>
            </a:solidFill>
            <a:miter lim="800000"/>
            <a:headEnd/>
            <a:tailEnd/>
          </a:ln>
        </p:spPr>
        <p:txBody>
          <a:bodyPr vert="horz" wrap="square" lIns="74295" tIns="8890" rIns="74295" bIns="8890" numCol="1" anchor="t" anchorCtr="0" compatLnSpc="1">
            <a:prstTxWarp prst="textNoShape">
              <a:avLst/>
            </a:prstTxWarp>
          </a:bodyPr>
          <a:lstStyle/>
          <a:p>
            <a:pPr fontAlgn="base">
              <a:lnSpc>
                <a:spcPct val="96000"/>
              </a:lnSpc>
              <a:spcBef>
                <a:spcPct val="0"/>
              </a:spcBef>
              <a:spcAft>
                <a:spcPct val="0"/>
              </a:spcAft>
            </a:pPr>
            <a:r>
              <a:rPr lang="en-US" altLang="ja-JP" sz="2400" dirty="0" smtClean="0"/>
              <a:t>Translating teachers’ writings and statements as textual data</a:t>
            </a:r>
            <a:endParaRPr lang="en-GB" altLang="ja-JP" sz="2400" dirty="0" smtClean="0"/>
          </a:p>
          <a:p>
            <a:pPr marL="0" marR="0" lvl="0" indent="0" algn="just" defTabSz="914400" rtl="0" eaLnBrk="1" fontAlgn="base" latinLnBrk="0" hangingPunct="1">
              <a:lnSpc>
                <a:spcPct val="96000"/>
              </a:lnSpc>
              <a:spcBef>
                <a:spcPct val="0"/>
              </a:spcBef>
              <a:spcAft>
                <a:spcPct val="0"/>
              </a:spcAft>
              <a:buClrTx/>
              <a:buSzTx/>
              <a:buFontTx/>
              <a:buNone/>
              <a:tabLst/>
            </a:pPr>
            <a:endParaRPr kumimoji="1" lang="ja-JP" sz="2400" i="0" u="none" strike="noStrike" cap="none" normalizeH="0" baseline="0" dirty="0" smtClean="0">
              <a:ln>
                <a:noFill/>
              </a:ln>
              <a:solidFill>
                <a:schemeClr val="tx1"/>
              </a:solidFill>
              <a:effectLst/>
              <a:latin typeface="+mn-ea"/>
              <a:cs typeface="ＭＳ Ｐゴシック"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138262"/>
                                        </p:tgtEl>
                                        <p:attrNameLst>
                                          <p:attrName>style.visibility</p:attrName>
                                        </p:attrNameLst>
                                      </p:cBhvr>
                                      <p:to>
                                        <p:strVal val="visible"/>
                                      </p:to>
                                    </p:set>
                                    <p:animEffect transition="in" filter="blinds(horizontal)">
                                      <p:cBhvr>
                                        <p:cTn id="7" dur="500"/>
                                        <p:tgtEl>
                                          <p:spTgt spid="13826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38244"/>
                                        </p:tgtEl>
                                        <p:attrNameLst>
                                          <p:attrName>style.visibility</p:attrName>
                                        </p:attrNameLst>
                                      </p:cBhvr>
                                      <p:to>
                                        <p:strVal val="visible"/>
                                      </p:to>
                                    </p:set>
                                    <p:animEffect transition="in" filter="blinds(horizontal)">
                                      <p:cBhvr>
                                        <p:cTn id="12" dur="500"/>
                                        <p:tgtEl>
                                          <p:spTgt spid="138244"/>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138263"/>
                                        </p:tgtEl>
                                        <p:attrNameLst>
                                          <p:attrName>style.visibility</p:attrName>
                                        </p:attrNameLst>
                                      </p:cBhvr>
                                      <p:to>
                                        <p:strVal val="visible"/>
                                      </p:to>
                                    </p:set>
                                    <p:animEffect transition="in" filter="blinds(horizontal)">
                                      <p:cBhvr>
                                        <p:cTn id="15" dur="500"/>
                                        <p:tgtEl>
                                          <p:spTgt spid="138263"/>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138243"/>
                                        </p:tgtEl>
                                        <p:attrNameLst>
                                          <p:attrName>style.visibility</p:attrName>
                                        </p:attrNameLst>
                                      </p:cBhvr>
                                      <p:to>
                                        <p:strVal val="visible"/>
                                      </p:to>
                                    </p:set>
                                    <p:animEffect transition="in" filter="blinds(horizontal)">
                                      <p:cBhvr>
                                        <p:cTn id="20" dur="500"/>
                                        <p:tgtEl>
                                          <p:spTgt spid="138243"/>
                                        </p:tgtEl>
                                      </p:cBhvr>
                                    </p:animEffect>
                                  </p:childTnLst>
                                </p:cTn>
                              </p:par>
                              <p:par>
                                <p:cTn id="21" presetID="3" presetClass="entr" presetSubtype="10" fill="hold" grpId="0" nodeType="withEffect">
                                  <p:stCondLst>
                                    <p:cond delay="0"/>
                                  </p:stCondLst>
                                  <p:childTnLst>
                                    <p:set>
                                      <p:cBhvr>
                                        <p:cTn id="22" dur="1" fill="hold">
                                          <p:stCondLst>
                                            <p:cond delay="0"/>
                                          </p:stCondLst>
                                        </p:cTn>
                                        <p:tgtEl>
                                          <p:spTgt spid="138250"/>
                                        </p:tgtEl>
                                        <p:attrNameLst>
                                          <p:attrName>style.visibility</p:attrName>
                                        </p:attrNameLst>
                                      </p:cBhvr>
                                      <p:to>
                                        <p:strVal val="visible"/>
                                      </p:to>
                                    </p:set>
                                    <p:animEffect transition="in" filter="blinds(horizontal)">
                                      <p:cBhvr>
                                        <p:cTn id="23" dur="500"/>
                                        <p:tgtEl>
                                          <p:spTgt spid="138250"/>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138264"/>
                                        </p:tgtEl>
                                        <p:attrNameLst>
                                          <p:attrName>style.visibility</p:attrName>
                                        </p:attrNameLst>
                                      </p:cBhvr>
                                      <p:to>
                                        <p:strVal val="visible"/>
                                      </p:to>
                                    </p:set>
                                    <p:animEffect transition="in" filter="blinds(horizontal)">
                                      <p:cBhvr>
                                        <p:cTn id="26" dur="500"/>
                                        <p:tgtEl>
                                          <p:spTgt spid="138264"/>
                                        </p:tgtEl>
                                      </p:cBhvr>
                                    </p:animEffect>
                                  </p:childTnLst>
                                </p:cTn>
                              </p:par>
                              <p:par>
                                <p:cTn id="27" presetID="3" presetClass="entr" presetSubtype="10" fill="hold" grpId="0" nodeType="withEffect">
                                  <p:stCondLst>
                                    <p:cond delay="0"/>
                                  </p:stCondLst>
                                  <p:childTnLst>
                                    <p:set>
                                      <p:cBhvr>
                                        <p:cTn id="28" dur="1" fill="hold">
                                          <p:stCondLst>
                                            <p:cond delay="0"/>
                                          </p:stCondLst>
                                        </p:cTn>
                                        <p:tgtEl>
                                          <p:spTgt spid="138256"/>
                                        </p:tgtEl>
                                        <p:attrNameLst>
                                          <p:attrName>style.visibility</p:attrName>
                                        </p:attrNameLst>
                                      </p:cBhvr>
                                      <p:to>
                                        <p:strVal val="visible"/>
                                      </p:to>
                                    </p:set>
                                    <p:animEffect transition="in" filter="blinds(horizontal)">
                                      <p:cBhvr>
                                        <p:cTn id="29" dur="500"/>
                                        <p:tgtEl>
                                          <p:spTgt spid="138256"/>
                                        </p:tgtEl>
                                      </p:cBhvr>
                                    </p:animEffect>
                                  </p:childTnLst>
                                </p:cTn>
                              </p:par>
                              <p:par>
                                <p:cTn id="30" presetID="3" presetClass="entr" presetSubtype="10" fill="hold" grpId="0" nodeType="withEffect">
                                  <p:stCondLst>
                                    <p:cond delay="0"/>
                                  </p:stCondLst>
                                  <p:childTnLst>
                                    <p:set>
                                      <p:cBhvr>
                                        <p:cTn id="31" dur="1" fill="hold">
                                          <p:stCondLst>
                                            <p:cond delay="0"/>
                                          </p:stCondLst>
                                        </p:cTn>
                                        <p:tgtEl>
                                          <p:spTgt spid="138255"/>
                                        </p:tgtEl>
                                        <p:attrNameLst>
                                          <p:attrName>style.visibility</p:attrName>
                                        </p:attrNameLst>
                                      </p:cBhvr>
                                      <p:to>
                                        <p:strVal val="visible"/>
                                      </p:to>
                                    </p:set>
                                    <p:animEffect transition="in" filter="blinds(horizontal)">
                                      <p:cBhvr>
                                        <p:cTn id="32" dur="500"/>
                                        <p:tgtEl>
                                          <p:spTgt spid="138255"/>
                                        </p:tgtEl>
                                      </p:cBhvr>
                                    </p:animEffect>
                                  </p:childTnLst>
                                </p:cTn>
                              </p:par>
                              <p:par>
                                <p:cTn id="33" presetID="3" presetClass="entr" presetSubtype="10" fill="hold" nodeType="withEffect">
                                  <p:stCondLst>
                                    <p:cond delay="0"/>
                                  </p:stCondLst>
                                  <p:childTnLst>
                                    <p:set>
                                      <p:cBhvr>
                                        <p:cTn id="34" dur="1" fill="hold">
                                          <p:stCondLst>
                                            <p:cond delay="0"/>
                                          </p:stCondLst>
                                        </p:cTn>
                                        <p:tgtEl>
                                          <p:spTgt spid="138258"/>
                                        </p:tgtEl>
                                        <p:attrNameLst>
                                          <p:attrName>style.visibility</p:attrName>
                                        </p:attrNameLst>
                                      </p:cBhvr>
                                      <p:to>
                                        <p:strVal val="visible"/>
                                      </p:to>
                                    </p:set>
                                    <p:animEffect transition="in" filter="blinds(horizontal)">
                                      <p:cBhvr>
                                        <p:cTn id="35" dur="500"/>
                                        <p:tgtEl>
                                          <p:spTgt spid="138258"/>
                                        </p:tgtEl>
                                      </p:cBhvr>
                                    </p:animEffect>
                                  </p:childTnLst>
                                </p:cTn>
                              </p:par>
                              <p:par>
                                <p:cTn id="36" presetID="3" presetClass="entr" presetSubtype="10" fill="hold" nodeType="withEffect">
                                  <p:stCondLst>
                                    <p:cond delay="0"/>
                                  </p:stCondLst>
                                  <p:childTnLst>
                                    <p:set>
                                      <p:cBhvr>
                                        <p:cTn id="37" dur="1" fill="hold">
                                          <p:stCondLst>
                                            <p:cond delay="0"/>
                                          </p:stCondLst>
                                        </p:cTn>
                                        <p:tgtEl>
                                          <p:spTgt spid="138257"/>
                                        </p:tgtEl>
                                        <p:attrNameLst>
                                          <p:attrName>style.visibility</p:attrName>
                                        </p:attrNameLst>
                                      </p:cBhvr>
                                      <p:to>
                                        <p:strVal val="visible"/>
                                      </p:to>
                                    </p:set>
                                    <p:animEffect transition="in" filter="blinds(horizontal)">
                                      <p:cBhvr>
                                        <p:cTn id="38" dur="500"/>
                                        <p:tgtEl>
                                          <p:spTgt spid="138257"/>
                                        </p:tgtEl>
                                      </p:cBhvr>
                                    </p:animEffect>
                                  </p:childTnLst>
                                </p:cTn>
                              </p:par>
                            </p:childTnLst>
                          </p:cTn>
                        </p:par>
                      </p:childTnLst>
                    </p:cTn>
                  </p:par>
                  <p:par>
                    <p:cTn id="39" fill="hold">
                      <p:stCondLst>
                        <p:cond delay="indefinite"/>
                      </p:stCondLst>
                      <p:childTnLst>
                        <p:par>
                          <p:cTn id="40" fill="hold">
                            <p:stCondLst>
                              <p:cond delay="0"/>
                            </p:stCondLst>
                            <p:childTnLst>
                              <p:par>
                                <p:cTn id="41" presetID="3" presetClass="entr" presetSubtype="10" fill="hold" grpId="0" nodeType="clickEffect">
                                  <p:stCondLst>
                                    <p:cond delay="0"/>
                                  </p:stCondLst>
                                  <p:childTnLst>
                                    <p:set>
                                      <p:cBhvr>
                                        <p:cTn id="42" dur="1" fill="hold">
                                          <p:stCondLst>
                                            <p:cond delay="0"/>
                                          </p:stCondLst>
                                        </p:cTn>
                                        <p:tgtEl>
                                          <p:spTgt spid="138261"/>
                                        </p:tgtEl>
                                        <p:attrNameLst>
                                          <p:attrName>style.visibility</p:attrName>
                                        </p:attrNameLst>
                                      </p:cBhvr>
                                      <p:to>
                                        <p:strVal val="visible"/>
                                      </p:to>
                                    </p:set>
                                    <p:animEffect transition="in" filter="blinds(horizontal)">
                                      <p:cBhvr>
                                        <p:cTn id="43" dur="500"/>
                                        <p:tgtEl>
                                          <p:spTgt spid="1382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250" grpId="0" animBg="1"/>
      <p:bldP spid="138255" grpId="0" animBg="1"/>
      <p:bldP spid="138256" grpId="0" animBg="1"/>
      <p:bldP spid="138262" grpId="0"/>
      <p:bldP spid="138263" grpId="0"/>
      <p:bldP spid="138264" grpId="0"/>
      <p:bldP spid="13826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3"/>
          <p:cNvPicPr>
            <a:picLocks noChangeAspect="1" noChangeArrowheads="1"/>
          </p:cNvPicPr>
          <p:nvPr/>
        </p:nvPicPr>
        <p:blipFill>
          <a:blip r:embed="rId2" cstate="print"/>
          <a:srcRect l="81700"/>
          <a:stretch>
            <a:fillRect/>
          </a:stretch>
        </p:blipFill>
        <p:spPr bwMode="auto">
          <a:xfrm>
            <a:off x="7380312" y="1340768"/>
            <a:ext cx="1629046" cy="3888432"/>
          </a:xfrm>
          <a:prstGeom prst="rect">
            <a:avLst/>
          </a:prstGeom>
          <a:noFill/>
          <a:ln w="38100">
            <a:noFill/>
          </a:ln>
        </p:spPr>
      </p:pic>
      <p:pic>
        <p:nvPicPr>
          <p:cNvPr id="30" name="Picture 3"/>
          <p:cNvPicPr>
            <a:picLocks noChangeAspect="1" noChangeArrowheads="1"/>
          </p:cNvPicPr>
          <p:nvPr/>
        </p:nvPicPr>
        <p:blipFill>
          <a:blip r:embed="rId2" cstate="print"/>
          <a:srcRect l="50961" r="17491"/>
          <a:stretch>
            <a:fillRect/>
          </a:stretch>
        </p:blipFill>
        <p:spPr bwMode="auto">
          <a:xfrm>
            <a:off x="4644008" y="1340768"/>
            <a:ext cx="2808312" cy="3888432"/>
          </a:xfrm>
          <a:prstGeom prst="rect">
            <a:avLst/>
          </a:prstGeom>
          <a:noFill/>
          <a:ln w="38100">
            <a:noFill/>
          </a:ln>
        </p:spPr>
      </p:pic>
      <p:sp>
        <p:nvSpPr>
          <p:cNvPr id="4" name="スライド番号プレースホルダ 3"/>
          <p:cNvSpPr>
            <a:spLocks noGrp="1"/>
          </p:cNvSpPr>
          <p:nvPr>
            <p:ph type="sldNum" sz="quarter" idx="12"/>
          </p:nvPr>
        </p:nvSpPr>
        <p:spPr/>
        <p:txBody>
          <a:bodyPr/>
          <a:lstStyle/>
          <a:p>
            <a:fld id="{16C43456-7A1A-4417-A544-9D4CC0AE537A}" type="slidenum">
              <a:rPr kumimoji="1" lang="en-GB" smtClean="0"/>
              <a:pPr/>
              <a:t>19</a:t>
            </a:fld>
            <a:endParaRPr kumimoji="1" lang="en-GB"/>
          </a:p>
        </p:txBody>
      </p:sp>
      <p:pic>
        <p:nvPicPr>
          <p:cNvPr id="138243" name="Picture 3"/>
          <p:cNvPicPr>
            <a:picLocks noChangeAspect="1" noChangeArrowheads="1"/>
          </p:cNvPicPr>
          <p:nvPr/>
        </p:nvPicPr>
        <p:blipFill>
          <a:blip r:embed="rId2" cstate="print"/>
          <a:srcRect r="49039"/>
          <a:stretch>
            <a:fillRect/>
          </a:stretch>
        </p:blipFill>
        <p:spPr bwMode="auto">
          <a:xfrm>
            <a:off x="107504" y="1340768"/>
            <a:ext cx="4536504" cy="3888432"/>
          </a:xfrm>
          <a:prstGeom prst="rect">
            <a:avLst/>
          </a:prstGeom>
          <a:noFill/>
          <a:ln w="38100">
            <a:noFill/>
          </a:ln>
        </p:spPr>
      </p:pic>
      <p:sp>
        <p:nvSpPr>
          <p:cNvPr id="138250" name="AutoShape 10"/>
          <p:cNvSpPr>
            <a:spLocks noChangeArrowheads="1"/>
          </p:cNvSpPr>
          <p:nvPr/>
        </p:nvSpPr>
        <p:spPr bwMode="auto">
          <a:xfrm>
            <a:off x="1403648" y="1916832"/>
            <a:ext cx="3168352" cy="3240360"/>
          </a:xfrm>
          <a:prstGeom prst="roundRect">
            <a:avLst>
              <a:gd name="adj" fmla="val 10206"/>
            </a:avLst>
          </a:prstGeom>
          <a:noFill/>
          <a:ln w="38100">
            <a:solidFill>
              <a:srgbClr val="FF0000"/>
            </a:solidFill>
            <a:prstDash val="dash"/>
            <a:round/>
            <a:headEnd/>
            <a:tailEnd/>
          </a:ln>
        </p:spPr>
        <p:txBody>
          <a:bodyPr vert="horz" wrap="square" lIns="74295" tIns="8890" rIns="74295" bIns="8890" numCol="1" anchor="t" anchorCtr="0" compatLnSpc="1">
            <a:prstTxWarp prst="textNoShape">
              <a:avLst/>
            </a:prstTxWarp>
          </a:bodyPr>
          <a:lstStyle/>
          <a:p>
            <a:endParaRPr lang="ja-JP" altLang="en-US"/>
          </a:p>
        </p:txBody>
      </p:sp>
      <p:sp>
        <p:nvSpPr>
          <p:cNvPr id="138251" name="AutoShape 11"/>
          <p:cNvSpPr>
            <a:spLocks noChangeArrowheads="1"/>
          </p:cNvSpPr>
          <p:nvPr/>
        </p:nvSpPr>
        <p:spPr bwMode="auto">
          <a:xfrm>
            <a:off x="4716016" y="1916832"/>
            <a:ext cx="2592288" cy="3240360"/>
          </a:xfrm>
          <a:prstGeom prst="roundRect">
            <a:avLst>
              <a:gd name="adj" fmla="val 16667"/>
            </a:avLst>
          </a:prstGeom>
          <a:noFill/>
          <a:ln w="38100">
            <a:solidFill>
              <a:srgbClr val="FF0000"/>
            </a:solidFill>
            <a:prstDash val="dash"/>
            <a:round/>
            <a:headEnd/>
            <a:tailEnd/>
          </a:ln>
        </p:spPr>
        <p:txBody>
          <a:bodyPr vert="horz" wrap="square" lIns="74295" tIns="8890" rIns="74295" bIns="8890" numCol="1" anchor="t" anchorCtr="0" compatLnSpc="1">
            <a:prstTxWarp prst="textNoShape">
              <a:avLst/>
            </a:prstTxWarp>
          </a:bodyPr>
          <a:lstStyle/>
          <a:p>
            <a:endParaRPr lang="ja-JP" altLang="en-US"/>
          </a:p>
        </p:txBody>
      </p:sp>
      <p:sp>
        <p:nvSpPr>
          <p:cNvPr id="138252" name="AutoShape 12"/>
          <p:cNvSpPr>
            <a:spLocks noChangeArrowheads="1"/>
          </p:cNvSpPr>
          <p:nvPr/>
        </p:nvSpPr>
        <p:spPr bwMode="auto">
          <a:xfrm>
            <a:off x="7452320" y="1916832"/>
            <a:ext cx="1440160" cy="3240360"/>
          </a:xfrm>
          <a:prstGeom prst="roundRect">
            <a:avLst>
              <a:gd name="adj" fmla="val 16667"/>
            </a:avLst>
          </a:prstGeom>
          <a:noFill/>
          <a:ln w="38100">
            <a:solidFill>
              <a:srgbClr val="FF0000"/>
            </a:solidFill>
            <a:prstDash val="dash"/>
            <a:round/>
            <a:headEnd/>
            <a:tailEnd/>
          </a:ln>
        </p:spPr>
        <p:txBody>
          <a:bodyPr vert="horz" wrap="square" lIns="74295" tIns="8890" rIns="74295" bIns="8890" numCol="1" anchor="t" anchorCtr="0" compatLnSpc="1">
            <a:prstTxWarp prst="textNoShape">
              <a:avLst/>
            </a:prstTxWarp>
          </a:bodyPr>
          <a:lstStyle/>
          <a:p>
            <a:endParaRPr lang="ja-JP" altLang="en-US"/>
          </a:p>
        </p:txBody>
      </p:sp>
      <p:sp>
        <p:nvSpPr>
          <p:cNvPr id="138264" name="Rectangle 24"/>
          <p:cNvSpPr>
            <a:spLocks noChangeArrowheads="1"/>
          </p:cNvSpPr>
          <p:nvPr/>
        </p:nvSpPr>
        <p:spPr bwMode="auto">
          <a:xfrm>
            <a:off x="179512" y="1052736"/>
            <a:ext cx="6317183" cy="361950"/>
          </a:xfrm>
          <a:prstGeom prst="rect">
            <a:avLst/>
          </a:prstGeom>
          <a:noFill/>
          <a:ln w="38100">
            <a:noFill/>
            <a:miter lim="800000"/>
            <a:headEnd/>
            <a:tailEnd/>
          </a:ln>
        </p:spPr>
        <p:txBody>
          <a:bodyPr vert="horz" wrap="square" lIns="74295" tIns="8890" rIns="74295" bIns="8890" numCol="1" anchor="t" anchorCtr="0" compatLnSpc="1">
            <a:prstTxWarp prst="textNoShape">
              <a:avLst/>
            </a:prstTxWarp>
          </a:bodyPr>
          <a:lstStyle/>
          <a:p>
            <a:pPr marL="0" marR="0" lvl="0" indent="0" algn="just" defTabSz="914400" rtl="0" eaLnBrk="1" fontAlgn="base" latinLnBrk="0" hangingPunct="1">
              <a:lnSpc>
                <a:spcPct val="96000"/>
              </a:lnSpc>
              <a:spcBef>
                <a:spcPct val="0"/>
              </a:spcBef>
              <a:spcAft>
                <a:spcPct val="0"/>
              </a:spcAft>
              <a:buClrTx/>
              <a:buSzTx/>
              <a:buFontTx/>
              <a:buNone/>
              <a:tabLst/>
            </a:pPr>
            <a:r>
              <a:rPr kumimoji="1" lang="en-US" altLang="ja-JP" b="0" i="0" u="none" strike="noStrike" cap="none" normalizeH="0" baseline="0" dirty="0" smtClean="0">
                <a:ln>
                  <a:noFill/>
                </a:ln>
                <a:solidFill>
                  <a:schemeClr val="tx1"/>
                </a:solidFill>
                <a:effectLst/>
                <a:ea typeface="ＭＳ Ｐゴシック" pitchFamily="50" charset="-128"/>
                <a:cs typeface="ＭＳ Ｐゴシック" pitchFamily="50" charset="-128"/>
              </a:rPr>
              <a:t>Summaries and open-coding of textual segments</a:t>
            </a:r>
            <a:r>
              <a:rPr kumimoji="1" lang="en-US" altLang="ja-JP" b="0" i="0" u="none" strike="noStrike" cap="none" normalizeH="0" dirty="0" smtClean="0">
                <a:ln>
                  <a:noFill/>
                </a:ln>
                <a:solidFill>
                  <a:schemeClr val="tx1"/>
                </a:solidFill>
                <a:effectLst/>
                <a:ea typeface="ＭＳ Ｐゴシック" pitchFamily="50" charset="-128"/>
                <a:cs typeface="ＭＳ Ｐゴシック" pitchFamily="50" charset="-128"/>
              </a:rPr>
              <a:t> (Excel sheet)</a:t>
            </a:r>
            <a:endParaRPr kumimoji="1" lang="ja-JP" altLang="ja-JP" b="0" i="0" u="none" strike="noStrike" cap="none" normalizeH="0" baseline="0" dirty="0" smtClean="0">
              <a:ln>
                <a:noFill/>
              </a:ln>
              <a:solidFill>
                <a:schemeClr val="tx1"/>
              </a:solidFill>
              <a:effectLst/>
              <a:ea typeface="ＭＳ Ｐゴシック" pitchFamily="50" charset="-128"/>
              <a:cs typeface="ＭＳ Ｐゴシック" pitchFamily="50" charset="-128"/>
            </a:endParaRPr>
          </a:p>
        </p:txBody>
      </p:sp>
      <p:sp>
        <p:nvSpPr>
          <p:cNvPr id="138265" name="Rectangle 25"/>
          <p:cNvSpPr>
            <a:spLocks noChangeArrowheads="1"/>
          </p:cNvSpPr>
          <p:nvPr/>
        </p:nvSpPr>
        <p:spPr bwMode="auto">
          <a:xfrm>
            <a:off x="5940152" y="548680"/>
            <a:ext cx="2160240" cy="576064"/>
          </a:xfrm>
          <a:prstGeom prst="rect">
            <a:avLst/>
          </a:prstGeom>
          <a:solidFill>
            <a:srgbClr val="FFFFFF"/>
          </a:solidFill>
          <a:ln w="38100">
            <a:solidFill>
              <a:srgbClr val="FF0000"/>
            </a:solidFill>
            <a:miter lim="800000"/>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lnSpc>
                <a:spcPct val="96000"/>
              </a:lnSpc>
              <a:spcBef>
                <a:spcPct val="0"/>
              </a:spcBef>
              <a:spcAft>
                <a:spcPct val="0"/>
              </a:spcAft>
              <a:buClrTx/>
              <a:buSzTx/>
              <a:buFontTx/>
              <a:buNone/>
              <a:tabLst/>
            </a:pPr>
            <a:r>
              <a:rPr kumimoji="1" lang="en-US" altLang="ja-JP" b="0" i="0" u="none" strike="noStrike" cap="none" normalizeH="0" baseline="0" dirty="0" smtClean="0">
                <a:ln>
                  <a:noFill/>
                </a:ln>
                <a:solidFill>
                  <a:schemeClr val="tx1"/>
                </a:solidFill>
                <a:effectLst/>
                <a:ea typeface="ＭＳ Ｐゴシック" pitchFamily="50" charset="-128"/>
                <a:cs typeface="ＭＳ Ｐゴシック" pitchFamily="50" charset="-128"/>
              </a:rPr>
              <a:t>Open-coding</a:t>
            </a:r>
            <a:r>
              <a:rPr kumimoji="1" lang="en-US" altLang="ja-JP" b="0" i="0" u="none" strike="noStrike" cap="none" normalizeH="0" dirty="0" smtClean="0">
                <a:ln>
                  <a:noFill/>
                </a:ln>
                <a:solidFill>
                  <a:schemeClr val="tx1"/>
                </a:solidFill>
                <a:effectLst/>
                <a:ea typeface="ＭＳ Ｐゴシック" pitchFamily="50" charset="-128"/>
                <a:cs typeface="ＭＳ Ｐゴシック" pitchFamily="50" charset="-128"/>
              </a:rPr>
              <a:t> </a:t>
            </a:r>
          </a:p>
          <a:p>
            <a:pPr marL="0" marR="0" lvl="0" indent="0" algn="ctr" defTabSz="914400" rtl="0" eaLnBrk="1" fontAlgn="base" latinLnBrk="0" hangingPunct="1">
              <a:lnSpc>
                <a:spcPct val="96000"/>
              </a:lnSpc>
              <a:spcBef>
                <a:spcPct val="0"/>
              </a:spcBef>
              <a:spcAft>
                <a:spcPct val="0"/>
              </a:spcAft>
              <a:buClrTx/>
              <a:buSzTx/>
              <a:buFontTx/>
              <a:buNone/>
              <a:tabLst/>
            </a:pPr>
            <a:r>
              <a:rPr kumimoji="1" lang="en-US" altLang="ja-JP" b="0" i="0" u="none" strike="noStrike" cap="none" normalizeH="0" dirty="0" smtClean="0">
                <a:ln>
                  <a:noFill/>
                </a:ln>
                <a:solidFill>
                  <a:schemeClr val="tx1"/>
                </a:solidFill>
                <a:effectLst/>
                <a:ea typeface="ＭＳ Ｐゴシック" pitchFamily="50" charset="-128"/>
                <a:cs typeface="ＭＳ Ｐゴシック" pitchFamily="50" charset="-128"/>
              </a:rPr>
              <a:t>based on summaries</a:t>
            </a:r>
            <a:endParaRPr kumimoji="1" lang="ja-JP" b="0" i="0" u="none" strike="noStrike" cap="none" normalizeH="0" baseline="0" dirty="0" smtClean="0">
              <a:ln>
                <a:noFill/>
              </a:ln>
              <a:solidFill>
                <a:schemeClr val="tx1"/>
              </a:solidFill>
              <a:effectLst/>
              <a:ea typeface="ＭＳ Ｐゴシック" pitchFamily="50" charset="-128"/>
              <a:cs typeface="ＭＳ Ｐゴシック" pitchFamily="50" charset="-128"/>
            </a:endParaRPr>
          </a:p>
        </p:txBody>
      </p:sp>
      <p:sp>
        <p:nvSpPr>
          <p:cNvPr id="138266" name="Rectangle 26"/>
          <p:cNvSpPr>
            <a:spLocks noChangeArrowheads="1"/>
          </p:cNvSpPr>
          <p:nvPr/>
        </p:nvSpPr>
        <p:spPr bwMode="auto">
          <a:xfrm>
            <a:off x="2411761" y="548680"/>
            <a:ext cx="3096343" cy="576064"/>
          </a:xfrm>
          <a:prstGeom prst="rect">
            <a:avLst/>
          </a:prstGeom>
          <a:solidFill>
            <a:srgbClr val="FFFFFF"/>
          </a:solidFill>
          <a:ln w="38100">
            <a:solidFill>
              <a:srgbClr val="FF0000"/>
            </a:solidFill>
            <a:miter lim="800000"/>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lnSpc>
                <a:spcPct val="96000"/>
              </a:lnSpc>
              <a:spcBef>
                <a:spcPct val="0"/>
              </a:spcBef>
              <a:spcAft>
                <a:spcPct val="0"/>
              </a:spcAft>
              <a:buClrTx/>
              <a:buSzTx/>
              <a:buFontTx/>
              <a:buNone/>
              <a:tabLst/>
            </a:pPr>
            <a:r>
              <a:rPr kumimoji="1" lang="en-US" altLang="ja-JP" b="0" i="0" u="none" strike="noStrike" cap="none" normalizeH="0" baseline="0" dirty="0" smtClean="0">
                <a:ln>
                  <a:noFill/>
                </a:ln>
                <a:solidFill>
                  <a:schemeClr val="tx1"/>
                </a:solidFill>
                <a:effectLst/>
                <a:ea typeface="ＭＳ Ｐゴシック" pitchFamily="50" charset="-128"/>
                <a:cs typeface="ＭＳ Ｐゴシック" pitchFamily="50" charset="-128"/>
              </a:rPr>
              <a:t>Summary on textual segments (researcher’s interpretation)</a:t>
            </a:r>
            <a:endParaRPr kumimoji="1" lang="ja-JP" b="0" i="0" u="none" strike="noStrike" cap="none" normalizeH="0" baseline="0" dirty="0" smtClean="0">
              <a:ln>
                <a:noFill/>
              </a:ln>
              <a:solidFill>
                <a:schemeClr val="tx1"/>
              </a:solidFill>
              <a:effectLst/>
              <a:ea typeface="ＭＳ Ｐゴシック" pitchFamily="50" charset="-128"/>
              <a:cs typeface="ＭＳ Ｐゴシック" pitchFamily="50" charset="-128"/>
            </a:endParaRPr>
          </a:p>
        </p:txBody>
      </p:sp>
      <p:sp>
        <p:nvSpPr>
          <p:cNvPr id="138253" name="AutoShape 13"/>
          <p:cNvSpPr>
            <a:spLocks noChangeArrowheads="1"/>
          </p:cNvSpPr>
          <p:nvPr/>
        </p:nvSpPr>
        <p:spPr bwMode="auto">
          <a:xfrm>
            <a:off x="2771800" y="1196752"/>
            <a:ext cx="2952328" cy="740023"/>
          </a:xfrm>
          <a:prstGeom prst="curvedDownArrow">
            <a:avLst>
              <a:gd name="adj1" fmla="val 47828"/>
              <a:gd name="adj2" fmla="val 97442"/>
              <a:gd name="adj3" fmla="val 58836"/>
            </a:avLst>
          </a:prstGeom>
          <a:solidFill>
            <a:srgbClr val="FFFFFF"/>
          </a:solidFill>
          <a:ln w="38100">
            <a:solidFill>
              <a:srgbClr val="FF0000"/>
            </a:solidFill>
            <a:miter lim="800000"/>
            <a:headEnd/>
            <a:tailEnd/>
          </a:ln>
        </p:spPr>
        <p:txBody>
          <a:bodyPr vert="horz" wrap="square" lIns="74295" tIns="8890" rIns="74295" bIns="8890" numCol="1" anchor="t" anchorCtr="0" compatLnSpc="1">
            <a:prstTxWarp prst="textNoShape">
              <a:avLst/>
            </a:prstTxWarp>
          </a:bodyPr>
          <a:lstStyle/>
          <a:p>
            <a:endParaRPr lang="ja-JP" altLang="en-US"/>
          </a:p>
        </p:txBody>
      </p:sp>
      <p:sp>
        <p:nvSpPr>
          <p:cNvPr id="29" name="AutoShape 13"/>
          <p:cNvSpPr>
            <a:spLocks noChangeArrowheads="1"/>
          </p:cNvSpPr>
          <p:nvPr/>
        </p:nvSpPr>
        <p:spPr bwMode="auto">
          <a:xfrm>
            <a:off x="5652120" y="1196752"/>
            <a:ext cx="2952328" cy="740023"/>
          </a:xfrm>
          <a:prstGeom prst="curvedDownArrow">
            <a:avLst>
              <a:gd name="adj1" fmla="val 47828"/>
              <a:gd name="adj2" fmla="val 97442"/>
              <a:gd name="adj3" fmla="val 58836"/>
            </a:avLst>
          </a:prstGeom>
          <a:solidFill>
            <a:srgbClr val="FFFFFF"/>
          </a:solidFill>
          <a:ln w="38100">
            <a:solidFill>
              <a:srgbClr val="FF0000"/>
            </a:solidFill>
            <a:miter lim="800000"/>
            <a:headEnd/>
            <a:tailEnd/>
          </a:ln>
        </p:spPr>
        <p:txBody>
          <a:bodyPr vert="horz" wrap="square" lIns="74295" tIns="8890" rIns="74295" bIns="8890" numCol="1" anchor="t" anchorCtr="0" compatLnSpc="1">
            <a:prstTxWarp prst="textNoShape">
              <a:avLst/>
            </a:prstTxWarp>
          </a:bodyPr>
          <a:lstStyle/>
          <a:p>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8250"/>
                                        </p:tgtEl>
                                        <p:attrNameLst>
                                          <p:attrName>style.visibility</p:attrName>
                                        </p:attrNameLst>
                                      </p:cBhvr>
                                      <p:to>
                                        <p:strVal val="visible"/>
                                      </p:to>
                                    </p:set>
                                    <p:animEffect transition="in" filter="blinds(horizontal)">
                                      <p:cBhvr>
                                        <p:cTn id="7" dur="500"/>
                                        <p:tgtEl>
                                          <p:spTgt spid="138250"/>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blinds(horizontal)">
                                      <p:cBhvr>
                                        <p:cTn id="12" dur="500"/>
                                        <p:tgtEl>
                                          <p:spTgt spid="30"/>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138251"/>
                                        </p:tgtEl>
                                        <p:attrNameLst>
                                          <p:attrName>style.visibility</p:attrName>
                                        </p:attrNameLst>
                                      </p:cBhvr>
                                      <p:to>
                                        <p:strVal val="visible"/>
                                      </p:to>
                                    </p:set>
                                    <p:animEffect transition="in" filter="blinds(horizontal)">
                                      <p:cBhvr>
                                        <p:cTn id="15" dur="500"/>
                                        <p:tgtEl>
                                          <p:spTgt spid="138251"/>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138266"/>
                                        </p:tgtEl>
                                        <p:attrNameLst>
                                          <p:attrName>style.visibility</p:attrName>
                                        </p:attrNameLst>
                                      </p:cBhvr>
                                      <p:to>
                                        <p:strVal val="visible"/>
                                      </p:to>
                                    </p:set>
                                    <p:animEffect transition="in" filter="blinds(horizontal)">
                                      <p:cBhvr>
                                        <p:cTn id="18" dur="500"/>
                                        <p:tgtEl>
                                          <p:spTgt spid="138266"/>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138253"/>
                                        </p:tgtEl>
                                        <p:attrNameLst>
                                          <p:attrName>style.visibility</p:attrName>
                                        </p:attrNameLst>
                                      </p:cBhvr>
                                      <p:to>
                                        <p:strVal val="visible"/>
                                      </p:to>
                                    </p:set>
                                    <p:animEffect transition="in" filter="blinds(horizontal)">
                                      <p:cBhvr>
                                        <p:cTn id="21" dur="500"/>
                                        <p:tgtEl>
                                          <p:spTgt spid="138253"/>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nodeType="click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blinds(horizontal)">
                                      <p:cBhvr>
                                        <p:cTn id="26" dur="500"/>
                                        <p:tgtEl>
                                          <p:spTgt spid="31"/>
                                        </p:tgtEl>
                                      </p:cBhvr>
                                    </p:animEffect>
                                  </p:childTnLst>
                                </p:cTn>
                              </p:par>
                              <p:par>
                                <p:cTn id="27" presetID="3" presetClass="entr" presetSubtype="10" fill="hold" grpId="0" nodeType="withEffect">
                                  <p:stCondLst>
                                    <p:cond delay="0"/>
                                  </p:stCondLst>
                                  <p:childTnLst>
                                    <p:set>
                                      <p:cBhvr>
                                        <p:cTn id="28" dur="1" fill="hold">
                                          <p:stCondLst>
                                            <p:cond delay="0"/>
                                          </p:stCondLst>
                                        </p:cTn>
                                        <p:tgtEl>
                                          <p:spTgt spid="138252"/>
                                        </p:tgtEl>
                                        <p:attrNameLst>
                                          <p:attrName>style.visibility</p:attrName>
                                        </p:attrNameLst>
                                      </p:cBhvr>
                                      <p:to>
                                        <p:strVal val="visible"/>
                                      </p:to>
                                    </p:set>
                                    <p:animEffect transition="in" filter="blinds(horizontal)">
                                      <p:cBhvr>
                                        <p:cTn id="29" dur="500"/>
                                        <p:tgtEl>
                                          <p:spTgt spid="138252"/>
                                        </p:tgtEl>
                                      </p:cBhvr>
                                    </p:animEffect>
                                  </p:childTnLst>
                                </p:cTn>
                              </p:par>
                              <p:par>
                                <p:cTn id="30" presetID="3" presetClass="entr" presetSubtype="10" fill="hold" grpId="0" nodeType="with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blinds(horizontal)">
                                      <p:cBhvr>
                                        <p:cTn id="32" dur="500"/>
                                        <p:tgtEl>
                                          <p:spTgt spid="29"/>
                                        </p:tgtEl>
                                      </p:cBhvr>
                                    </p:animEffect>
                                  </p:childTnLst>
                                </p:cTn>
                              </p:par>
                              <p:par>
                                <p:cTn id="33" presetID="3" presetClass="entr" presetSubtype="10" fill="hold" grpId="0" nodeType="withEffect">
                                  <p:stCondLst>
                                    <p:cond delay="0"/>
                                  </p:stCondLst>
                                  <p:childTnLst>
                                    <p:set>
                                      <p:cBhvr>
                                        <p:cTn id="34" dur="1" fill="hold">
                                          <p:stCondLst>
                                            <p:cond delay="0"/>
                                          </p:stCondLst>
                                        </p:cTn>
                                        <p:tgtEl>
                                          <p:spTgt spid="138265"/>
                                        </p:tgtEl>
                                        <p:attrNameLst>
                                          <p:attrName>style.visibility</p:attrName>
                                        </p:attrNameLst>
                                      </p:cBhvr>
                                      <p:to>
                                        <p:strVal val="visible"/>
                                      </p:to>
                                    </p:set>
                                    <p:animEffect transition="in" filter="blinds(horizontal)">
                                      <p:cBhvr>
                                        <p:cTn id="35" dur="500"/>
                                        <p:tgtEl>
                                          <p:spTgt spid="1382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250" grpId="0" animBg="1"/>
      <p:bldP spid="138251" grpId="0" animBg="1"/>
      <p:bldP spid="138252" grpId="0" animBg="1"/>
      <p:bldP spid="138265" grpId="0" animBg="1"/>
      <p:bldP spid="138266" grpId="0" animBg="1"/>
      <p:bldP spid="138253" grpId="0" animBg="1"/>
      <p:bldP spid="2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6632"/>
            <a:ext cx="8229600" cy="1143000"/>
          </a:xfrm>
        </p:spPr>
        <p:txBody>
          <a:bodyPr>
            <a:normAutofit fontScale="90000"/>
          </a:bodyPr>
          <a:lstStyle/>
          <a:p>
            <a:pPr algn="l"/>
            <a:r>
              <a:rPr lang="en-US" altLang="ja-JP" dirty="0" smtClean="0"/>
              <a:t>Self-Introduction </a:t>
            </a:r>
            <a:r>
              <a:rPr lang="en-US" altLang="ja-JP" sz="3100" dirty="0" smtClean="0"/>
              <a:t>(on International cooperation) </a:t>
            </a:r>
            <a:endParaRPr kumimoji="1" lang="ja-JP" altLang="en-US" sz="3100" dirty="0"/>
          </a:p>
        </p:txBody>
      </p:sp>
      <p:graphicFrame>
        <p:nvGraphicFramePr>
          <p:cNvPr id="5" name="コンテンツ プレースホルダ 4"/>
          <p:cNvGraphicFramePr>
            <a:graphicFrameLocks noGrp="1"/>
          </p:cNvGraphicFramePr>
          <p:nvPr>
            <p:ph idx="1"/>
          </p:nvPr>
        </p:nvGraphicFramePr>
        <p:xfrm>
          <a:off x="216024" y="1052736"/>
          <a:ext cx="8748464" cy="5577840"/>
        </p:xfrm>
        <a:graphic>
          <a:graphicData uri="http://schemas.openxmlformats.org/drawingml/2006/table">
            <a:tbl>
              <a:tblPr firstRow="1" bandRow="1">
                <a:tableStyleId>{2D5ABB26-0587-4C30-8999-92F81FD0307C}</a:tableStyleId>
              </a:tblPr>
              <a:tblGrid>
                <a:gridCol w="1549611"/>
                <a:gridCol w="7198853"/>
              </a:tblGrid>
              <a:tr h="741899">
                <a:tc>
                  <a:txBody>
                    <a:bodyPr/>
                    <a:lstStyle/>
                    <a:p>
                      <a:r>
                        <a:rPr kumimoji="1" lang="en-GB" altLang="ja-JP" sz="2400" kern="1200" dirty="0" smtClean="0">
                          <a:solidFill>
                            <a:schemeClr val="tx1"/>
                          </a:solidFill>
                          <a:latin typeface="+mn-lt"/>
                          <a:ea typeface="+mn-ea"/>
                          <a:cs typeface="+mn-cs"/>
                        </a:rPr>
                        <a:t>2000-2002</a:t>
                      </a:r>
                      <a:endParaRPr kumimoji="1" lang="ja-JP" altLang="en-US"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latinLnBrk="1"/>
                      <a:r>
                        <a:rPr kumimoji="1" lang="en-GB" altLang="ja-JP" sz="2400" kern="1200" dirty="0" smtClean="0">
                          <a:solidFill>
                            <a:schemeClr val="tx1"/>
                          </a:solidFill>
                          <a:latin typeface="+mn-lt"/>
                          <a:ea typeface="+mn-ea"/>
                          <a:cs typeface="+mn-cs"/>
                        </a:rPr>
                        <a:t>Japan Overseas Cooperation Volunteers</a:t>
                      </a:r>
                      <a:r>
                        <a:rPr kumimoji="1" lang="en-US" altLang="ja-JP" sz="2400" kern="1200" dirty="0" smtClean="0">
                          <a:solidFill>
                            <a:schemeClr val="tx1"/>
                          </a:solidFill>
                          <a:latin typeface="+mn-lt"/>
                          <a:ea typeface="+mn-ea"/>
                          <a:cs typeface="+mn-cs"/>
                        </a:rPr>
                        <a:t> (</a:t>
                      </a:r>
                      <a:r>
                        <a:rPr kumimoji="1" lang="en-GB" altLang="ja-JP" sz="2400" kern="1200" dirty="0" smtClean="0">
                          <a:solidFill>
                            <a:schemeClr val="tx1"/>
                          </a:solidFill>
                          <a:latin typeface="+mn-lt"/>
                          <a:ea typeface="+mn-ea"/>
                          <a:cs typeface="+mn-cs"/>
                        </a:rPr>
                        <a:t>JOCV) </a:t>
                      </a:r>
                    </a:p>
                    <a:p>
                      <a:pPr latinLnBrk="1"/>
                      <a:r>
                        <a:rPr kumimoji="1" lang="en-GB" altLang="ja-JP" sz="2400" kern="1200" dirty="0" smtClean="0">
                          <a:solidFill>
                            <a:schemeClr val="tx1"/>
                          </a:solidFill>
                          <a:latin typeface="+mn-lt"/>
                          <a:ea typeface="+mn-ea"/>
                          <a:cs typeface="+mn-cs"/>
                        </a:rPr>
                        <a:t>for Dominican Republic (mathematics teacher)</a:t>
                      </a:r>
                      <a:endParaRPr kumimoji="1" lang="ja-JP" altLang="ja-JP" sz="2400" kern="1200" dirty="0" smtClean="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29830">
                <a:tc>
                  <a:txBody>
                    <a:bodyPr/>
                    <a:lstStyle/>
                    <a:p>
                      <a:r>
                        <a:rPr kumimoji="1" lang="en-GB" altLang="ja-JP" sz="2400" kern="1200" dirty="0" smtClean="0">
                          <a:solidFill>
                            <a:schemeClr val="tx1"/>
                          </a:solidFill>
                          <a:latin typeface="+mn-lt"/>
                          <a:ea typeface="+mn-ea"/>
                          <a:cs typeface="+mn-cs"/>
                        </a:rPr>
                        <a:t>2003-2005</a:t>
                      </a:r>
                      <a:endParaRPr kumimoji="1" lang="ja-JP" altLang="en-US"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GB" altLang="ja-JP" sz="2400" kern="1200" dirty="0" smtClean="0">
                          <a:solidFill>
                            <a:schemeClr val="tx1"/>
                          </a:solidFill>
                          <a:latin typeface="+mn-lt"/>
                          <a:ea typeface="+mn-ea"/>
                          <a:cs typeface="+mn-cs"/>
                        </a:rPr>
                        <a:t>JOCV for Zambia (mathematics teacher)</a:t>
                      </a:r>
                      <a:endParaRPr kumimoji="1" lang="ja-JP" altLang="ja-JP" sz="2400" kern="1200" dirty="0" smtClean="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41899">
                <a:tc>
                  <a:txBody>
                    <a:bodyPr/>
                    <a:lstStyle/>
                    <a:p>
                      <a:r>
                        <a:rPr kumimoji="1" lang="en-GB" altLang="ja-JP" sz="2400" kern="1200" dirty="0" smtClean="0">
                          <a:solidFill>
                            <a:schemeClr val="tx1"/>
                          </a:solidFill>
                          <a:latin typeface="+mn-lt"/>
                          <a:ea typeface="+mn-ea"/>
                          <a:cs typeface="+mn-cs"/>
                        </a:rPr>
                        <a:t>2006-2008 </a:t>
                      </a:r>
                      <a:endParaRPr kumimoji="1" lang="ja-JP" altLang="en-US"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GB" altLang="ja-JP" sz="2400" kern="1200" dirty="0" smtClean="0">
                          <a:solidFill>
                            <a:schemeClr val="tx1"/>
                          </a:solidFill>
                          <a:latin typeface="+mn-lt"/>
                          <a:ea typeface="+mn-ea"/>
                          <a:cs typeface="+mn-cs"/>
                        </a:rPr>
                        <a:t>Japan International Cooperation Agency</a:t>
                      </a:r>
                      <a:r>
                        <a:rPr kumimoji="1" lang="en-US" altLang="ja-JP" sz="2400" kern="1200" dirty="0" smtClean="0">
                          <a:solidFill>
                            <a:schemeClr val="tx1"/>
                          </a:solidFill>
                          <a:latin typeface="+mn-lt"/>
                          <a:ea typeface="+mn-ea"/>
                          <a:cs typeface="+mn-cs"/>
                        </a:rPr>
                        <a:t> (</a:t>
                      </a:r>
                      <a:r>
                        <a:rPr kumimoji="1" lang="en-GB" altLang="ja-JP" sz="2400" kern="1200" dirty="0" smtClean="0">
                          <a:solidFill>
                            <a:schemeClr val="tx1"/>
                          </a:solidFill>
                          <a:latin typeface="+mn-lt"/>
                          <a:ea typeface="+mn-ea"/>
                          <a:cs typeface="+mn-cs"/>
                        </a:rPr>
                        <a:t>JICA) </a:t>
                      </a:r>
                    </a:p>
                    <a:p>
                      <a:pPr marL="0" marR="0" indent="0" algn="l" defTabSz="914400" rtl="0" eaLnBrk="1" fontAlgn="auto" latinLnBrk="0" hangingPunct="1">
                        <a:lnSpc>
                          <a:spcPct val="100000"/>
                        </a:lnSpc>
                        <a:spcBef>
                          <a:spcPts val="0"/>
                        </a:spcBef>
                        <a:spcAft>
                          <a:spcPts val="0"/>
                        </a:spcAft>
                        <a:buClrTx/>
                        <a:buSzTx/>
                        <a:buFontTx/>
                        <a:buNone/>
                        <a:tabLst/>
                        <a:defRPr/>
                      </a:pPr>
                      <a:r>
                        <a:rPr kumimoji="1" lang="en-GB" altLang="ja-JP" sz="2400" kern="1200" dirty="0" smtClean="0">
                          <a:solidFill>
                            <a:schemeClr val="tx1"/>
                          </a:solidFill>
                          <a:latin typeface="+mn-lt"/>
                          <a:ea typeface="+mn-ea"/>
                          <a:cs typeface="+mn-cs"/>
                        </a:rPr>
                        <a:t>“Project to Support the </a:t>
                      </a:r>
                      <a:r>
                        <a:rPr kumimoji="1" lang="en-GB" altLang="ja-JP" sz="2400" kern="1200" dirty="0" err="1" smtClean="0">
                          <a:solidFill>
                            <a:schemeClr val="tx1"/>
                          </a:solidFill>
                          <a:latin typeface="+mn-lt"/>
                          <a:ea typeface="+mn-ea"/>
                          <a:cs typeface="+mn-cs"/>
                        </a:rPr>
                        <a:t>Operationalization</a:t>
                      </a:r>
                      <a:r>
                        <a:rPr kumimoji="1" lang="en-GB" altLang="ja-JP" sz="2400" kern="1200" dirty="0" smtClean="0">
                          <a:solidFill>
                            <a:schemeClr val="tx1"/>
                          </a:solidFill>
                          <a:latin typeface="+mn-lt"/>
                          <a:ea typeface="+mn-ea"/>
                          <a:cs typeface="+mn-cs"/>
                        </a:rPr>
                        <a:t> of the </a:t>
                      </a:r>
                    </a:p>
                    <a:p>
                      <a:pPr marL="0" marR="0" indent="0" algn="l" defTabSz="914400" rtl="0" eaLnBrk="1" fontAlgn="auto" latinLnBrk="0" hangingPunct="1">
                        <a:lnSpc>
                          <a:spcPct val="100000"/>
                        </a:lnSpc>
                        <a:spcBef>
                          <a:spcPts val="0"/>
                        </a:spcBef>
                        <a:spcAft>
                          <a:spcPts val="0"/>
                        </a:spcAft>
                        <a:buClrTx/>
                        <a:buSzTx/>
                        <a:buFontTx/>
                        <a:buNone/>
                        <a:tabLst/>
                        <a:defRPr/>
                      </a:pPr>
                      <a:r>
                        <a:rPr kumimoji="1" lang="en-GB" altLang="ja-JP" sz="2400" kern="1200" dirty="0" smtClean="0">
                          <a:solidFill>
                            <a:schemeClr val="tx1"/>
                          </a:solidFill>
                          <a:latin typeface="+mn-lt"/>
                          <a:ea typeface="+mn-ea"/>
                          <a:cs typeface="+mn-cs"/>
                        </a:rPr>
                        <a:t>In-Service Training Policy in the Republic of Ghana”</a:t>
                      </a:r>
                      <a:endParaRPr kumimoji="1" lang="ja-JP" altLang="ja-JP" sz="2400" kern="1200" dirty="0" smtClean="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99472">
                <a:tc>
                  <a:txBody>
                    <a:bodyPr/>
                    <a:lstStyle/>
                    <a:p>
                      <a:r>
                        <a:rPr kumimoji="1" lang="en-GB" altLang="ja-JP" sz="2400" kern="1200" dirty="0" smtClean="0">
                          <a:solidFill>
                            <a:schemeClr val="tx1"/>
                          </a:solidFill>
                          <a:latin typeface="+mn-lt"/>
                          <a:ea typeface="+mn-ea"/>
                          <a:cs typeface="+mn-cs"/>
                        </a:rPr>
                        <a:t>2008-2009</a:t>
                      </a:r>
                      <a:endParaRPr kumimoji="1" lang="ja-JP" altLang="en-US"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latinLnBrk="1"/>
                      <a:r>
                        <a:rPr kumimoji="1" lang="en-GB" altLang="ja-JP" sz="2400" kern="1200" dirty="0" smtClean="0">
                          <a:solidFill>
                            <a:schemeClr val="tx1"/>
                          </a:solidFill>
                          <a:latin typeface="+mn-lt"/>
                          <a:ea typeface="+mn-ea"/>
                          <a:cs typeface="+mn-cs"/>
                        </a:rPr>
                        <a:t>JICA “Project for Strengthening the Child-</a:t>
                      </a:r>
                      <a:r>
                        <a:rPr kumimoji="1" lang="en-GB" altLang="ja-JP" sz="2400" kern="1200" dirty="0" err="1" smtClean="0">
                          <a:solidFill>
                            <a:schemeClr val="tx1"/>
                          </a:solidFill>
                          <a:latin typeface="+mn-lt"/>
                          <a:ea typeface="+mn-ea"/>
                          <a:cs typeface="+mn-cs"/>
                        </a:rPr>
                        <a:t>Centered</a:t>
                      </a:r>
                      <a:r>
                        <a:rPr kumimoji="1" lang="en-GB" altLang="ja-JP" sz="2400" kern="1200" dirty="0" smtClean="0">
                          <a:solidFill>
                            <a:schemeClr val="tx1"/>
                          </a:solidFill>
                          <a:latin typeface="+mn-lt"/>
                          <a:ea typeface="+mn-ea"/>
                          <a:cs typeface="+mn-cs"/>
                        </a:rPr>
                        <a:t>-</a:t>
                      </a:r>
                    </a:p>
                    <a:p>
                      <a:pPr latinLnBrk="1"/>
                      <a:r>
                        <a:rPr kumimoji="1" lang="en-GB" altLang="ja-JP" sz="2400" kern="1200" dirty="0" smtClean="0">
                          <a:solidFill>
                            <a:schemeClr val="tx1"/>
                          </a:solidFill>
                          <a:latin typeface="+mn-lt"/>
                          <a:ea typeface="+mn-ea"/>
                          <a:cs typeface="+mn-cs"/>
                        </a:rPr>
                        <a:t>Approach in the Union of Myanmar” (Phase Two)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37781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GB" altLang="ja-JP" sz="2400" kern="1200" dirty="0" smtClean="0">
                          <a:solidFill>
                            <a:schemeClr val="tx1"/>
                          </a:solidFill>
                          <a:latin typeface="+mn-lt"/>
                          <a:ea typeface="+mn-ea"/>
                          <a:cs typeface="+mn-cs"/>
                        </a:rPr>
                        <a:t>2003-2006</a:t>
                      </a:r>
                      <a:endParaRPr kumimoji="1" lang="ja-JP" altLang="en-US" sz="2400" dirty="0" smtClean="0"/>
                    </a:p>
                    <a:p>
                      <a:r>
                        <a:rPr kumimoji="1" lang="en-GB" altLang="ja-JP" sz="2400" kern="1200" dirty="0" smtClean="0">
                          <a:solidFill>
                            <a:schemeClr val="tx1"/>
                          </a:solidFill>
                          <a:latin typeface="+mn-lt"/>
                          <a:ea typeface="+mn-ea"/>
                          <a:cs typeface="+mn-cs"/>
                        </a:rPr>
                        <a:t>2006-2012</a:t>
                      </a:r>
                      <a:endParaRPr kumimoji="1" lang="ja-JP" altLang="en-US"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GB" altLang="ja-JP" sz="2400" kern="1200" dirty="0" smtClean="0">
                          <a:solidFill>
                            <a:schemeClr val="tx1"/>
                          </a:solidFill>
                          <a:latin typeface="+mn-lt"/>
                          <a:ea typeface="+mn-ea"/>
                          <a:cs typeface="+mn-cs"/>
                        </a:rPr>
                        <a:t>Master’s programme:</a:t>
                      </a:r>
                      <a:endParaRPr kumimoji="1" lang="ja-JP" altLang="ja-JP" sz="24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en-GB" altLang="ja-JP" sz="2400" kern="1200" dirty="0" smtClean="0">
                          <a:solidFill>
                            <a:schemeClr val="tx1"/>
                          </a:solidFill>
                          <a:latin typeface="+mn-lt"/>
                          <a:ea typeface="+mn-ea"/>
                          <a:cs typeface="+mn-cs"/>
                        </a:rPr>
                        <a:t>Doctoral programme: </a:t>
                      </a:r>
                    </a:p>
                    <a:p>
                      <a:pPr marL="0" marR="0" indent="0" algn="l" defTabSz="914400" rtl="0" eaLnBrk="1" fontAlgn="auto" latinLnBrk="0" hangingPunct="1">
                        <a:lnSpc>
                          <a:spcPct val="100000"/>
                        </a:lnSpc>
                        <a:spcBef>
                          <a:spcPts val="0"/>
                        </a:spcBef>
                        <a:spcAft>
                          <a:spcPts val="0"/>
                        </a:spcAft>
                        <a:buClrTx/>
                        <a:buSzTx/>
                        <a:buFontTx/>
                        <a:buNone/>
                        <a:tabLst/>
                        <a:defRPr/>
                      </a:pPr>
                      <a:r>
                        <a:rPr kumimoji="1" lang="en-GB" altLang="ja-JP" sz="2400" kern="1200" dirty="0" smtClean="0">
                          <a:solidFill>
                            <a:schemeClr val="tx1"/>
                          </a:solidFill>
                          <a:latin typeface="+mn-lt"/>
                          <a:ea typeface="+mn-ea"/>
                          <a:cs typeface="+mn-cs"/>
                        </a:rPr>
                        <a:t>Educational Development Course, Division of Educational Development and Cultural and Regional Studies, Graduate School for International Development and Cooperation (IDEC), Hiroshima University</a:t>
                      </a:r>
                      <a:endParaRPr kumimoji="1" lang="ja-JP" altLang="ja-JP" sz="2400" kern="1200" dirty="0" smtClean="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4" name="スライド番号プレースホルダ 3"/>
          <p:cNvSpPr>
            <a:spLocks noGrp="1"/>
          </p:cNvSpPr>
          <p:nvPr>
            <p:ph type="sldNum" sz="quarter" idx="12"/>
          </p:nvPr>
        </p:nvSpPr>
        <p:spPr/>
        <p:txBody>
          <a:bodyPr/>
          <a:lstStyle/>
          <a:p>
            <a:fld id="{16C43456-7A1A-4417-A544-9D4CC0AE537A}" type="slidenum">
              <a:rPr kumimoji="1" lang="en-GB" smtClean="0"/>
              <a:pPr/>
              <a:t>2</a:t>
            </a:fld>
            <a:endParaRPr kumimoji="1" lang="en-GB"/>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2"/>
          <p:cNvPicPr>
            <a:picLocks noChangeAspect="1" noChangeArrowheads="1"/>
          </p:cNvPicPr>
          <p:nvPr/>
        </p:nvPicPr>
        <p:blipFill>
          <a:blip r:embed="rId2" cstate="print"/>
          <a:srcRect l="59016"/>
          <a:stretch>
            <a:fillRect/>
          </a:stretch>
        </p:blipFill>
        <p:spPr bwMode="auto">
          <a:xfrm>
            <a:off x="5364088" y="3356992"/>
            <a:ext cx="3600400" cy="3140968"/>
          </a:xfrm>
          <a:prstGeom prst="rect">
            <a:avLst/>
          </a:prstGeom>
          <a:noFill/>
          <a:ln w="38100">
            <a:noFill/>
          </a:ln>
        </p:spPr>
      </p:pic>
      <p:sp>
        <p:nvSpPr>
          <p:cNvPr id="4" name="スライド番号プレースホルダ 3"/>
          <p:cNvSpPr>
            <a:spLocks noGrp="1"/>
          </p:cNvSpPr>
          <p:nvPr>
            <p:ph type="sldNum" sz="quarter" idx="12"/>
          </p:nvPr>
        </p:nvSpPr>
        <p:spPr>
          <a:xfrm>
            <a:off x="6553200" y="5996310"/>
            <a:ext cx="2133600" cy="365125"/>
          </a:xfrm>
        </p:spPr>
        <p:txBody>
          <a:bodyPr/>
          <a:lstStyle/>
          <a:p>
            <a:fld id="{16C43456-7A1A-4417-A544-9D4CC0AE537A}" type="slidenum">
              <a:rPr kumimoji="1" lang="en-GB" smtClean="0"/>
              <a:pPr/>
              <a:t>20</a:t>
            </a:fld>
            <a:endParaRPr kumimoji="1" lang="en-GB"/>
          </a:p>
        </p:txBody>
      </p:sp>
      <p:pic>
        <p:nvPicPr>
          <p:cNvPr id="138242" name="Picture 2"/>
          <p:cNvPicPr>
            <a:picLocks noChangeAspect="1" noChangeArrowheads="1"/>
          </p:cNvPicPr>
          <p:nvPr/>
        </p:nvPicPr>
        <p:blipFill>
          <a:blip r:embed="rId2" cstate="print"/>
          <a:srcRect r="40984"/>
          <a:stretch>
            <a:fillRect/>
          </a:stretch>
        </p:blipFill>
        <p:spPr bwMode="auto">
          <a:xfrm>
            <a:off x="179512" y="3356992"/>
            <a:ext cx="5184576" cy="3140968"/>
          </a:xfrm>
          <a:prstGeom prst="rect">
            <a:avLst/>
          </a:prstGeom>
          <a:noFill/>
          <a:ln w="38100">
            <a:noFill/>
          </a:ln>
        </p:spPr>
      </p:pic>
      <p:pic>
        <p:nvPicPr>
          <p:cNvPr id="138243" name="Picture 3"/>
          <p:cNvPicPr>
            <a:picLocks noChangeAspect="1" noChangeArrowheads="1"/>
          </p:cNvPicPr>
          <p:nvPr/>
        </p:nvPicPr>
        <p:blipFill>
          <a:blip r:embed="rId3" cstate="print"/>
          <a:srcRect/>
          <a:stretch>
            <a:fillRect/>
          </a:stretch>
        </p:blipFill>
        <p:spPr bwMode="auto">
          <a:xfrm>
            <a:off x="395536" y="692696"/>
            <a:ext cx="7920880" cy="2042807"/>
          </a:xfrm>
          <a:prstGeom prst="rect">
            <a:avLst/>
          </a:prstGeom>
          <a:noFill/>
          <a:ln w="38100">
            <a:noFill/>
          </a:ln>
        </p:spPr>
      </p:pic>
      <p:sp>
        <p:nvSpPr>
          <p:cNvPr id="138246" name="AutoShape 6"/>
          <p:cNvSpPr>
            <a:spLocks noChangeArrowheads="1"/>
          </p:cNvSpPr>
          <p:nvPr/>
        </p:nvSpPr>
        <p:spPr bwMode="auto">
          <a:xfrm>
            <a:off x="1403648" y="3933056"/>
            <a:ext cx="3888432" cy="1080120"/>
          </a:xfrm>
          <a:prstGeom prst="roundRect">
            <a:avLst>
              <a:gd name="adj" fmla="val 7069"/>
            </a:avLst>
          </a:prstGeom>
          <a:noFill/>
          <a:ln w="38100">
            <a:solidFill>
              <a:srgbClr val="FF0000"/>
            </a:solidFill>
            <a:prstDash val="dash"/>
            <a:round/>
            <a:headEnd/>
            <a:tailEnd/>
          </a:ln>
        </p:spPr>
        <p:txBody>
          <a:bodyPr vert="horz" wrap="square" lIns="74295" tIns="8890" rIns="74295" bIns="8890" numCol="1" anchor="t" anchorCtr="0" compatLnSpc="1">
            <a:prstTxWarp prst="textNoShape">
              <a:avLst/>
            </a:prstTxWarp>
          </a:bodyPr>
          <a:lstStyle/>
          <a:p>
            <a:endParaRPr lang="ja-JP" altLang="en-US"/>
          </a:p>
        </p:txBody>
      </p:sp>
      <p:sp>
        <p:nvSpPr>
          <p:cNvPr id="138247" name="AutoShape 7"/>
          <p:cNvSpPr>
            <a:spLocks noChangeArrowheads="1"/>
          </p:cNvSpPr>
          <p:nvPr/>
        </p:nvSpPr>
        <p:spPr bwMode="auto">
          <a:xfrm>
            <a:off x="5364088" y="3933056"/>
            <a:ext cx="3528392" cy="1080120"/>
          </a:xfrm>
          <a:prstGeom prst="roundRect">
            <a:avLst>
              <a:gd name="adj" fmla="val 7069"/>
            </a:avLst>
          </a:prstGeom>
          <a:noFill/>
          <a:ln w="38100">
            <a:solidFill>
              <a:srgbClr val="FF0000"/>
            </a:solidFill>
            <a:prstDash val="dash"/>
            <a:round/>
            <a:headEnd/>
            <a:tailEnd/>
          </a:ln>
        </p:spPr>
        <p:txBody>
          <a:bodyPr vert="horz" wrap="square" lIns="74295" tIns="8890" rIns="74295" bIns="8890" numCol="1" anchor="t" anchorCtr="0" compatLnSpc="1">
            <a:prstTxWarp prst="textNoShape">
              <a:avLst/>
            </a:prstTxWarp>
          </a:bodyPr>
          <a:lstStyle/>
          <a:p>
            <a:endParaRPr lang="ja-JP" altLang="en-US"/>
          </a:p>
        </p:txBody>
      </p:sp>
      <p:sp>
        <p:nvSpPr>
          <p:cNvPr id="138249" name="Rectangle 9"/>
          <p:cNvSpPr>
            <a:spLocks noChangeArrowheads="1"/>
          </p:cNvSpPr>
          <p:nvPr/>
        </p:nvSpPr>
        <p:spPr bwMode="auto">
          <a:xfrm>
            <a:off x="3131840" y="5733256"/>
            <a:ext cx="4320480" cy="648072"/>
          </a:xfrm>
          <a:prstGeom prst="rect">
            <a:avLst/>
          </a:prstGeom>
          <a:solidFill>
            <a:srgbClr val="FFFFFF"/>
          </a:solidFill>
          <a:ln w="38100">
            <a:solidFill>
              <a:srgbClr val="FF0000"/>
            </a:solidFill>
            <a:miter lim="800000"/>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lnSpc>
                <a:spcPct val="96000"/>
              </a:lnSpc>
              <a:spcBef>
                <a:spcPct val="0"/>
              </a:spcBef>
              <a:spcAft>
                <a:spcPct val="0"/>
              </a:spcAft>
              <a:buClrTx/>
              <a:buSzTx/>
              <a:buFontTx/>
              <a:buNone/>
              <a:tabLst/>
            </a:pPr>
            <a:r>
              <a:rPr kumimoji="1" lang="en-US" altLang="ja-JP" b="0" i="0" u="none" strike="noStrike" cap="none" normalizeH="0" baseline="0" dirty="0" smtClean="0">
                <a:ln>
                  <a:noFill/>
                </a:ln>
                <a:solidFill>
                  <a:schemeClr val="tx1"/>
                </a:solidFill>
                <a:effectLst/>
                <a:ea typeface="ＭＳ Ｐゴシック" pitchFamily="50" charset="-128"/>
                <a:cs typeface="ＭＳ Ｐゴシック" pitchFamily="50" charset="-128"/>
              </a:rPr>
              <a:t>Focused coding</a:t>
            </a:r>
            <a:r>
              <a:rPr kumimoji="1" lang="en-US" altLang="ja-JP" b="0" i="0" u="none" strike="noStrike" cap="none" normalizeH="0" dirty="0" smtClean="0">
                <a:ln>
                  <a:noFill/>
                </a:ln>
                <a:solidFill>
                  <a:schemeClr val="tx1"/>
                </a:solidFill>
                <a:effectLst/>
                <a:ea typeface="ＭＳ Ｐゴシック" pitchFamily="50" charset="-128"/>
                <a:cs typeface="ＭＳ Ｐゴシック" pitchFamily="50" charset="-128"/>
              </a:rPr>
              <a:t> through comparing between textual segments and open-coding</a:t>
            </a:r>
            <a:endParaRPr kumimoji="1" lang="ja-JP" b="0" i="0" u="none" strike="noStrike" cap="none" normalizeH="0" baseline="0" dirty="0" smtClean="0">
              <a:ln>
                <a:noFill/>
              </a:ln>
              <a:solidFill>
                <a:schemeClr val="tx1"/>
              </a:solidFill>
              <a:effectLst/>
              <a:ea typeface="ＭＳ Ｐゴシック" pitchFamily="50" charset="-128"/>
              <a:cs typeface="ＭＳ Ｐゴシック" pitchFamily="50" charset="-128"/>
            </a:endParaRPr>
          </a:p>
        </p:txBody>
      </p:sp>
      <p:sp>
        <p:nvSpPr>
          <p:cNvPr id="138251" name="AutoShape 11"/>
          <p:cNvSpPr>
            <a:spLocks noChangeArrowheads="1"/>
          </p:cNvSpPr>
          <p:nvPr/>
        </p:nvSpPr>
        <p:spPr bwMode="auto">
          <a:xfrm>
            <a:off x="4499992" y="1052736"/>
            <a:ext cx="2304256" cy="1640126"/>
          </a:xfrm>
          <a:prstGeom prst="roundRect">
            <a:avLst>
              <a:gd name="adj" fmla="val 16667"/>
            </a:avLst>
          </a:prstGeom>
          <a:noFill/>
          <a:ln w="38100">
            <a:solidFill>
              <a:srgbClr val="FF0000"/>
            </a:solidFill>
            <a:prstDash val="dash"/>
            <a:round/>
            <a:headEnd/>
            <a:tailEnd/>
          </a:ln>
        </p:spPr>
        <p:txBody>
          <a:bodyPr vert="horz" wrap="square" lIns="74295" tIns="8890" rIns="74295" bIns="8890" numCol="1" anchor="t" anchorCtr="0" compatLnSpc="1">
            <a:prstTxWarp prst="textNoShape">
              <a:avLst/>
            </a:prstTxWarp>
          </a:bodyPr>
          <a:lstStyle/>
          <a:p>
            <a:endParaRPr lang="ja-JP" altLang="en-US"/>
          </a:p>
        </p:txBody>
      </p:sp>
      <p:sp>
        <p:nvSpPr>
          <p:cNvPr id="138252" name="AutoShape 12"/>
          <p:cNvSpPr>
            <a:spLocks noChangeArrowheads="1"/>
          </p:cNvSpPr>
          <p:nvPr/>
        </p:nvSpPr>
        <p:spPr bwMode="auto">
          <a:xfrm>
            <a:off x="6948264" y="1052736"/>
            <a:ext cx="1296144" cy="1656184"/>
          </a:xfrm>
          <a:prstGeom prst="roundRect">
            <a:avLst>
              <a:gd name="adj" fmla="val 16667"/>
            </a:avLst>
          </a:prstGeom>
          <a:noFill/>
          <a:ln w="38100">
            <a:solidFill>
              <a:srgbClr val="FF0000"/>
            </a:solidFill>
            <a:prstDash val="dash"/>
            <a:round/>
            <a:headEnd/>
            <a:tailEnd/>
          </a:ln>
        </p:spPr>
        <p:txBody>
          <a:bodyPr vert="horz" wrap="square" lIns="74295" tIns="8890" rIns="74295" bIns="8890" numCol="1" anchor="t" anchorCtr="0" compatLnSpc="1">
            <a:prstTxWarp prst="textNoShape">
              <a:avLst/>
            </a:prstTxWarp>
          </a:bodyPr>
          <a:lstStyle/>
          <a:p>
            <a:endParaRPr lang="ja-JP" altLang="en-US"/>
          </a:p>
        </p:txBody>
      </p:sp>
      <p:cxnSp>
        <p:nvCxnSpPr>
          <p:cNvPr id="138259" name="AutoShape 19"/>
          <p:cNvCxnSpPr>
            <a:cxnSpLocks noChangeShapeType="1"/>
            <a:stCxn id="138252" idx="2"/>
            <a:endCxn id="138246" idx="0"/>
          </p:cNvCxnSpPr>
          <p:nvPr/>
        </p:nvCxnSpPr>
        <p:spPr bwMode="auto">
          <a:xfrm flipH="1">
            <a:off x="3347864" y="2708920"/>
            <a:ext cx="4248472" cy="1224136"/>
          </a:xfrm>
          <a:prstGeom prst="straightConnector1">
            <a:avLst/>
          </a:prstGeom>
          <a:noFill/>
          <a:ln w="38100">
            <a:solidFill>
              <a:srgbClr val="FF0000"/>
            </a:solidFill>
            <a:round/>
            <a:headEnd/>
            <a:tailEnd type="triangle" w="lg" len="lg"/>
          </a:ln>
        </p:spPr>
      </p:cxnSp>
      <p:cxnSp>
        <p:nvCxnSpPr>
          <p:cNvPr id="138260" name="AutoShape 20"/>
          <p:cNvCxnSpPr>
            <a:cxnSpLocks noChangeShapeType="1"/>
            <a:stCxn id="138251" idx="2"/>
            <a:endCxn id="138246" idx="0"/>
          </p:cNvCxnSpPr>
          <p:nvPr/>
        </p:nvCxnSpPr>
        <p:spPr bwMode="auto">
          <a:xfrm flipH="1">
            <a:off x="3347864" y="2692862"/>
            <a:ext cx="2304256" cy="1240194"/>
          </a:xfrm>
          <a:prstGeom prst="straightConnector1">
            <a:avLst/>
          </a:prstGeom>
          <a:noFill/>
          <a:ln w="38100">
            <a:solidFill>
              <a:srgbClr val="FF0000"/>
            </a:solidFill>
            <a:round/>
            <a:headEnd/>
            <a:tailEnd type="triangle" w="lg" len="lg"/>
          </a:ln>
        </p:spPr>
      </p:cxnSp>
      <p:sp>
        <p:nvSpPr>
          <p:cNvPr id="138264" name="Rectangle 24"/>
          <p:cNvSpPr>
            <a:spLocks noChangeArrowheads="1"/>
          </p:cNvSpPr>
          <p:nvPr/>
        </p:nvSpPr>
        <p:spPr bwMode="auto">
          <a:xfrm>
            <a:off x="251520" y="332656"/>
            <a:ext cx="6912767" cy="361950"/>
          </a:xfrm>
          <a:prstGeom prst="rect">
            <a:avLst/>
          </a:prstGeom>
          <a:noFill/>
          <a:ln w="38100">
            <a:noFill/>
            <a:miter lim="800000"/>
            <a:headEnd/>
            <a:tailEnd/>
          </a:ln>
        </p:spPr>
        <p:txBody>
          <a:bodyPr vert="horz" wrap="square" lIns="74295" tIns="8890" rIns="74295" bIns="8890" numCol="1" anchor="t" anchorCtr="0" compatLnSpc="1">
            <a:prstTxWarp prst="textNoShape">
              <a:avLst/>
            </a:prstTxWarp>
          </a:bodyPr>
          <a:lstStyle/>
          <a:p>
            <a:pPr algn="just" fontAlgn="base">
              <a:lnSpc>
                <a:spcPct val="96000"/>
              </a:lnSpc>
              <a:spcBef>
                <a:spcPct val="0"/>
              </a:spcBef>
              <a:spcAft>
                <a:spcPct val="0"/>
              </a:spcAft>
            </a:pPr>
            <a:r>
              <a:rPr lang="en-US" altLang="ja-JP" dirty="0" smtClean="0">
                <a:ea typeface="ＭＳ Ｐゴシック" pitchFamily="50" charset="-128"/>
                <a:cs typeface="ＭＳ Ｐゴシック" pitchFamily="50" charset="-128"/>
              </a:rPr>
              <a:t>textual segments, summaries, open-coding (Excel Sheet)</a:t>
            </a:r>
            <a:endParaRPr lang="ja-JP" altLang="ja-JP" dirty="0" smtClean="0">
              <a:ea typeface="ＭＳ Ｐゴシック" pitchFamily="50" charset="-128"/>
              <a:cs typeface="ＭＳ Ｐゴシック" pitchFamily="50" charset="-128"/>
            </a:endParaRPr>
          </a:p>
        </p:txBody>
      </p:sp>
      <p:sp>
        <p:nvSpPr>
          <p:cNvPr id="138267" name="Rectangle 27"/>
          <p:cNvSpPr>
            <a:spLocks noChangeArrowheads="1"/>
          </p:cNvSpPr>
          <p:nvPr/>
        </p:nvSpPr>
        <p:spPr bwMode="auto">
          <a:xfrm>
            <a:off x="251520" y="3068960"/>
            <a:ext cx="6029151" cy="361950"/>
          </a:xfrm>
          <a:prstGeom prst="rect">
            <a:avLst/>
          </a:prstGeom>
          <a:noFill/>
          <a:ln w="38100">
            <a:noFill/>
            <a:miter lim="800000"/>
            <a:headEnd/>
            <a:tailEnd/>
          </a:ln>
        </p:spPr>
        <p:txBody>
          <a:bodyPr vert="horz" wrap="square" lIns="74295" tIns="8890" rIns="74295" bIns="8890" numCol="1" anchor="t" anchorCtr="0" compatLnSpc="1">
            <a:prstTxWarp prst="textNoShape">
              <a:avLst/>
            </a:prstTxWarp>
          </a:bodyPr>
          <a:lstStyle/>
          <a:p>
            <a:pPr algn="just" fontAlgn="base">
              <a:lnSpc>
                <a:spcPct val="96000"/>
              </a:lnSpc>
              <a:spcBef>
                <a:spcPct val="0"/>
              </a:spcBef>
              <a:spcAft>
                <a:spcPct val="0"/>
              </a:spcAft>
            </a:pPr>
            <a:r>
              <a:rPr lang="en-US" altLang="ja-JP" dirty="0" smtClean="0">
                <a:ea typeface="ＭＳ Ｐゴシック" pitchFamily="50" charset="-128"/>
                <a:cs typeface="ＭＳ Ｐゴシック" pitchFamily="50" charset="-128"/>
              </a:rPr>
              <a:t>Focused coding (Excel Sheet)</a:t>
            </a:r>
            <a:endParaRPr lang="ja-JP" altLang="ja-JP" dirty="0" smtClean="0">
              <a:ea typeface="ＭＳ Ｐゴシック" pitchFamily="50" charset="-128"/>
              <a:cs typeface="ＭＳ Ｐゴシック" pitchFamily="50" charset="-128"/>
            </a:endParaRPr>
          </a:p>
        </p:txBody>
      </p:sp>
      <p:sp>
        <p:nvSpPr>
          <p:cNvPr id="29" name="AutoShape 13"/>
          <p:cNvSpPr>
            <a:spLocks noChangeArrowheads="1"/>
          </p:cNvSpPr>
          <p:nvPr/>
        </p:nvSpPr>
        <p:spPr bwMode="auto">
          <a:xfrm flipV="1">
            <a:off x="3851920" y="5085184"/>
            <a:ext cx="2952328" cy="576064"/>
          </a:xfrm>
          <a:prstGeom prst="curvedDownArrow">
            <a:avLst>
              <a:gd name="adj1" fmla="val 47828"/>
              <a:gd name="adj2" fmla="val 97442"/>
              <a:gd name="adj3" fmla="val 58836"/>
            </a:avLst>
          </a:prstGeom>
          <a:solidFill>
            <a:srgbClr val="FFFFFF"/>
          </a:solidFill>
          <a:ln w="38100">
            <a:solidFill>
              <a:srgbClr val="FF0000"/>
            </a:solidFill>
            <a:miter lim="800000"/>
            <a:headEnd/>
            <a:tailEnd/>
          </a:ln>
        </p:spPr>
        <p:txBody>
          <a:bodyPr vert="horz" wrap="square" lIns="74295" tIns="8890" rIns="74295" bIns="8890" numCol="1" anchor="t" anchorCtr="0" compatLnSpc="1">
            <a:prstTxWarp prst="textNoShape">
              <a:avLst/>
            </a:prstTxWarp>
          </a:bodyPr>
          <a:lstStyle/>
          <a:p>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8251"/>
                                        </p:tgtEl>
                                        <p:attrNameLst>
                                          <p:attrName>style.visibility</p:attrName>
                                        </p:attrNameLst>
                                      </p:cBhvr>
                                      <p:to>
                                        <p:strVal val="visible"/>
                                      </p:to>
                                    </p:set>
                                    <p:animEffect transition="in" filter="blinds(horizontal)">
                                      <p:cBhvr>
                                        <p:cTn id="7" dur="500"/>
                                        <p:tgtEl>
                                          <p:spTgt spid="138251"/>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38252"/>
                                        </p:tgtEl>
                                        <p:attrNameLst>
                                          <p:attrName>style.visibility</p:attrName>
                                        </p:attrNameLst>
                                      </p:cBhvr>
                                      <p:to>
                                        <p:strVal val="visible"/>
                                      </p:to>
                                    </p:set>
                                    <p:animEffect transition="in" filter="blinds(horizontal)">
                                      <p:cBhvr>
                                        <p:cTn id="10" dur="500"/>
                                        <p:tgtEl>
                                          <p:spTgt spid="138252"/>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138246"/>
                                        </p:tgtEl>
                                        <p:attrNameLst>
                                          <p:attrName>style.visibility</p:attrName>
                                        </p:attrNameLst>
                                      </p:cBhvr>
                                      <p:to>
                                        <p:strVal val="visible"/>
                                      </p:to>
                                    </p:set>
                                    <p:animEffect transition="in" filter="blinds(horizontal)">
                                      <p:cBhvr>
                                        <p:cTn id="15" dur="500"/>
                                        <p:tgtEl>
                                          <p:spTgt spid="138246"/>
                                        </p:tgtEl>
                                      </p:cBhvr>
                                    </p:animEffect>
                                  </p:childTnLst>
                                </p:cTn>
                              </p:par>
                              <p:par>
                                <p:cTn id="16" presetID="3" presetClass="entr" presetSubtype="10" fill="hold" nodeType="withEffect">
                                  <p:stCondLst>
                                    <p:cond delay="0"/>
                                  </p:stCondLst>
                                  <p:childTnLst>
                                    <p:set>
                                      <p:cBhvr>
                                        <p:cTn id="17" dur="1" fill="hold">
                                          <p:stCondLst>
                                            <p:cond delay="0"/>
                                          </p:stCondLst>
                                        </p:cTn>
                                        <p:tgtEl>
                                          <p:spTgt spid="138242"/>
                                        </p:tgtEl>
                                        <p:attrNameLst>
                                          <p:attrName>style.visibility</p:attrName>
                                        </p:attrNameLst>
                                      </p:cBhvr>
                                      <p:to>
                                        <p:strVal val="visible"/>
                                      </p:to>
                                    </p:set>
                                    <p:animEffect transition="in" filter="blinds(horizontal)">
                                      <p:cBhvr>
                                        <p:cTn id="18" dur="500"/>
                                        <p:tgtEl>
                                          <p:spTgt spid="138242"/>
                                        </p:tgtEl>
                                      </p:cBhvr>
                                    </p:animEffect>
                                  </p:childTnLst>
                                </p:cTn>
                              </p:par>
                              <p:par>
                                <p:cTn id="19" presetID="3" presetClass="entr" presetSubtype="10" fill="hold" nodeType="withEffect">
                                  <p:stCondLst>
                                    <p:cond delay="0"/>
                                  </p:stCondLst>
                                  <p:childTnLst>
                                    <p:set>
                                      <p:cBhvr>
                                        <p:cTn id="20" dur="1" fill="hold">
                                          <p:stCondLst>
                                            <p:cond delay="0"/>
                                          </p:stCondLst>
                                        </p:cTn>
                                        <p:tgtEl>
                                          <p:spTgt spid="138260"/>
                                        </p:tgtEl>
                                        <p:attrNameLst>
                                          <p:attrName>style.visibility</p:attrName>
                                        </p:attrNameLst>
                                      </p:cBhvr>
                                      <p:to>
                                        <p:strVal val="visible"/>
                                      </p:to>
                                    </p:set>
                                    <p:animEffect transition="in" filter="blinds(horizontal)">
                                      <p:cBhvr>
                                        <p:cTn id="21" dur="500"/>
                                        <p:tgtEl>
                                          <p:spTgt spid="138260"/>
                                        </p:tgtEl>
                                      </p:cBhvr>
                                    </p:animEffect>
                                  </p:childTnLst>
                                </p:cTn>
                              </p:par>
                              <p:par>
                                <p:cTn id="22" presetID="3" presetClass="entr" presetSubtype="10" fill="hold" nodeType="withEffect">
                                  <p:stCondLst>
                                    <p:cond delay="0"/>
                                  </p:stCondLst>
                                  <p:childTnLst>
                                    <p:set>
                                      <p:cBhvr>
                                        <p:cTn id="23" dur="1" fill="hold">
                                          <p:stCondLst>
                                            <p:cond delay="0"/>
                                          </p:stCondLst>
                                        </p:cTn>
                                        <p:tgtEl>
                                          <p:spTgt spid="138259"/>
                                        </p:tgtEl>
                                        <p:attrNameLst>
                                          <p:attrName>style.visibility</p:attrName>
                                        </p:attrNameLst>
                                      </p:cBhvr>
                                      <p:to>
                                        <p:strVal val="visible"/>
                                      </p:to>
                                    </p:set>
                                    <p:animEffect transition="in" filter="blinds(horizontal)">
                                      <p:cBhvr>
                                        <p:cTn id="24" dur="500"/>
                                        <p:tgtEl>
                                          <p:spTgt spid="138259"/>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138267"/>
                                        </p:tgtEl>
                                        <p:attrNameLst>
                                          <p:attrName>style.visibility</p:attrName>
                                        </p:attrNameLst>
                                      </p:cBhvr>
                                      <p:to>
                                        <p:strVal val="visible"/>
                                      </p:to>
                                    </p:set>
                                    <p:animEffect transition="in" filter="blinds(horizontal)">
                                      <p:cBhvr>
                                        <p:cTn id="27" dur="500"/>
                                        <p:tgtEl>
                                          <p:spTgt spid="138267"/>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38247"/>
                                        </p:tgtEl>
                                        <p:attrNameLst>
                                          <p:attrName>style.visibility</p:attrName>
                                        </p:attrNameLst>
                                      </p:cBhvr>
                                      <p:to>
                                        <p:strVal val="visible"/>
                                      </p:to>
                                    </p:set>
                                    <p:animEffect transition="in" filter="blinds(horizontal)">
                                      <p:cBhvr>
                                        <p:cTn id="32" dur="500"/>
                                        <p:tgtEl>
                                          <p:spTgt spid="138247"/>
                                        </p:tgtEl>
                                      </p:cBhvr>
                                    </p:animEffect>
                                  </p:childTnLst>
                                </p:cTn>
                              </p:par>
                              <p:par>
                                <p:cTn id="33" presetID="3" presetClass="entr" presetSubtype="10" fill="hold" nodeType="with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blinds(horizontal)">
                                      <p:cBhvr>
                                        <p:cTn id="35" dur="500"/>
                                        <p:tgtEl>
                                          <p:spTgt spid="37"/>
                                        </p:tgtEl>
                                      </p:cBhvr>
                                    </p:animEffect>
                                  </p:childTnLst>
                                </p:cTn>
                              </p:par>
                              <p:par>
                                <p:cTn id="36" presetID="3" presetClass="entr" presetSubtype="10" fill="hold" grpId="0" nodeType="with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blinds(horizontal)">
                                      <p:cBhvr>
                                        <p:cTn id="38" dur="500"/>
                                        <p:tgtEl>
                                          <p:spTgt spid="29"/>
                                        </p:tgtEl>
                                      </p:cBhvr>
                                    </p:animEffect>
                                  </p:childTnLst>
                                </p:cTn>
                              </p:par>
                              <p:par>
                                <p:cTn id="39" presetID="3" presetClass="entr" presetSubtype="10" fill="hold" grpId="0" nodeType="withEffect">
                                  <p:stCondLst>
                                    <p:cond delay="0"/>
                                  </p:stCondLst>
                                  <p:childTnLst>
                                    <p:set>
                                      <p:cBhvr>
                                        <p:cTn id="40" dur="1" fill="hold">
                                          <p:stCondLst>
                                            <p:cond delay="0"/>
                                          </p:stCondLst>
                                        </p:cTn>
                                        <p:tgtEl>
                                          <p:spTgt spid="138249"/>
                                        </p:tgtEl>
                                        <p:attrNameLst>
                                          <p:attrName>style.visibility</p:attrName>
                                        </p:attrNameLst>
                                      </p:cBhvr>
                                      <p:to>
                                        <p:strVal val="visible"/>
                                      </p:to>
                                    </p:set>
                                    <p:animEffect transition="in" filter="blinds(horizontal)">
                                      <p:cBhvr>
                                        <p:cTn id="41" dur="500"/>
                                        <p:tgtEl>
                                          <p:spTgt spid="1382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246" grpId="0" animBg="1"/>
      <p:bldP spid="138247" grpId="0" animBg="1"/>
      <p:bldP spid="138249" grpId="0" animBg="1"/>
      <p:bldP spid="138251" grpId="0" animBg="1"/>
      <p:bldP spid="138252" grpId="0" animBg="1"/>
      <p:bldP spid="138267" grpId="0"/>
      <p:bldP spid="2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1520" y="130622"/>
            <a:ext cx="8604448" cy="1138138"/>
          </a:xfrm>
        </p:spPr>
        <p:txBody>
          <a:bodyPr>
            <a:normAutofit/>
          </a:bodyPr>
          <a:lstStyle/>
          <a:p>
            <a:pPr marL="1255713" lvl="0" indent="-1255713" algn="l"/>
            <a:r>
              <a:rPr lang="en-US" altLang="ja-JP" sz="4000" dirty="0" smtClean="0"/>
              <a:t>Teachers involved in this research</a:t>
            </a:r>
            <a:endParaRPr kumimoji="1" lang="en-GB" sz="4000" dirty="0"/>
          </a:p>
        </p:txBody>
      </p:sp>
      <p:sp>
        <p:nvSpPr>
          <p:cNvPr id="3" name="コンテンツ プレースホルダ 2"/>
          <p:cNvSpPr>
            <a:spLocks noGrp="1"/>
          </p:cNvSpPr>
          <p:nvPr>
            <p:ph idx="1"/>
          </p:nvPr>
        </p:nvSpPr>
        <p:spPr>
          <a:xfrm>
            <a:off x="323528" y="5157192"/>
            <a:ext cx="8568952" cy="720080"/>
          </a:xfrm>
        </p:spPr>
        <p:txBody>
          <a:bodyPr>
            <a:normAutofit/>
          </a:bodyPr>
          <a:lstStyle/>
          <a:p>
            <a:pPr>
              <a:buNone/>
            </a:pPr>
            <a:r>
              <a:rPr lang="en-US" altLang="ja-JP" sz="2000" dirty="0" smtClean="0"/>
              <a:t>TE: Teaching experience</a:t>
            </a:r>
            <a:r>
              <a:rPr lang="en-GB" altLang="ja-JP" sz="2000" dirty="0" smtClean="0"/>
              <a:t> </a:t>
            </a:r>
            <a:endParaRPr lang="en-US" altLang="ja-JP" sz="2000" dirty="0" smtClean="0"/>
          </a:p>
          <a:p>
            <a:pPr marL="900113" indent="0">
              <a:buNone/>
            </a:pPr>
            <a:endParaRPr lang="en-US" altLang="ja-JP" sz="2400" dirty="0" smtClean="0"/>
          </a:p>
          <a:p>
            <a:pPr marL="900113" indent="0">
              <a:buNone/>
            </a:pPr>
            <a:endParaRPr lang="en-US" altLang="ja-JP" sz="2400" dirty="0" smtClean="0"/>
          </a:p>
        </p:txBody>
      </p:sp>
      <p:sp>
        <p:nvSpPr>
          <p:cNvPr id="4" name="スライド番号プレースホルダ 3"/>
          <p:cNvSpPr>
            <a:spLocks noGrp="1"/>
          </p:cNvSpPr>
          <p:nvPr>
            <p:ph type="sldNum" sz="quarter" idx="12"/>
          </p:nvPr>
        </p:nvSpPr>
        <p:spPr/>
        <p:txBody>
          <a:bodyPr/>
          <a:lstStyle/>
          <a:p>
            <a:fld id="{16C43456-7A1A-4417-A544-9D4CC0AE537A}" type="slidenum">
              <a:rPr kumimoji="1" lang="en-GB" smtClean="0"/>
              <a:pPr/>
              <a:t>21</a:t>
            </a:fld>
            <a:endParaRPr kumimoji="1" lang="en-GB" dirty="0"/>
          </a:p>
        </p:txBody>
      </p:sp>
      <p:graphicFrame>
        <p:nvGraphicFramePr>
          <p:cNvPr id="5" name="表 4"/>
          <p:cNvGraphicFramePr>
            <a:graphicFrameLocks noGrp="1"/>
          </p:cNvGraphicFramePr>
          <p:nvPr>
            <p:extLst>
              <p:ext uri="{D42A27DB-BD31-4B8C-83A1-F6EECF244321}">
                <p14:modId xmlns:p14="http://schemas.microsoft.com/office/powerpoint/2010/main" val="1280636586"/>
              </p:ext>
            </p:extLst>
          </p:nvPr>
        </p:nvGraphicFramePr>
        <p:xfrm>
          <a:off x="251518" y="1340768"/>
          <a:ext cx="8640961" cy="3744415"/>
        </p:xfrm>
        <a:graphic>
          <a:graphicData uri="http://schemas.openxmlformats.org/drawingml/2006/table">
            <a:tbl>
              <a:tblPr/>
              <a:tblGrid>
                <a:gridCol w="1598887"/>
                <a:gridCol w="3441675"/>
                <a:gridCol w="3600399"/>
              </a:tblGrid>
              <a:tr h="411479">
                <a:tc>
                  <a:txBody>
                    <a:bodyPr/>
                    <a:lstStyle/>
                    <a:p>
                      <a:pPr indent="63500" algn="ctr">
                        <a:lnSpc>
                          <a:spcPct val="100000"/>
                        </a:lnSpc>
                        <a:spcAft>
                          <a:spcPts val="0"/>
                        </a:spcAft>
                      </a:pPr>
                      <a:endParaRPr lang="en-GB" sz="2400" kern="100" dirty="0">
                        <a:latin typeface="+mn-lt"/>
                        <a:ea typeface="+mn-ea"/>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ctr">
                        <a:lnSpc>
                          <a:spcPct val="100000"/>
                        </a:lnSpc>
                        <a:spcAft>
                          <a:spcPts val="0"/>
                        </a:spcAft>
                      </a:pPr>
                      <a:r>
                        <a:rPr lang="en-US" altLang="ja-JP" sz="2400" kern="100" dirty="0" smtClean="0">
                          <a:latin typeface="+mn-lt"/>
                          <a:ea typeface="+mn-ea"/>
                          <a:cs typeface="Times New Roman"/>
                        </a:rPr>
                        <a:t>Young teacher</a:t>
                      </a:r>
                      <a:endParaRPr lang="ja-JP" sz="2400" kern="100" dirty="0">
                        <a:latin typeface="+mn-lt"/>
                        <a:ea typeface="+mn-ea"/>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ctr">
                        <a:lnSpc>
                          <a:spcPct val="100000"/>
                        </a:lnSpc>
                        <a:spcAft>
                          <a:spcPts val="0"/>
                        </a:spcAft>
                      </a:pPr>
                      <a:r>
                        <a:rPr lang="en-US" altLang="ja-JP" sz="2400" kern="100" dirty="0" smtClean="0">
                          <a:latin typeface="+mn-lt"/>
                          <a:ea typeface="+mn-ea"/>
                          <a:cs typeface="Times New Roman"/>
                        </a:rPr>
                        <a:t>Experienced teacher</a:t>
                      </a:r>
                      <a:endParaRPr lang="ja-JP" sz="2400" kern="100" dirty="0">
                        <a:latin typeface="+mn-lt"/>
                        <a:ea typeface="+mn-ea"/>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66468">
                <a:tc>
                  <a:txBody>
                    <a:bodyPr/>
                    <a:lstStyle/>
                    <a:p>
                      <a:pPr indent="63500" algn="ctr">
                        <a:lnSpc>
                          <a:spcPct val="100000"/>
                        </a:lnSpc>
                        <a:spcAft>
                          <a:spcPts val="0"/>
                        </a:spcAft>
                      </a:pPr>
                      <a:r>
                        <a:rPr lang="en-GB" sz="2400" kern="100" dirty="0" smtClean="0">
                          <a:latin typeface="+mn-lt"/>
                          <a:ea typeface="+mn-ea"/>
                          <a:cs typeface="Times New Roman"/>
                        </a:rPr>
                        <a:t>“R” school in a rural area</a:t>
                      </a:r>
                      <a:endParaRPr lang="ja-JP" sz="2400" kern="100" dirty="0">
                        <a:latin typeface="+mn-lt"/>
                        <a:ea typeface="+mn-e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ctr">
                        <a:lnSpc>
                          <a:spcPct val="100000"/>
                        </a:lnSpc>
                        <a:spcAft>
                          <a:spcPts val="0"/>
                        </a:spcAft>
                      </a:pPr>
                      <a:r>
                        <a:rPr lang="en-US" altLang="ja-JP" sz="2400" kern="100" dirty="0" smtClean="0">
                          <a:latin typeface="+mn-lt"/>
                          <a:ea typeface="+mn-ea"/>
                          <a:cs typeface="Times New Roman"/>
                        </a:rPr>
                        <a:t>Mrs. Banda</a:t>
                      </a:r>
                      <a:endParaRPr lang="ja-JP" sz="2400" kern="100" dirty="0">
                        <a:latin typeface="+mn-lt"/>
                        <a:ea typeface="+mn-ea"/>
                        <a:cs typeface="Times New Roman"/>
                      </a:endParaRPr>
                    </a:p>
                    <a:p>
                      <a:pPr indent="63500" algn="ctr">
                        <a:lnSpc>
                          <a:spcPct val="100000"/>
                        </a:lnSpc>
                        <a:spcAft>
                          <a:spcPts val="0"/>
                        </a:spcAft>
                      </a:pPr>
                      <a:r>
                        <a:rPr lang="en-GB" sz="2400" kern="100" dirty="0" smtClean="0">
                          <a:latin typeface="+mn-lt"/>
                          <a:ea typeface="+mn-ea"/>
                          <a:cs typeface="Times New Roman"/>
                        </a:rPr>
                        <a:t>31 years old</a:t>
                      </a:r>
                      <a:endParaRPr lang="ja-JP" sz="2400" kern="100" dirty="0">
                        <a:latin typeface="+mn-lt"/>
                        <a:ea typeface="+mn-ea"/>
                        <a:cs typeface="Times New Roman"/>
                      </a:endParaRPr>
                    </a:p>
                    <a:p>
                      <a:pPr indent="63500" algn="ctr">
                        <a:lnSpc>
                          <a:spcPct val="100000"/>
                        </a:lnSpc>
                        <a:spcAft>
                          <a:spcPts val="0"/>
                        </a:spcAft>
                      </a:pPr>
                      <a:r>
                        <a:rPr lang="en-US" altLang="ja-JP" sz="2400" kern="100" dirty="0" smtClean="0">
                          <a:latin typeface="+mn-lt"/>
                          <a:ea typeface="+mn-ea"/>
                          <a:cs typeface="Times New Roman"/>
                        </a:rPr>
                        <a:t>TE: </a:t>
                      </a:r>
                      <a:r>
                        <a:rPr lang="en-GB" sz="2400" kern="100" dirty="0" smtClean="0">
                          <a:latin typeface="+mn-lt"/>
                          <a:ea typeface="+mn-ea"/>
                          <a:cs typeface="Times New Roman"/>
                        </a:rPr>
                        <a:t>2</a:t>
                      </a:r>
                      <a:r>
                        <a:rPr lang="en-GB" sz="2400" kern="100" baseline="0" dirty="0" smtClean="0">
                          <a:latin typeface="+mn-lt"/>
                          <a:ea typeface="+mn-ea"/>
                          <a:cs typeface="Times New Roman"/>
                        </a:rPr>
                        <a:t> years and 4 months</a:t>
                      </a:r>
                    </a:p>
                    <a:p>
                      <a:pPr indent="63500" algn="ctr">
                        <a:lnSpc>
                          <a:spcPct val="100000"/>
                        </a:lnSpc>
                        <a:spcAft>
                          <a:spcPts val="0"/>
                        </a:spcAft>
                      </a:pPr>
                      <a:r>
                        <a:rPr lang="en-US" altLang="ja-JP" sz="2400" kern="100" baseline="0" dirty="0" smtClean="0">
                          <a:latin typeface="+mn-lt"/>
                          <a:ea typeface="+mn-ea"/>
                          <a:cs typeface="Times New Roman"/>
                        </a:rPr>
                        <a:t>Grade 3</a:t>
                      </a:r>
                      <a:endParaRPr lang="ja-JP" sz="2400" kern="100" dirty="0">
                        <a:latin typeface="+mn-lt"/>
                        <a:ea typeface="+mn-e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63500" algn="ctr" defTabSz="914400" rtl="0" eaLnBrk="1" fontAlgn="auto" latinLnBrk="0" hangingPunct="1">
                        <a:lnSpc>
                          <a:spcPct val="100000"/>
                        </a:lnSpc>
                        <a:spcBef>
                          <a:spcPts val="0"/>
                        </a:spcBef>
                        <a:spcAft>
                          <a:spcPts val="0"/>
                        </a:spcAft>
                        <a:buClrTx/>
                        <a:buSzTx/>
                        <a:buFontTx/>
                        <a:buNone/>
                        <a:tabLst/>
                        <a:defRPr/>
                      </a:pPr>
                      <a:r>
                        <a:rPr kumimoji="1" lang="en-US" altLang="ja-JP" sz="2400" b="0" i="0" u="none" strike="noStrike" kern="100" cap="none" spc="0" normalizeH="0" baseline="0" noProof="0" dirty="0" smtClean="0">
                          <a:ln>
                            <a:noFill/>
                          </a:ln>
                          <a:solidFill>
                            <a:prstClr val="black"/>
                          </a:solidFill>
                          <a:effectLst/>
                          <a:uLnTx/>
                          <a:uFillTx/>
                          <a:latin typeface="+mn-lt"/>
                          <a:ea typeface="+mn-ea"/>
                          <a:cs typeface="Times New Roman"/>
                        </a:rPr>
                        <a:t>Mrs. Zulu</a:t>
                      </a:r>
                      <a:endParaRPr kumimoji="1" lang="ja-JP" altLang="en-US" sz="2400" b="0" i="0" u="none" strike="noStrike" kern="100" cap="none" spc="0" normalizeH="0" baseline="0" noProof="0" dirty="0" smtClean="0">
                        <a:ln>
                          <a:noFill/>
                        </a:ln>
                        <a:solidFill>
                          <a:prstClr val="black"/>
                        </a:solidFill>
                        <a:effectLst/>
                        <a:uLnTx/>
                        <a:uFillTx/>
                        <a:latin typeface="+mn-lt"/>
                        <a:ea typeface="+mn-ea"/>
                        <a:cs typeface="Times New Roman"/>
                      </a:endParaRPr>
                    </a:p>
                    <a:p>
                      <a:pPr marL="0" marR="0" lvl="0" indent="63500" algn="ctr" defTabSz="914400" rtl="0" eaLnBrk="1" fontAlgn="auto" latinLnBrk="0" hangingPunct="1">
                        <a:lnSpc>
                          <a:spcPct val="100000"/>
                        </a:lnSpc>
                        <a:spcBef>
                          <a:spcPts val="0"/>
                        </a:spcBef>
                        <a:spcAft>
                          <a:spcPts val="0"/>
                        </a:spcAft>
                        <a:buClrTx/>
                        <a:buSzTx/>
                        <a:buFontTx/>
                        <a:buNone/>
                        <a:tabLst/>
                        <a:defRPr/>
                      </a:pPr>
                      <a:r>
                        <a:rPr kumimoji="1" lang="en-GB" altLang="ja-JP" sz="2400" b="0" i="0" u="none" strike="noStrike" kern="100" cap="none" spc="0" normalizeH="0" baseline="0" noProof="0" dirty="0" smtClean="0">
                          <a:ln>
                            <a:noFill/>
                          </a:ln>
                          <a:solidFill>
                            <a:prstClr val="black"/>
                          </a:solidFill>
                          <a:effectLst/>
                          <a:uLnTx/>
                          <a:uFillTx/>
                          <a:latin typeface="+mn-lt"/>
                          <a:ea typeface="+mn-ea"/>
                          <a:cs typeface="Times New Roman"/>
                        </a:rPr>
                        <a:t>42 years old</a:t>
                      </a:r>
                      <a:endParaRPr kumimoji="1" lang="ja-JP" altLang="en-US" sz="2400" b="0" i="0" u="none" strike="noStrike" kern="100" cap="none" spc="0" normalizeH="0" baseline="0" noProof="0" dirty="0" smtClean="0">
                        <a:ln>
                          <a:noFill/>
                        </a:ln>
                        <a:solidFill>
                          <a:prstClr val="black"/>
                        </a:solidFill>
                        <a:effectLst/>
                        <a:uLnTx/>
                        <a:uFillTx/>
                        <a:latin typeface="+mn-lt"/>
                        <a:ea typeface="+mn-ea"/>
                        <a:cs typeface="Times New Roman"/>
                      </a:endParaRPr>
                    </a:p>
                    <a:p>
                      <a:pPr marL="0" marR="0" lvl="0" indent="63500" algn="ctr" defTabSz="914400" rtl="0" eaLnBrk="1" fontAlgn="auto" latinLnBrk="0" hangingPunct="1">
                        <a:lnSpc>
                          <a:spcPct val="100000"/>
                        </a:lnSpc>
                        <a:spcBef>
                          <a:spcPts val="0"/>
                        </a:spcBef>
                        <a:spcAft>
                          <a:spcPts val="0"/>
                        </a:spcAft>
                        <a:buClrTx/>
                        <a:buSzTx/>
                        <a:buFontTx/>
                        <a:buNone/>
                        <a:tabLst/>
                        <a:defRPr/>
                      </a:pPr>
                      <a:r>
                        <a:rPr kumimoji="1" lang="en-US" altLang="ja-JP" sz="2400" b="0" i="0" u="none" strike="noStrike" kern="100" cap="none" spc="0" normalizeH="0" baseline="0" noProof="0" dirty="0" smtClean="0">
                          <a:ln>
                            <a:noFill/>
                          </a:ln>
                          <a:solidFill>
                            <a:prstClr val="black"/>
                          </a:solidFill>
                          <a:effectLst/>
                          <a:uLnTx/>
                          <a:uFillTx/>
                          <a:latin typeface="+mn-lt"/>
                          <a:ea typeface="+mn-ea"/>
                          <a:cs typeface="Times New Roman"/>
                        </a:rPr>
                        <a:t>TE: </a:t>
                      </a:r>
                      <a:r>
                        <a:rPr kumimoji="1" lang="en-GB" altLang="ja-JP" sz="2400" b="0" i="0" u="none" strike="noStrike" kern="100" cap="none" spc="0" normalizeH="0" baseline="0" noProof="0" dirty="0" smtClean="0">
                          <a:ln>
                            <a:noFill/>
                          </a:ln>
                          <a:solidFill>
                            <a:prstClr val="black"/>
                          </a:solidFill>
                          <a:effectLst/>
                          <a:uLnTx/>
                          <a:uFillTx/>
                          <a:latin typeface="+mn-lt"/>
                          <a:ea typeface="+mn-ea"/>
                          <a:cs typeface="Times New Roman"/>
                        </a:rPr>
                        <a:t>14 years and 6 months</a:t>
                      </a:r>
                    </a:p>
                    <a:p>
                      <a:pPr marL="0" marR="0" lvl="0" indent="63500" algn="ctr" defTabSz="914400" rtl="0" eaLnBrk="1" fontAlgn="auto" latinLnBrk="0" hangingPunct="1">
                        <a:lnSpc>
                          <a:spcPct val="100000"/>
                        </a:lnSpc>
                        <a:spcBef>
                          <a:spcPts val="0"/>
                        </a:spcBef>
                        <a:spcAft>
                          <a:spcPts val="0"/>
                        </a:spcAft>
                        <a:buClrTx/>
                        <a:buSzTx/>
                        <a:buFontTx/>
                        <a:buNone/>
                        <a:tabLst/>
                        <a:defRPr/>
                      </a:pPr>
                      <a:r>
                        <a:rPr lang="en-US" altLang="ja-JP" sz="2400" kern="100" baseline="0" dirty="0" smtClean="0">
                          <a:latin typeface="+mn-lt"/>
                          <a:ea typeface="+mn-ea"/>
                          <a:cs typeface="Times New Roman"/>
                        </a:rPr>
                        <a:t>Grade 1</a:t>
                      </a:r>
                      <a:endParaRPr lang="ja-JP" altLang="ja-JP" sz="2400" kern="100" dirty="0" smtClean="0">
                        <a:latin typeface="+mn-lt"/>
                        <a:ea typeface="+mn-e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66468">
                <a:tc>
                  <a:txBody>
                    <a:bodyPr/>
                    <a:lstStyle/>
                    <a:p>
                      <a:pPr indent="63500" algn="ctr">
                        <a:lnSpc>
                          <a:spcPct val="100000"/>
                        </a:lnSpc>
                        <a:spcAft>
                          <a:spcPts val="0"/>
                        </a:spcAft>
                      </a:pPr>
                      <a:r>
                        <a:rPr lang="en-GB" sz="2400" kern="100" dirty="0" smtClean="0">
                          <a:latin typeface="+mn-lt"/>
                          <a:ea typeface="+mn-ea"/>
                          <a:cs typeface="Times New Roman"/>
                        </a:rPr>
                        <a:t>“U” school in an urban area</a:t>
                      </a:r>
                      <a:endParaRPr lang="ja-JP" sz="2400" kern="100" dirty="0">
                        <a:latin typeface="+mn-lt"/>
                        <a:ea typeface="+mn-e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63500" algn="ctr" defTabSz="914400" rtl="0" eaLnBrk="1" fontAlgn="auto" latinLnBrk="0" hangingPunct="1">
                        <a:lnSpc>
                          <a:spcPct val="100000"/>
                        </a:lnSpc>
                        <a:spcBef>
                          <a:spcPts val="0"/>
                        </a:spcBef>
                        <a:spcAft>
                          <a:spcPts val="0"/>
                        </a:spcAft>
                        <a:buClrTx/>
                        <a:buSzTx/>
                        <a:buFontTx/>
                        <a:buNone/>
                        <a:tabLst/>
                        <a:defRPr/>
                      </a:pPr>
                      <a:r>
                        <a:rPr kumimoji="1" lang="en-US" altLang="ja-JP" sz="2400" b="0" i="0" u="none" strike="noStrike" kern="100" cap="none" spc="0" normalizeH="0" baseline="0" noProof="0" dirty="0" smtClean="0">
                          <a:ln>
                            <a:noFill/>
                          </a:ln>
                          <a:solidFill>
                            <a:prstClr val="black"/>
                          </a:solidFill>
                          <a:effectLst/>
                          <a:uLnTx/>
                          <a:uFillTx/>
                          <a:latin typeface="+mn-lt"/>
                          <a:ea typeface="+mn-ea"/>
                          <a:cs typeface="Times New Roman"/>
                        </a:rPr>
                        <a:t>Mrs. </a:t>
                      </a:r>
                      <a:r>
                        <a:rPr kumimoji="1" lang="en-US" altLang="ja-JP" sz="2400" b="0" i="0" u="none" strike="noStrike" kern="100" cap="none" spc="0" normalizeH="0" baseline="0" noProof="0" dirty="0" err="1" smtClean="0">
                          <a:ln>
                            <a:noFill/>
                          </a:ln>
                          <a:solidFill>
                            <a:prstClr val="black"/>
                          </a:solidFill>
                          <a:effectLst/>
                          <a:uLnTx/>
                          <a:uFillTx/>
                          <a:latin typeface="+mn-lt"/>
                          <a:ea typeface="+mn-ea"/>
                          <a:cs typeface="Times New Roman"/>
                        </a:rPr>
                        <a:t>Kunda</a:t>
                      </a:r>
                      <a:endParaRPr kumimoji="1" lang="ja-JP" altLang="en-US" sz="2400" b="0" i="0" u="none" strike="noStrike" kern="100" cap="none" spc="0" normalizeH="0" baseline="0" noProof="0" dirty="0" smtClean="0">
                        <a:ln>
                          <a:noFill/>
                        </a:ln>
                        <a:solidFill>
                          <a:prstClr val="black"/>
                        </a:solidFill>
                        <a:effectLst/>
                        <a:uLnTx/>
                        <a:uFillTx/>
                        <a:latin typeface="+mn-lt"/>
                        <a:ea typeface="+mn-ea"/>
                        <a:cs typeface="Times New Roman"/>
                      </a:endParaRPr>
                    </a:p>
                    <a:p>
                      <a:pPr marL="0" marR="0" lvl="0" indent="63500" algn="ctr" defTabSz="914400" rtl="0" eaLnBrk="1" fontAlgn="auto" latinLnBrk="0" hangingPunct="1">
                        <a:lnSpc>
                          <a:spcPct val="100000"/>
                        </a:lnSpc>
                        <a:spcBef>
                          <a:spcPts val="0"/>
                        </a:spcBef>
                        <a:spcAft>
                          <a:spcPts val="0"/>
                        </a:spcAft>
                        <a:buClrTx/>
                        <a:buSzTx/>
                        <a:buFontTx/>
                        <a:buNone/>
                        <a:tabLst/>
                        <a:defRPr/>
                      </a:pPr>
                      <a:r>
                        <a:rPr kumimoji="1" lang="en-GB" altLang="ja-JP" sz="2400" b="0" i="0" u="none" strike="noStrike" kern="100" cap="none" spc="0" normalizeH="0" baseline="0" noProof="0" dirty="0" smtClean="0">
                          <a:ln>
                            <a:noFill/>
                          </a:ln>
                          <a:solidFill>
                            <a:prstClr val="black"/>
                          </a:solidFill>
                          <a:effectLst/>
                          <a:uLnTx/>
                          <a:uFillTx/>
                          <a:latin typeface="+mn-lt"/>
                          <a:ea typeface="+mn-ea"/>
                          <a:cs typeface="Times New Roman"/>
                        </a:rPr>
                        <a:t>26 years old</a:t>
                      </a:r>
                      <a:endParaRPr kumimoji="1" lang="ja-JP" altLang="en-US" sz="2400" b="0" i="0" u="none" strike="noStrike" kern="100" cap="none" spc="0" normalizeH="0" baseline="0" noProof="0" dirty="0" smtClean="0">
                        <a:ln>
                          <a:noFill/>
                        </a:ln>
                        <a:solidFill>
                          <a:prstClr val="black"/>
                        </a:solidFill>
                        <a:effectLst/>
                        <a:uLnTx/>
                        <a:uFillTx/>
                        <a:latin typeface="+mn-lt"/>
                        <a:ea typeface="+mn-ea"/>
                        <a:cs typeface="Times New Roman"/>
                      </a:endParaRPr>
                    </a:p>
                    <a:p>
                      <a:pPr marL="0" marR="0" lvl="0" indent="63500" algn="ctr" defTabSz="914400" rtl="0" eaLnBrk="1" fontAlgn="auto" latinLnBrk="0" hangingPunct="1">
                        <a:lnSpc>
                          <a:spcPct val="100000"/>
                        </a:lnSpc>
                        <a:spcBef>
                          <a:spcPts val="0"/>
                        </a:spcBef>
                        <a:spcAft>
                          <a:spcPts val="0"/>
                        </a:spcAft>
                        <a:buClrTx/>
                        <a:buSzTx/>
                        <a:buFontTx/>
                        <a:buNone/>
                        <a:tabLst/>
                        <a:defRPr/>
                      </a:pPr>
                      <a:r>
                        <a:rPr kumimoji="1" lang="en-US" altLang="ja-JP" sz="2400" b="0" i="0" u="none" strike="noStrike" kern="100" cap="none" spc="0" normalizeH="0" baseline="0" noProof="0" dirty="0" smtClean="0">
                          <a:ln>
                            <a:noFill/>
                          </a:ln>
                          <a:solidFill>
                            <a:prstClr val="black"/>
                          </a:solidFill>
                          <a:effectLst/>
                          <a:uLnTx/>
                          <a:uFillTx/>
                          <a:latin typeface="+mn-lt"/>
                          <a:ea typeface="+mn-ea"/>
                          <a:cs typeface="Times New Roman"/>
                        </a:rPr>
                        <a:t>TE: 3</a:t>
                      </a:r>
                      <a:r>
                        <a:rPr kumimoji="1" lang="en-GB" altLang="ja-JP" sz="2400" b="0" i="0" u="none" strike="noStrike" kern="100" cap="none" spc="0" normalizeH="0" baseline="0" noProof="0" dirty="0" smtClean="0">
                          <a:ln>
                            <a:noFill/>
                          </a:ln>
                          <a:solidFill>
                            <a:prstClr val="black"/>
                          </a:solidFill>
                          <a:effectLst/>
                          <a:uLnTx/>
                          <a:uFillTx/>
                          <a:latin typeface="+mn-lt"/>
                          <a:ea typeface="+mn-ea"/>
                          <a:cs typeface="Times New Roman"/>
                        </a:rPr>
                        <a:t> years</a:t>
                      </a:r>
                    </a:p>
                    <a:p>
                      <a:pPr marL="0" marR="0" lvl="0" indent="63500" algn="ctr" defTabSz="914400" rtl="0" eaLnBrk="1" fontAlgn="auto" latinLnBrk="0" hangingPunct="1">
                        <a:lnSpc>
                          <a:spcPct val="100000"/>
                        </a:lnSpc>
                        <a:spcBef>
                          <a:spcPts val="0"/>
                        </a:spcBef>
                        <a:spcAft>
                          <a:spcPts val="0"/>
                        </a:spcAft>
                        <a:buClrTx/>
                        <a:buSzTx/>
                        <a:buFontTx/>
                        <a:buNone/>
                        <a:tabLst/>
                        <a:defRPr/>
                      </a:pPr>
                      <a:r>
                        <a:rPr lang="en-US" altLang="ja-JP" sz="2400" kern="100" baseline="0" dirty="0" smtClean="0">
                          <a:latin typeface="+mn-lt"/>
                          <a:ea typeface="+mn-ea"/>
                          <a:cs typeface="Times New Roman"/>
                        </a:rPr>
                        <a:t>Grade 6</a:t>
                      </a:r>
                      <a:endParaRPr lang="ja-JP" altLang="ja-JP" sz="2400" kern="100" dirty="0" smtClean="0">
                        <a:latin typeface="+mn-lt"/>
                        <a:ea typeface="+mn-e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63500" algn="ctr" defTabSz="914400" rtl="0" eaLnBrk="1" fontAlgn="auto" latinLnBrk="0" hangingPunct="1">
                        <a:lnSpc>
                          <a:spcPct val="100000"/>
                        </a:lnSpc>
                        <a:spcBef>
                          <a:spcPts val="0"/>
                        </a:spcBef>
                        <a:spcAft>
                          <a:spcPts val="0"/>
                        </a:spcAft>
                        <a:buClrTx/>
                        <a:buSzTx/>
                        <a:buFontTx/>
                        <a:buNone/>
                        <a:tabLst/>
                        <a:defRPr/>
                      </a:pPr>
                      <a:r>
                        <a:rPr kumimoji="1" lang="en-US" altLang="ja-JP" sz="2400" b="0" i="0" u="none" strike="noStrike" kern="100" cap="none" spc="0" normalizeH="0" baseline="0" noProof="0" dirty="0" smtClean="0">
                          <a:ln>
                            <a:noFill/>
                          </a:ln>
                          <a:solidFill>
                            <a:prstClr val="black"/>
                          </a:solidFill>
                          <a:effectLst/>
                          <a:uLnTx/>
                          <a:uFillTx/>
                          <a:latin typeface="+mn-lt"/>
                          <a:ea typeface="+mn-ea"/>
                          <a:cs typeface="Times New Roman"/>
                        </a:rPr>
                        <a:t>Mrs. </a:t>
                      </a:r>
                      <a:r>
                        <a:rPr kumimoji="1" lang="en-US" altLang="ja-JP" sz="2400" b="0" i="0" u="none" strike="noStrike" kern="100" cap="none" spc="0" normalizeH="0" baseline="0" noProof="0" dirty="0" err="1" smtClean="0">
                          <a:ln>
                            <a:noFill/>
                          </a:ln>
                          <a:solidFill>
                            <a:prstClr val="black"/>
                          </a:solidFill>
                          <a:effectLst/>
                          <a:uLnTx/>
                          <a:uFillTx/>
                          <a:latin typeface="+mn-lt"/>
                          <a:ea typeface="+mn-ea"/>
                          <a:cs typeface="Times New Roman"/>
                        </a:rPr>
                        <a:t>Mulenga</a:t>
                      </a:r>
                      <a:endParaRPr kumimoji="1" lang="ja-JP" altLang="en-US" sz="2400" b="0" i="0" u="none" strike="noStrike" kern="100" cap="none" spc="0" normalizeH="0" baseline="0" noProof="0" dirty="0" smtClean="0">
                        <a:ln>
                          <a:noFill/>
                        </a:ln>
                        <a:solidFill>
                          <a:prstClr val="black"/>
                        </a:solidFill>
                        <a:effectLst/>
                        <a:uLnTx/>
                        <a:uFillTx/>
                        <a:latin typeface="+mn-lt"/>
                        <a:ea typeface="+mn-ea"/>
                        <a:cs typeface="Times New Roman"/>
                      </a:endParaRPr>
                    </a:p>
                    <a:p>
                      <a:pPr marL="0" marR="0" lvl="0" indent="63500" algn="ctr" defTabSz="914400" rtl="0" eaLnBrk="1" fontAlgn="auto" latinLnBrk="0" hangingPunct="1">
                        <a:lnSpc>
                          <a:spcPct val="100000"/>
                        </a:lnSpc>
                        <a:spcBef>
                          <a:spcPts val="0"/>
                        </a:spcBef>
                        <a:spcAft>
                          <a:spcPts val="0"/>
                        </a:spcAft>
                        <a:buClrTx/>
                        <a:buSzTx/>
                        <a:buFontTx/>
                        <a:buNone/>
                        <a:tabLst/>
                        <a:defRPr/>
                      </a:pPr>
                      <a:r>
                        <a:rPr kumimoji="1" lang="en-GB" altLang="ja-JP" sz="2400" b="0" i="0" u="none" strike="noStrike" kern="100" cap="none" spc="0" normalizeH="0" baseline="0" noProof="0" dirty="0" smtClean="0">
                          <a:ln>
                            <a:noFill/>
                          </a:ln>
                          <a:solidFill>
                            <a:prstClr val="black"/>
                          </a:solidFill>
                          <a:effectLst/>
                          <a:uLnTx/>
                          <a:uFillTx/>
                          <a:latin typeface="+mn-lt"/>
                          <a:ea typeface="+mn-ea"/>
                          <a:cs typeface="Times New Roman"/>
                        </a:rPr>
                        <a:t>47 years old</a:t>
                      </a:r>
                      <a:endParaRPr kumimoji="1" lang="ja-JP" altLang="en-US" sz="2400" b="0" i="0" u="none" strike="noStrike" kern="100" cap="none" spc="0" normalizeH="0" baseline="0" noProof="0" dirty="0" smtClean="0">
                        <a:ln>
                          <a:noFill/>
                        </a:ln>
                        <a:solidFill>
                          <a:prstClr val="black"/>
                        </a:solidFill>
                        <a:effectLst/>
                        <a:uLnTx/>
                        <a:uFillTx/>
                        <a:latin typeface="+mn-lt"/>
                        <a:ea typeface="+mn-ea"/>
                        <a:cs typeface="Times New Roman"/>
                      </a:endParaRPr>
                    </a:p>
                    <a:p>
                      <a:pPr marL="0" marR="0" lvl="0" indent="63500" algn="ctr" defTabSz="914400" rtl="0" eaLnBrk="1" fontAlgn="auto" latinLnBrk="0" hangingPunct="1">
                        <a:lnSpc>
                          <a:spcPct val="100000"/>
                        </a:lnSpc>
                        <a:spcBef>
                          <a:spcPts val="0"/>
                        </a:spcBef>
                        <a:spcAft>
                          <a:spcPts val="0"/>
                        </a:spcAft>
                        <a:buClrTx/>
                        <a:buSzTx/>
                        <a:buFontTx/>
                        <a:buNone/>
                        <a:tabLst/>
                        <a:defRPr/>
                      </a:pPr>
                      <a:r>
                        <a:rPr kumimoji="1" lang="en-US" altLang="ja-JP" sz="2400" b="0" i="0" u="none" strike="noStrike" kern="100" cap="none" spc="0" normalizeH="0" baseline="0" noProof="0" dirty="0" smtClean="0">
                          <a:ln>
                            <a:noFill/>
                          </a:ln>
                          <a:solidFill>
                            <a:prstClr val="black"/>
                          </a:solidFill>
                          <a:effectLst/>
                          <a:uLnTx/>
                          <a:uFillTx/>
                          <a:latin typeface="+mn-lt"/>
                          <a:ea typeface="+mn-ea"/>
                          <a:cs typeface="Times New Roman"/>
                        </a:rPr>
                        <a:t>TE: </a:t>
                      </a:r>
                      <a:r>
                        <a:rPr kumimoji="1" lang="en-GB" altLang="ja-JP" sz="2400" b="0" i="0" u="none" strike="noStrike" kern="100" cap="none" spc="0" normalizeH="0" baseline="0" noProof="0" dirty="0" smtClean="0">
                          <a:ln>
                            <a:noFill/>
                          </a:ln>
                          <a:solidFill>
                            <a:prstClr val="black"/>
                          </a:solidFill>
                          <a:effectLst/>
                          <a:uLnTx/>
                          <a:uFillTx/>
                          <a:latin typeface="+mn-lt"/>
                          <a:ea typeface="+mn-ea"/>
                          <a:cs typeface="Times New Roman"/>
                        </a:rPr>
                        <a:t>22 years</a:t>
                      </a:r>
                    </a:p>
                    <a:p>
                      <a:pPr marL="0" marR="0" lvl="0" indent="63500" algn="ctr" defTabSz="914400" rtl="0" eaLnBrk="1" fontAlgn="auto" latinLnBrk="0" hangingPunct="1">
                        <a:lnSpc>
                          <a:spcPct val="100000"/>
                        </a:lnSpc>
                        <a:spcBef>
                          <a:spcPts val="0"/>
                        </a:spcBef>
                        <a:spcAft>
                          <a:spcPts val="0"/>
                        </a:spcAft>
                        <a:buClrTx/>
                        <a:buSzTx/>
                        <a:buFontTx/>
                        <a:buNone/>
                        <a:tabLst/>
                        <a:defRPr/>
                      </a:pPr>
                      <a:r>
                        <a:rPr lang="en-US" altLang="ja-JP" sz="2400" kern="100" baseline="0" dirty="0" smtClean="0">
                          <a:latin typeface="+mn-lt"/>
                          <a:ea typeface="+mn-ea"/>
                          <a:cs typeface="Times New Roman"/>
                        </a:rPr>
                        <a:t>Grade </a:t>
                      </a:r>
                      <a:r>
                        <a:rPr kumimoji="1" lang="en-US" altLang="ja-JP" sz="2400" b="0" i="0" u="none" strike="noStrike" kern="100" cap="none" spc="0" normalizeH="0" baseline="0" noProof="0" dirty="0" smtClean="0">
                          <a:ln>
                            <a:noFill/>
                          </a:ln>
                          <a:solidFill>
                            <a:prstClr val="black"/>
                          </a:solidFill>
                          <a:effectLst/>
                          <a:uLnTx/>
                          <a:uFillTx/>
                          <a:latin typeface="+mn-lt"/>
                          <a:ea typeface="+mn-ea"/>
                          <a:cs typeface="Times New Roman"/>
                        </a:rPr>
                        <a:t>7</a:t>
                      </a:r>
                      <a:endParaRPr lang="ja-JP" altLang="ja-JP" sz="2400" kern="100" dirty="0" smtClean="0">
                        <a:latin typeface="+mn-lt"/>
                        <a:ea typeface="+mn-e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1520" y="130622"/>
            <a:ext cx="8604448" cy="1138138"/>
          </a:xfrm>
        </p:spPr>
        <p:txBody>
          <a:bodyPr>
            <a:normAutofit/>
          </a:bodyPr>
          <a:lstStyle/>
          <a:p>
            <a:pPr marL="1255713" lvl="0" indent="-1255713" algn="l"/>
            <a:r>
              <a:rPr lang="en-US" altLang="ja-JP" sz="4000" dirty="0" smtClean="0"/>
              <a:t>Data collected from teachers</a:t>
            </a:r>
            <a:endParaRPr kumimoji="1" lang="en-GB" sz="4000" dirty="0"/>
          </a:p>
        </p:txBody>
      </p:sp>
      <p:sp>
        <p:nvSpPr>
          <p:cNvPr id="4" name="スライド番号プレースホルダ 3"/>
          <p:cNvSpPr>
            <a:spLocks noGrp="1"/>
          </p:cNvSpPr>
          <p:nvPr>
            <p:ph type="sldNum" sz="quarter" idx="12"/>
          </p:nvPr>
        </p:nvSpPr>
        <p:spPr/>
        <p:txBody>
          <a:bodyPr/>
          <a:lstStyle/>
          <a:p>
            <a:fld id="{16C43456-7A1A-4417-A544-9D4CC0AE537A}" type="slidenum">
              <a:rPr kumimoji="1" lang="en-GB" smtClean="0"/>
              <a:pPr/>
              <a:t>22</a:t>
            </a:fld>
            <a:endParaRPr kumimoji="1" lang="en-GB" dirty="0"/>
          </a:p>
        </p:txBody>
      </p:sp>
      <p:graphicFrame>
        <p:nvGraphicFramePr>
          <p:cNvPr id="6" name="表 5"/>
          <p:cNvGraphicFramePr>
            <a:graphicFrameLocks noGrp="1"/>
          </p:cNvGraphicFramePr>
          <p:nvPr/>
        </p:nvGraphicFramePr>
        <p:xfrm>
          <a:off x="323528" y="1340768"/>
          <a:ext cx="8640960" cy="5154868"/>
        </p:xfrm>
        <a:graphic>
          <a:graphicData uri="http://schemas.openxmlformats.org/drawingml/2006/table">
            <a:tbl>
              <a:tblPr/>
              <a:tblGrid>
                <a:gridCol w="1080120"/>
                <a:gridCol w="1656184"/>
                <a:gridCol w="1296144"/>
                <a:gridCol w="1512168"/>
                <a:gridCol w="1368152"/>
                <a:gridCol w="1728192"/>
              </a:tblGrid>
              <a:tr h="1062872">
                <a:tc>
                  <a:txBody>
                    <a:bodyPr/>
                    <a:lstStyle/>
                    <a:p>
                      <a:pPr indent="63500" algn="ctr">
                        <a:lnSpc>
                          <a:spcPct val="100000"/>
                        </a:lnSpc>
                        <a:spcAft>
                          <a:spcPts val="0"/>
                        </a:spcAft>
                      </a:pPr>
                      <a:r>
                        <a:rPr lang="en-US" altLang="ja-JP" sz="2000" kern="100" dirty="0" smtClean="0">
                          <a:latin typeface="+mn-lt"/>
                          <a:ea typeface="+mn-ea"/>
                          <a:cs typeface="Times New Roman"/>
                        </a:rPr>
                        <a:t>School</a:t>
                      </a:r>
                      <a:endParaRPr lang="ja-JP" sz="2000" kern="100" dirty="0">
                        <a:latin typeface="+mn-lt"/>
                        <a:ea typeface="+mn-e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ctr">
                        <a:lnSpc>
                          <a:spcPct val="100000"/>
                        </a:lnSpc>
                        <a:spcAft>
                          <a:spcPts val="0"/>
                        </a:spcAft>
                      </a:pPr>
                      <a:r>
                        <a:rPr lang="en-US" altLang="ja-JP" sz="2000" kern="100" dirty="0" smtClean="0">
                          <a:latin typeface="+mn-lt"/>
                          <a:ea typeface="+mn-ea"/>
                          <a:cs typeface="Times New Roman"/>
                        </a:rPr>
                        <a:t>Teacher</a:t>
                      </a:r>
                      <a:endParaRPr lang="ja-JP" sz="2000" kern="100" dirty="0">
                        <a:latin typeface="+mn-lt"/>
                        <a:ea typeface="+mn-e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ctr">
                        <a:lnSpc>
                          <a:spcPct val="100000"/>
                        </a:lnSpc>
                        <a:spcAft>
                          <a:spcPts val="0"/>
                        </a:spcAft>
                      </a:pPr>
                      <a:r>
                        <a:rPr lang="en-US" altLang="ja-JP" sz="2000" kern="100" dirty="0" smtClean="0">
                          <a:latin typeface="+mn-lt"/>
                          <a:ea typeface="+mn-ea"/>
                          <a:cs typeface="Times New Roman"/>
                        </a:rPr>
                        <a:t>Lesson Diary</a:t>
                      </a:r>
                      <a:endParaRPr lang="ja-JP" sz="2000" kern="100" dirty="0">
                        <a:latin typeface="+mn-lt"/>
                        <a:ea typeface="+mn-e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ctr">
                        <a:lnSpc>
                          <a:spcPct val="100000"/>
                        </a:lnSpc>
                        <a:spcAft>
                          <a:spcPts val="0"/>
                        </a:spcAft>
                      </a:pPr>
                      <a:r>
                        <a:rPr lang="en-US" altLang="ja-JP" sz="2000" kern="100" dirty="0" smtClean="0">
                          <a:latin typeface="+mn-lt"/>
                          <a:ea typeface="+mn-ea"/>
                          <a:cs typeface="Times New Roman"/>
                        </a:rPr>
                        <a:t>Interview</a:t>
                      </a:r>
                      <a:endParaRPr lang="ja-JP" sz="2000" kern="100" dirty="0">
                        <a:latin typeface="+mn-lt"/>
                        <a:ea typeface="+mn-e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ctr">
                        <a:lnSpc>
                          <a:spcPct val="100000"/>
                        </a:lnSpc>
                        <a:spcAft>
                          <a:spcPts val="0"/>
                        </a:spcAft>
                      </a:pPr>
                      <a:r>
                        <a:rPr lang="en-US" altLang="ja-JP" sz="2000" kern="100" dirty="0" smtClean="0">
                          <a:latin typeface="+mn-lt"/>
                          <a:ea typeface="+mn-ea"/>
                          <a:cs typeface="Times New Roman"/>
                        </a:rPr>
                        <a:t>Lesson observation</a:t>
                      </a:r>
                      <a:endParaRPr lang="ja-JP" sz="2000" kern="100" dirty="0">
                        <a:latin typeface="+mn-lt"/>
                        <a:ea typeface="+mn-e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ctr">
                        <a:lnSpc>
                          <a:spcPct val="100000"/>
                        </a:lnSpc>
                        <a:spcAft>
                          <a:spcPts val="0"/>
                        </a:spcAft>
                      </a:pPr>
                      <a:r>
                        <a:rPr lang="en-US" altLang="ja-JP" sz="2000" kern="100" dirty="0" smtClean="0">
                          <a:latin typeface="+mn-lt"/>
                          <a:ea typeface="+mn-ea"/>
                          <a:cs typeface="Times New Roman"/>
                        </a:rPr>
                        <a:t>Questionnaire</a:t>
                      </a:r>
                      <a:endParaRPr lang="ja-JP" sz="2000" kern="100" dirty="0">
                        <a:latin typeface="+mn-lt"/>
                        <a:ea typeface="+mn-e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22999">
                <a:tc rowSpan="2">
                  <a:txBody>
                    <a:bodyPr/>
                    <a:lstStyle/>
                    <a:p>
                      <a:pPr indent="63500" algn="ctr">
                        <a:lnSpc>
                          <a:spcPct val="100000"/>
                        </a:lnSpc>
                        <a:spcAft>
                          <a:spcPts val="0"/>
                        </a:spcAft>
                      </a:pPr>
                      <a:r>
                        <a:rPr lang="en-GB" sz="2000" kern="100" dirty="0" smtClean="0">
                          <a:latin typeface="+mn-lt"/>
                          <a:ea typeface="+mn-ea"/>
                          <a:cs typeface="Times New Roman"/>
                        </a:rPr>
                        <a:t>“R” school in a rural area</a:t>
                      </a:r>
                      <a:endParaRPr lang="ja-JP" sz="2000" kern="100" dirty="0">
                        <a:latin typeface="+mn-lt"/>
                        <a:ea typeface="+mn-e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tcPr>
                </a:tc>
                <a:tc>
                  <a:txBody>
                    <a:bodyPr/>
                    <a:lstStyle/>
                    <a:p>
                      <a:pPr algn="ctr" fontAlgn="ctr">
                        <a:buNone/>
                      </a:pPr>
                      <a:r>
                        <a:rPr lang="en-US" altLang="ja-JP" sz="2000" dirty="0" smtClean="0">
                          <a:latin typeface="+mn-lt"/>
                        </a:rPr>
                        <a:t>Mrs. Banda</a:t>
                      </a:r>
                      <a:endParaRPr lang="ja-JP" altLang="ja-JP" sz="2000" dirty="0" smtClean="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ctr">
                        <a:lnSpc>
                          <a:spcPct val="100000"/>
                        </a:lnSpc>
                        <a:spcAft>
                          <a:spcPts val="0"/>
                        </a:spcAft>
                      </a:pPr>
                      <a:r>
                        <a:rPr lang="en-GB" sz="2000" kern="100" dirty="0" smtClean="0">
                          <a:latin typeface="+mn-lt"/>
                          <a:ea typeface="+mn-ea"/>
                          <a:cs typeface="Times New Roman"/>
                        </a:rPr>
                        <a:t>35 lessons</a:t>
                      </a:r>
                      <a:endParaRPr lang="ja-JP" sz="2000" kern="100" dirty="0">
                        <a:latin typeface="+mn-lt"/>
                        <a:ea typeface="+mn-e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ctr">
                        <a:lnSpc>
                          <a:spcPct val="100000"/>
                        </a:lnSpc>
                        <a:spcAft>
                          <a:spcPts val="0"/>
                        </a:spcAft>
                      </a:pPr>
                      <a:r>
                        <a:rPr lang="en-GB" sz="2000" kern="100" dirty="0" smtClean="0">
                          <a:latin typeface="+mn-lt"/>
                          <a:ea typeface="+mn-ea"/>
                          <a:cs typeface="Times New Roman"/>
                        </a:rPr>
                        <a:t>25/09/2009</a:t>
                      </a:r>
                      <a:endParaRPr lang="ja-JP" sz="2000" kern="100" dirty="0">
                        <a:latin typeface="+mn-lt"/>
                        <a:ea typeface="+mn-ea"/>
                        <a:cs typeface="Times New Roman"/>
                      </a:endParaRPr>
                    </a:p>
                    <a:p>
                      <a:pPr indent="63500" algn="ctr">
                        <a:lnSpc>
                          <a:spcPct val="100000"/>
                        </a:lnSpc>
                        <a:spcAft>
                          <a:spcPts val="0"/>
                        </a:spcAft>
                      </a:pPr>
                      <a:r>
                        <a:rPr lang="en-GB" sz="2000" kern="100" dirty="0" smtClean="0">
                          <a:latin typeface="+mn-lt"/>
                          <a:ea typeface="+mn-ea"/>
                          <a:cs typeface="Times New Roman"/>
                        </a:rPr>
                        <a:t>07/09/2010</a:t>
                      </a:r>
                      <a:endParaRPr lang="ja-JP" sz="2000" kern="100" dirty="0">
                        <a:latin typeface="+mn-lt"/>
                        <a:ea typeface="+mn-e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ctr">
                        <a:lnSpc>
                          <a:spcPct val="100000"/>
                        </a:lnSpc>
                        <a:spcAft>
                          <a:spcPts val="0"/>
                        </a:spcAft>
                      </a:pPr>
                      <a:r>
                        <a:rPr lang="en-GB" sz="2000" kern="100" dirty="0" smtClean="0">
                          <a:latin typeface="+mn-lt"/>
                          <a:ea typeface="+mn-ea"/>
                          <a:cs typeface="Times New Roman"/>
                        </a:rPr>
                        <a:t>4 lessons</a:t>
                      </a:r>
                      <a:endParaRPr lang="ja-JP" sz="2000" kern="100" dirty="0">
                        <a:latin typeface="+mn-lt"/>
                        <a:ea typeface="+mn-e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ctr">
                        <a:lnSpc>
                          <a:spcPct val="100000"/>
                        </a:lnSpc>
                        <a:spcAft>
                          <a:spcPts val="0"/>
                        </a:spcAft>
                      </a:pPr>
                      <a:r>
                        <a:rPr lang="en-GB" sz="2000" kern="100" dirty="0" smtClean="0">
                          <a:latin typeface="+mn-lt"/>
                          <a:ea typeface="+mn-ea"/>
                          <a:cs typeface="Times New Roman"/>
                        </a:rPr>
                        <a:t>Nov. 2008</a:t>
                      </a:r>
                      <a:endParaRPr lang="ja-JP" sz="2000" kern="100" dirty="0">
                        <a:latin typeface="+mn-lt"/>
                        <a:ea typeface="+mn-e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22999">
                <a:tc vMerge="1">
                  <a:txBody>
                    <a:bodyPr/>
                    <a:lstStyle/>
                    <a:p>
                      <a:pPr indent="63500" algn="ctr">
                        <a:lnSpc>
                          <a:spcPct val="100000"/>
                        </a:lnSpc>
                        <a:spcAft>
                          <a:spcPts val="0"/>
                        </a:spcAft>
                      </a:pPr>
                      <a:endParaRPr lang="ja-JP" sz="2400" kern="100" dirty="0">
                        <a:latin typeface="+mn-lt"/>
                        <a:ea typeface="+mn-ea"/>
                        <a:cs typeface="Times New Roman"/>
                      </a:endParaRPr>
                    </a:p>
                  </a:txBody>
                  <a:tcPr marL="68580" marR="68580" marT="0" marB="0" anchor="ctr"/>
                </a:tc>
                <a:tc>
                  <a:txBody>
                    <a:bodyPr/>
                    <a:lstStyle/>
                    <a:p>
                      <a:pPr marL="0" marR="0" indent="63500" algn="ctr" defTabSz="914400" rtl="0" eaLnBrk="1" fontAlgn="auto" latinLnBrk="0" hangingPunct="1">
                        <a:lnSpc>
                          <a:spcPct val="100000"/>
                        </a:lnSpc>
                        <a:spcBef>
                          <a:spcPts val="0"/>
                        </a:spcBef>
                        <a:spcAft>
                          <a:spcPts val="0"/>
                        </a:spcAft>
                        <a:buClrTx/>
                        <a:buSzTx/>
                        <a:buFontTx/>
                        <a:buNone/>
                        <a:tabLst/>
                        <a:defRPr/>
                      </a:pPr>
                      <a:r>
                        <a:rPr lang="en-US" altLang="ja-JP" sz="2000" dirty="0" smtClean="0">
                          <a:latin typeface="+mn-lt"/>
                        </a:rPr>
                        <a:t>Mrs. Zulu</a:t>
                      </a:r>
                      <a:endParaRPr lang="ja-JP" altLang="ja-JP" sz="2000" dirty="0" smtClean="0">
                        <a:latin typeface="+mn-lt"/>
                      </a:endParaRPr>
                    </a:p>
                  </a:txBody>
                  <a:tcPr marL="68580" marR="68580" marT="0" marB="0" anchor="ctr">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ctr">
                        <a:lnSpc>
                          <a:spcPct val="100000"/>
                        </a:lnSpc>
                        <a:spcAft>
                          <a:spcPts val="0"/>
                        </a:spcAft>
                      </a:pPr>
                      <a:r>
                        <a:rPr lang="en-GB" sz="2000" kern="100" dirty="0" smtClean="0">
                          <a:latin typeface="+mn-lt"/>
                          <a:ea typeface="+mn-ea"/>
                          <a:cs typeface="Times New Roman"/>
                        </a:rPr>
                        <a:t>51</a:t>
                      </a:r>
                      <a:r>
                        <a:rPr lang="en-US" sz="2000" kern="100" baseline="0" dirty="0" smtClean="0">
                          <a:latin typeface="+mn-lt"/>
                          <a:ea typeface="+mn-ea"/>
                          <a:cs typeface="Times New Roman"/>
                        </a:rPr>
                        <a:t> lessons</a:t>
                      </a:r>
                      <a:endParaRPr lang="ja-JP" sz="2000" kern="100" dirty="0">
                        <a:latin typeface="+mn-lt"/>
                        <a:ea typeface="+mn-e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ctr">
                        <a:lnSpc>
                          <a:spcPct val="100000"/>
                        </a:lnSpc>
                        <a:spcAft>
                          <a:spcPts val="0"/>
                        </a:spcAft>
                      </a:pPr>
                      <a:r>
                        <a:rPr lang="en-GB" sz="2000" kern="100" dirty="0" smtClean="0">
                          <a:latin typeface="+mn-lt"/>
                          <a:ea typeface="+mn-ea"/>
                          <a:cs typeface="Times New Roman"/>
                        </a:rPr>
                        <a:t>25/09/2009</a:t>
                      </a:r>
                      <a:endParaRPr lang="ja-JP" sz="2000" kern="100" dirty="0">
                        <a:latin typeface="+mn-lt"/>
                        <a:ea typeface="+mn-ea"/>
                        <a:cs typeface="Times New Roman"/>
                      </a:endParaRPr>
                    </a:p>
                    <a:p>
                      <a:pPr indent="63500" algn="ctr">
                        <a:lnSpc>
                          <a:spcPct val="100000"/>
                        </a:lnSpc>
                        <a:spcAft>
                          <a:spcPts val="0"/>
                        </a:spcAft>
                      </a:pPr>
                      <a:r>
                        <a:rPr lang="en-GB" sz="2000" kern="100" dirty="0" smtClean="0">
                          <a:latin typeface="+mn-lt"/>
                          <a:ea typeface="+mn-ea"/>
                          <a:cs typeface="Times New Roman"/>
                        </a:rPr>
                        <a:t>03/09/2010</a:t>
                      </a:r>
                      <a:endParaRPr lang="ja-JP" sz="2000" kern="100" dirty="0">
                        <a:latin typeface="+mn-lt"/>
                        <a:ea typeface="+mn-e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ctr">
                        <a:lnSpc>
                          <a:spcPct val="100000"/>
                        </a:lnSpc>
                        <a:spcAft>
                          <a:spcPts val="0"/>
                        </a:spcAft>
                      </a:pPr>
                      <a:r>
                        <a:rPr lang="en-GB" sz="2000" kern="100" dirty="0" smtClean="0">
                          <a:latin typeface="+mn-lt"/>
                          <a:ea typeface="+mn-ea"/>
                          <a:cs typeface="Times New Roman"/>
                        </a:rPr>
                        <a:t>4</a:t>
                      </a:r>
                      <a:r>
                        <a:rPr lang="en-US" sz="2000" kern="100" baseline="0" dirty="0" smtClean="0">
                          <a:latin typeface="+mn-lt"/>
                          <a:ea typeface="+mn-ea"/>
                          <a:cs typeface="Times New Roman"/>
                        </a:rPr>
                        <a:t> lessons</a:t>
                      </a:r>
                      <a:endParaRPr lang="ja-JP" sz="2000" kern="100" dirty="0">
                        <a:latin typeface="+mn-lt"/>
                        <a:ea typeface="+mn-e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ctr">
                        <a:lnSpc>
                          <a:spcPct val="100000"/>
                        </a:lnSpc>
                        <a:spcAft>
                          <a:spcPts val="0"/>
                        </a:spcAft>
                      </a:pPr>
                      <a:r>
                        <a:rPr lang="en-GB" altLang="ja-JP" sz="2000" kern="100" smtClean="0">
                          <a:latin typeface="+mn-lt"/>
                          <a:ea typeface="+mn-ea"/>
                          <a:cs typeface="Times New Roman"/>
                        </a:rPr>
                        <a:t>Nov. 2008</a:t>
                      </a:r>
                      <a:endParaRPr lang="ja-JP" altLang="ja-JP" sz="2000" kern="100" dirty="0">
                        <a:latin typeface="+mn-lt"/>
                        <a:ea typeface="+mn-e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22999">
                <a:tc rowSpan="2">
                  <a:txBody>
                    <a:bodyPr/>
                    <a:lstStyle/>
                    <a:p>
                      <a:pPr indent="63500" algn="ctr">
                        <a:lnSpc>
                          <a:spcPct val="100000"/>
                        </a:lnSpc>
                        <a:spcAft>
                          <a:spcPts val="0"/>
                        </a:spcAft>
                      </a:pPr>
                      <a:r>
                        <a:rPr lang="en-GB" sz="2000" kern="100" dirty="0" smtClean="0">
                          <a:latin typeface="+mn-lt"/>
                          <a:ea typeface="+mn-ea"/>
                          <a:cs typeface="Times New Roman"/>
                        </a:rPr>
                        <a:t>“U” school in an urban area</a:t>
                      </a:r>
                      <a:endParaRPr lang="ja-JP" sz="2000" kern="100" dirty="0">
                        <a:latin typeface="+mn-lt"/>
                        <a:ea typeface="+mn-e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tcPr>
                </a:tc>
                <a:tc>
                  <a:txBody>
                    <a:bodyPr/>
                    <a:lstStyle/>
                    <a:p>
                      <a:pPr marL="0" marR="0" indent="63500" algn="ctr" defTabSz="914400" rtl="0" eaLnBrk="1" fontAlgn="auto" latinLnBrk="0" hangingPunct="1">
                        <a:lnSpc>
                          <a:spcPct val="100000"/>
                        </a:lnSpc>
                        <a:spcBef>
                          <a:spcPts val="0"/>
                        </a:spcBef>
                        <a:spcAft>
                          <a:spcPts val="0"/>
                        </a:spcAft>
                        <a:buClrTx/>
                        <a:buSzTx/>
                        <a:buFontTx/>
                        <a:buNone/>
                        <a:tabLst/>
                        <a:defRPr/>
                      </a:pPr>
                      <a:r>
                        <a:rPr lang="en-US" altLang="ja-JP" sz="2000" dirty="0" smtClean="0">
                          <a:latin typeface="+mn-lt"/>
                        </a:rPr>
                        <a:t>Mrs. </a:t>
                      </a:r>
                      <a:r>
                        <a:rPr lang="en-US" altLang="ja-JP" sz="2000" dirty="0" err="1" smtClean="0">
                          <a:latin typeface="+mn-lt"/>
                        </a:rPr>
                        <a:t>Kunda</a:t>
                      </a:r>
                      <a:endParaRPr lang="ja-JP" altLang="ja-JP" sz="2000" dirty="0" smtClean="0">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ctr">
                        <a:lnSpc>
                          <a:spcPct val="100000"/>
                        </a:lnSpc>
                        <a:spcAft>
                          <a:spcPts val="0"/>
                        </a:spcAft>
                      </a:pPr>
                      <a:r>
                        <a:rPr lang="en-GB" sz="2000" kern="100" dirty="0" smtClean="0">
                          <a:latin typeface="+mn-lt"/>
                          <a:ea typeface="+mn-ea"/>
                          <a:cs typeface="Times New Roman"/>
                        </a:rPr>
                        <a:t>59</a:t>
                      </a:r>
                      <a:r>
                        <a:rPr lang="en-US" sz="2000" kern="100" baseline="0" dirty="0" smtClean="0">
                          <a:latin typeface="+mn-lt"/>
                          <a:ea typeface="+mn-ea"/>
                          <a:cs typeface="Times New Roman"/>
                        </a:rPr>
                        <a:t> lessons</a:t>
                      </a:r>
                      <a:endParaRPr lang="ja-JP" sz="2000" kern="100" dirty="0">
                        <a:latin typeface="+mn-lt"/>
                        <a:ea typeface="+mn-e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ctr">
                        <a:lnSpc>
                          <a:spcPct val="100000"/>
                        </a:lnSpc>
                        <a:spcAft>
                          <a:spcPts val="0"/>
                        </a:spcAft>
                      </a:pPr>
                      <a:r>
                        <a:rPr lang="en-GB" sz="2000" kern="100" dirty="0" smtClean="0">
                          <a:latin typeface="+mn-lt"/>
                          <a:ea typeface="+mn-ea"/>
                          <a:cs typeface="Times New Roman"/>
                        </a:rPr>
                        <a:t>01/10/2009</a:t>
                      </a:r>
                      <a:endParaRPr lang="ja-JP" sz="2000" kern="100" dirty="0">
                        <a:latin typeface="+mn-lt"/>
                        <a:ea typeface="+mn-ea"/>
                        <a:cs typeface="Times New Roman"/>
                      </a:endParaRPr>
                    </a:p>
                    <a:p>
                      <a:pPr indent="63500" algn="ctr">
                        <a:lnSpc>
                          <a:spcPct val="100000"/>
                        </a:lnSpc>
                        <a:spcAft>
                          <a:spcPts val="0"/>
                        </a:spcAft>
                      </a:pPr>
                      <a:r>
                        <a:rPr lang="en-GB" sz="2000" kern="100" dirty="0" smtClean="0">
                          <a:latin typeface="+mn-lt"/>
                          <a:ea typeface="+mn-ea"/>
                          <a:cs typeface="Times New Roman"/>
                        </a:rPr>
                        <a:t>06/09/2010</a:t>
                      </a:r>
                      <a:endParaRPr lang="ja-JP" sz="2000" kern="100" dirty="0">
                        <a:latin typeface="+mn-lt"/>
                        <a:ea typeface="+mn-e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ctr">
                        <a:lnSpc>
                          <a:spcPct val="100000"/>
                        </a:lnSpc>
                        <a:spcAft>
                          <a:spcPts val="0"/>
                        </a:spcAft>
                      </a:pPr>
                      <a:r>
                        <a:rPr lang="en-GB" sz="2000" kern="100" dirty="0" smtClean="0">
                          <a:latin typeface="+mn-lt"/>
                          <a:ea typeface="+mn-ea"/>
                          <a:cs typeface="Times New Roman"/>
                        </a:rPr>
                        <a:t>2</a:t>
                      </a:r>
                      <a:r>
                        <a:rPr lang="en-US" sz="2000" kern="100" baseline="0" dirty="0" smtClean="0">
                          <a:latin typeface="+mn-lt"/>
                          <a:ea typeface="+mn-ea"/>
                          <a:cs typeface="Times New Roman"/>
                        </a:rPr>
                        <a:t> lessons</a:t>
                      </a:r>
                      <a:endParaRPr lang="ja-JP" sz="2000" kern="100" dirty="0">
                        <a:latin typeface="+mn-lt"/>
                        <a:ea typeface="+mn-e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ctr">
                        <a:lnSpc>
                          <a:spcPct val="100000"/>
                        </a:lnSpc>
                        <a:spcAft>
                          <a:spcPts val="0"/>
                        </a:spcAft>
                      </a:pPr>
                      <a:r>
                        <a:rPr lang="en-GB" altLang="ja-JP" sz="2000" kern="100" smtClean="0">
                          <a:latin typeface="+mn-lt"/>
                          <a:ea typeface="+mn-ea"/>
                          <a:cs typeface="Times New Roman"/>
                        </a:rPr>
                        <a:t>Nov. 2008</a:t>
                      </a:r>
                      <a:endParaRPr lang="ja-JP" altLang="ja-JP" sz="2000" kern="100" dirty="0">
                        <a:latin typeface="+mn-lt"/>
                        <a:ea typeface="+mn-e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22999">
                <a:tc vMerge="1">
                  <a:txBody>
                    <a:bodyPr/>
                    <a:lstStyle/>
                    <a:p>
                      <a:pPr indent="63500" algn="ctr">
                        <a:lnSpc>
                          <a:spcPct val="100000"/>
                        </a:lnSpc>
                        <a:spcAft>
                          <a:spcPts val="0"/>
                        </a:spcAft>
                      </a:pPr>
                      <a:endParaRPr lang="ja-JP" sz="2400" kern="100" dirty="0">
                        <a:latin typeface="+mn-lt"/>
                        <a:ea typeface="+mn-ea"/>
                        <a:cs typeface="Times New Roman"/>
                      </a:endParaRPr>
                    </a:p>
                  </a:txBody>
                  <a:tcPr marL="68580" marR="68580" marT="0" marB="0" anchor="ctr"/>
                </a:tc>
                <a:tc>
                  <a:txBody>
                    <a:bodyPr/>
                    <a:lstStyle/>
                    <a:p>
                      <a:pPr marL="0" marR="0" indent="63500" algn="ctr" defTabSz="914400" rtl="0" eaLnBrk="1" fontAlgn="auto" latinLnBrk="0" hangingPunct="1">
                        <a:lnSpc>
                          <a:spcPct val="100000"/>
                        </a:lnSpc>
                        <a:spcBef>
                          <a:spcPts val="0"/>
                        </a:spcBef>
                        <a:spcAft>
                          <a:spcPts val="0"/>
                        </a:spcAft>
                        <a:buClrTx/>
                        <a:buSzTx/>
                        <a:buFontTx/>
                        <a:buNone/>
                        <a:tabLst/>
                        <a:defRPr/>
                      </a:pPr>
                      <a:r>
                        <a:rPr lang="en-US" altLang="ja-JP" sz="2000" dirty="0" smtClean="0">
                          <a:latin typeface="+mn-lt"/>
                        </a:rPr>
                        <a:t>Mrs. </a:t>
                      </a:r>
                      <a:r>
                        <a:rPr lang="en-US" altLang="ja-JP" sz="2000" dirty="0" err="1" smtClean="0">
                          <a:latin typeface="+mn-lt"/>
                        </a:rPr>
                        <a:t>Mulenga</a:t>
                      </a:r>
                      <a:endParaRPr lang="ja-JP" altLang="ja-JP" sz="2000" dirty="0" smtClean="0">
                        <a:latin typeface="+mn-lt"/>
                      </a:endParaRPr>
                    </a:p>
                  </a:txBody>
                  <a:tcPr marL="68580" marR="68580" marT="0" marB="0" anchor="ctr">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ctr">
                        <a:lnSpc>
                          <a:spcPct val="100000"/>
                        </a:lnSpc>
                        <a:spcAft>
                          <a:spcPts val="0"/>
                        </a:spcAft>
                      </a:pPr>
                      <a:r>
                        <a:rPr lang="en-GB" sz="2000" kern="100" dirty="0" smtClean="0">
                          <a:latin typeface="+mn-lt"/>
                          <a:ea typeface="+mn-ea"/>
                          <a:cs typeface="Times New Roman"/>
                        </a:rPr>
                        <a:t>34</a:t>
                      </a:r>
                      <a:r>
                        <a:rPr lang="en-US" sz="2000" kern="100" baseline="0" dirty="0" smtClean="0">
                          <a:latin typeface="+mn-lt"/>
                          <a:ea typeface="+mn-ea"/>
                          <a:cs typeface="Times New Roman"/>
                        </a:rPr>
                        <a:t> lessons</a:t>
                      </a:r>
                      <a:endParaRPr lang="ja-JP" sz="2000" kern="100" dirty="0">
                        <a:latin typeface="+mn-lt"/>
                        <a:ea typeface="+mn-e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ctr">
                        <a:lnSpc>
                          <a:spcPct val="100000"/>
                        </a:lnSpc>
                        <a:spcAft>
                          <a:spcPts val="0"/>
                        </a:spcAft>
                      </a:pPr>
                      <a:r>
                        <a:rPr lang="en-GB" sz="2000" kern="100" dirty="0" smtClean="0">
                          <a:latin typeface="+mn-lt"/>
                          <a:ea typeface="+mn-ea"/>
                          <a:cs typeface="Times New Roman"/>
                        </a:rPr>
                        <a:t>29/09/2009</a:t>
                      </a:r>
                      <a:endParaRPr lang="ja-JP" sz="2000" kern="100" dirty="0">
                        <a:latin typeface="+mn-lt"/>
                        <a:ea typeface="+mn-ea"/>
                        <a:cs typeface="Times New Roman"/>
                      </a:endParaRPr>
                    </a:p>
                    <a:p>
                      <a:pPr indent="63500" algn="ctr">
                        <a:lnSpc>
                          <a:spcPct val="100000"/>
                        </a:lnSpc>
                        <a:spcAft>
                          <a:spcPts val="0"/>
                        </a:spcAft>
                      </a:pPr>
                      <a:r>
                        <a:rPr lang="en-GB" sz="2000" kern="100" dirty="0" smtClean="0">
                          <a:latin typeface="+mn-lt"/>
                          <a:ea typeface="+mn-ea"/>
                          <a:cs typeface="Times New Roman"/>
                        </a:rPr>
                        <a:t>06/09/2010</a:t>
                      </a:r>
                      <a:endParaRPr lang="ja-JP" sz="2000" kern="100" dirty="0">
                        <a:latin typeface="+mn-lt"/>
                        <a:ea typeface="+mn-e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ctr">
                        <a:lnSpc>
                          <a:spcPct val="100000"/>
                        </a:lnSpc>
                        <a:spcAft>
                          <a:spcPts val="0"/>
                        </a:spcAft>
                      </a:pPr>
                      <a:r>
                        <a:rPr lang="en-GB" sz="2000" kern="100" dirty="0" smtClean="0">
                          <a:latin typeface="+mn-lt"/>
                          <a:ea typeface="+mn-ea"/>
                          <a:cs typeface="Times New Roman"/>
                        </a:rPr>
                        <a:t>2</a:t>
                      </a:r>
                      <a:r>
                        <a:rPr lang="en-US" sz="2000" kern="100" baseline="0" dirty="0" smtClean="0">
                          <a:latin typeface="+mn-lt"/>
                          <a:ea typeface="+mn-ea"/>
                          <a:cs typeface="Times New Roman"/>
                        </a:rPr>
                        <a:t> lessons</a:t>
                      </a:r>
                      <a:endParaRPr lang="ja-JP" sz="2000" kern="100" dirty="0">
                        <a:latin typeface="+mn-lt"/>
                        <a:ea typeface="+mn-e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ctr">
                        <a:lnSpc>
                          <a:spcPct val="100000"/>
                        </a:lnSpc>
                        <a:spcAft>
                          <a:spcPts val="0"/>
                        </a:spcAft>
                      </a:pPr>
                      <a:r>
                        <a:rPr lang="en-GB" altLang="ja-JP" sz="2000" kern="100" dirty="0" smtClean="0">
                          <a:latin typeface="+mn-lt"/>
                          <a:ea typeface="+mn-ea"/>
                          <a:cs typeface="Times New Roman"/>
                        </a:rPr>
                        <a:t>Nov. 2008</a:t>
                      </a:r>
                      <a:endParaRPr lang="ja-JP" altLang="ja-JP" sz="2000" kern="100" dirty="0">
                        <a:latin typeface="+mn-lt"/>
                        <a:ea typeface="+mn-e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a:xfrm>
            <a:off x="457200" y="404664"/>
            <a:ext cx="8229600" cy="6264696"/>
          </a:xfrm>
        </p:spPr>
        <p:txBody>
          <a:bodyPr>
            <a:normAutofit/>
          </a:bodyPr>
          <a:lstStyle/>
          <a:p>
            <a:pPr>
              <a:buNone/>
            </a:pPr>
            <a:r>
              <a:rPr lang="en-US" altLang="ja-JP" u="sng" dirty="0" smtClean="0"/>
              <a:t>Mrs. Banda (</a:t>
            </a:r>
            <a:r>
              <a:rPr lang="en-GB" altLang="ja-JP" u="sng" kern="100" dirty="0" smtClean="0">
                <a:cs typeface="Times New Roman"/>
              </a:rPr>
              <a:t>“R” school in a rural area)</a:t>
            </a:r>
            <a:endParaRPr lang="ja-JP" altLang="ja-JP" u="sng" kern="100" dirty="0" smtClean="0">
              <a:cs typeface="Times New Roman"/>
            </a:endParaRPr>
          </a:p>
          <a:p>
            <a:pPr>
              <a:buNone/>
            </a:pPr>
            <a:r>
              <a:rPr kumimoji="1" lang="en-US" altLang="ja-JP" dirty="0" smtClean="0"/>
              <a:t>(1) </a:t>
            </a:r>
            <a:r>
              <a:rPr lang="en-US" altLang="ja-JP" dirty="0" smtClean="0"/>
              <a:t>Teaching content/mathematics</a:t>
            </a:r>
            <a:endParaRPr kumimoji="1" lang="en-US" altLang="ja-JP" dirty="0" smtClean="0"/>
          </a:p>
          <a:p>
            <a:pPr marL="514350" lvl="1" indent="-336550" algn="just" fontAlgn="base">
              <a:spcBef>
                <a:spcPts val="1200"/>
              </a:spcBef>
              <a:spcAft>
                <a:spcPct val="0"/>
              </a:spcAft>
              <a:buFont typeface="+mj-ea"/>
              <a:buAutoNum type="circleNumDbPlain"/>
            </a:pPr>
            <a:r>
              <a:rPr lang="en-US" altLang="ja-JP" dirty="0" smtClean="0">
                <a:cs typeface="ＭＳ Ｐゴシック" pitchFamily="50" charset="-128"/>
              </a:rPr>
              <a:t>Strong sense of procedural understanding</a:t>
            </a:r>
          </a:p>
          <a:p>
            <a:pPr marL="720000" lvl="1" indent="17463" algn="just" fontAlgn="base">
              <a:spcBef>
                <a:spcPts val="600"/>
              </a:spcBef>
              <a:spcAft>
                <a:spcPct val="0"/>
              </a:spcAft>
              <a:buNone/>
            </a:pPr>
            <a:r>
              <a:rPr lang="en-US" altLang="ja-JP" sz="2000" i="1" dirty="0" smtClean="0"/>
              <a:t>I had introduced them multiplication table. Yes. That table what I did was at…, it was on the chart. I just told them. I just, I put it on the…, on the board, the chart. The…, I just wanted them to know how to multiply using the multiplication… [partially omitted] …So, now the confusion is, like, like addition they know that could be kept up for you add on. Subtraction, you, you subtract, maybe you remove. They know that they understand those contents. And division is like, it just going something, something like that. Now multiplication is very difficult for them to realize that this is just to come three times or twice. Something like that. So, some…, it was difficult for them. Some was subtracting, some was…, just like that. </a:t>
            </a:r>
          </a:p>
          <a:p>
            <a:pPr marL="720000" lvl="1" indent="17463" algn="r" fontAlgn="base">
              <a:spcBef>
                <a:spcPts val="600"/>
              </a:spcBef>
              <a:spcAft>
                <a:spcPct val="0"/>
              </a:spcAft>
              <a:buNone/>
            </a:pPr>
            <a:r>
              <a:rPr lang="en-GB" altLang="ja-JP" sz="2000" dirty="0" smtClean="0"/>
              <a:t>(statement 07/09/’10: on lesson diary 25/06/’09)</a:t>
            </a:r>
            <a:endParaRPr lang="en-US" altLang="ja-JP" sz="2000" dirty="0" smtClean="0">
              <a:cs typeface="ＭＳ Ｐゴシック" pitchFamily="50" charset="-128"/>
            </a:endParaRPr>
          </a:p>
        </p:txBody>
      </p:sp>
      <p:sp>
        <p:nvSpPr>
          <p:cNvPr id="4" name="スライド番号プレースホルダ 3"/>
          <p:cNvSpPr>
            <a:spLocks noGrp="1"/>
          </p:cNvSpPr>
          <p:nvPr>
            <p:ph type="sldNum" sz="quarter" idx="12"/>
          </p:nvPr>
        </p:nvSpPr>
        <p:spPr/>
        <p:txBody>
          <a:bodyPr/>
          <a:lstStyle/>
          <a:p>
            <a:fld id="{16C43456-7A1A-4417-A544-9D4CC0AE537A}" type="slidenum">
              <a:rPr kumimoji="1" lang="en-GB" smtClean="0"/>
              <a:pPr/>
              <a:t>23</a:t>
            </a:fld>
            <a:endParaRPr kumimoji="1" lang="en-GB" dirty="0"/>
          </a:p>
        </p:txBody>
      </p:sp>
      <p:cxnSp>
        <p:nvCxnSpPr>
          <p:cNvPr id="6" name="直線コネクタ 5"/>
          <p:cNvCxnSpPr/>
          <p:nvPr/>
        </p:nvCxnSpPr>
        <p:spPr>
          <a:xfrm>
            <a:off x="5076056" y="4581128"/>
            <a:ext cx="3672408"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a:off x="6588224" y="2780928"/>
            <a:ext cx="1944216"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a:off x="1259632" y="3068960"/>
            <a:ext cx="216024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p:nvCxnSpPr>
        <p:spPr>
          <a:xfrm>
            <a:off x="4067944" y="3068960"/>
            <a:ext cx="4536504"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a:off x="1259632" y="3429000"/>
            <a:ext cx="2448272"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直線コネクタ 16"/>
          <p:cNvCxnSpPr/>
          <p:nvPr/>
        </p:nvCxnSpPr>
        <p:spPr>
          <a:xfrm>
            <a:off x="1259632" y="4941168"/>
            <a:ext cx="612068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par>
                                <p:cTn id="8" presetID="3" presetClass="entr" presetSubtype="1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blinds(horizontal)">
                                      <p:cBhvr>
                                        <p:cTn id="10" dur="500"/>
                                        <p:tgtEl>
                                          <p:spTgt spid="10"/>
                                        </p:tgtEl>
                                      </p:cBhvr>
                                    </p:animEffect>
                                  </p:childTnLst>
                                </p:cTn>
                              </p:par>
                              <p:par>
                                <p:cTn id="11" presetID="3" presetClass="entr" presetSubtype="1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blinds(horizontal)">
                                      <p:cBhvr>
                                        <p:cTn id="13" dur="500"/>
                                        <p:tgtEl>
                                          <p:spTgt spid="12"/>
                                        </p:tgtEl>
                                      </p:cBhvr>
                                    </p:animEffect>
                                  </p:childTnLst>
                                </p:cTn>
                              </p:par>
                              <p:par>
                                <p:cTn id="14" presetID="3" presetClass="entr" presetSubtype="10" fill="hold"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blinds(horizontal)">
                                      <p:cBhvr>
                                        <p:cTn id="16" dur="500"/>
                                        <p:tgtEl>
                                          <p:spTgt spid="16"/>
                                        </p:tgtEl>
                                      </p:cBhvr>
                                    </p:animEffect>
                                  </p:childTnLst>
                                </p:cTn>
                              </p:par>
                              <p:par>
                                <p:cTn id="17" presetID="3" presetClass="entr" presetSubtype="1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blinds(horizontal)">
                                      <p:cBhvr>
                                        <p:cTn id="19" dur="500"/>
                                        <p:tgtEl>
                                          <p:spTgt spid="6"/>
                                        </p:tgtEl>
                                      </p:cBhvr>
                                    </p:animEffect>
                                  </p:childTnLst>
                                </p:cTn>
                              </p:par>
                              <p:par>
                                <p:cTn id="20" presetID="3" presetClass="entr" presetSubtype="10" fill="hold"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blinds(horizontal)">
                                      <p:cBhvr>
                                        <p:cTn id="2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a:xfrm>
            <a:off x="457200" y="404664"/>
            <a:ext cx="8229600" cy="6264696"/>
          </a:xfrm>
        </p:spPr>
        <p:txBody>
          <a:bodyPr>
            <a:normAutofit/>
          </a:bodyPr>
          <a:lstStyle/>
          <a:p>
            <a:pPr>
              <a:buNone/>
            </a:pPr>
            <a:r>
              <a:rPr lang="en-US" altLang="ja-JP" u="sng" dirty="0" smtClean="0"/>
              <a:t>Mrs. Banda (</a:t>
            </a:r>
            <a:r>
              <a:rPr lang="en-GB" altLang="ja-JP" u="sng" kern="100" dirty="0" smtClean="0">
                <a:cs typeface="Times New Roman"/>
              </a:rPr>
              <a:t>“R” school in a rural area)</a:t>
            </a:r>
            <a:endParaRPr lang="ja-JP" altLang="ja-JP" u="sng" kern="100" dirty="0" smtClean="0">
              <a:cs typeface="Times New Roman"/>
            </a:endParaRPr>
          </a:p>
          <a:p>
            <a:pPr marL="514350" indent="-514350">
              <a:buAutoNum type="arabicParenBoth"/>
            </a:pPr>
            <a:r>
              <a:rPr lang="en-US" altLang="ja-JP" dirty="0" smtClean="0"/>
              <a:t>Teaching content/mathematics</a:t>
            </a:r>
            <a:endParaRPr lang="en-GB" altLang="ja-JP" sz="2000" dirty="0" smtClean="0"/>
          </a:p>
          <a:p>
            <a:pPr marL="514350" lvl="1" indent="-336550" algn="just" fontAlgn="base">
              <a:spcBef>
                <a:spcPts val="1200"/>
              </a:spcBef>
              <a:spcAft>
                <a:spcPct val="0"/>
              </a:spcAft>
              <a:buFont typeface="+mj-ea"/>
              <a:buAutoNum type="circleNumDbPlain" startAt="2"/>
            </a:pPr>
            <a:r>
              <a:rPr lang="en-US" altLang="ja-JP" dirty="0" smtClean="0">
                <a:cs typeface="ＭＳ Ｐゴシック" pitchFamily="50" charset="-128"/>
              </a:rPr>
              <a:t>Considering students, while following textbook</a:t>
            </a:r>
          </a:p>
          <a:p>
            <a:pPr marL="720000" lvl="1" indent="17463" algn="just" fontAlgn="base">
              <a:spcBef>
                <a:spcPts val="600"/>
              </a:spcBef>
              <a:spcAft>
                <a:spcPct val="0"/>
              </a:spcAft>
              <a:buNone/>
            </a:pPr>
            <a:r>
              <a:rPr lang="en-US" altLang="ja-JP" sz="2000" i="1" dirty="0" smtClean="0"/>
              <a:t>Maybe, if you find that, like even if you find that they don’t understand, I have to, at least, change (and) find some simpler ways. Because what we do sometimes is…, we do simplify. You find that they are not able, like, this way, like, if you look at this, they are not, you find that it’s difficult for them to understand on this words. Maybe you just consult on this. Yes. This should be on its on now. So long they understand that one is the thousands, they know the thousand, hundred, tens and ones. That’s what we do. Because sometimes, if you look at the, where…, the books, the syllabus where they are…, you know… It</a:t>
            </a:r>
            <a:r>
              <a:rPr lang="ja-JP" altLang="ja-JP" sz="2000" i="1" dirty="0" smtClean="0"/>
              <a:t>’</a:t>
            </a:r>
            <a:r>
              <a:rPr lang="en-US" altLang="ja-JP" sz="2000" i="1" dirty="0" smtClean="0"/>
              <a:t>s difficult if you just follow that they will not understand anything. So we find ways that simpler ways that they can understand. You simplify as a teacher before you go in the class. Because, if you just pick it exactly, so they will fail.</a:t>
            </a:r>
            <a:endParaRPr lang="ja-JP" altLang="ja-JP" sz="2000" i="1" dirty="0" smtClean="0"/>
          </a:p>
          <a:p>
            <a:pPr marL="720000" lvl="1" indent="17463" algn="r" fontAlgn="base">
              <a:spcBef>
                <a:spcPts val="600"/>
              </a:spcBef>
              <a:spcAft>
                <a:spcPct val="0"/>
              </a:spcAft>
              <a:buNone/>
            </a:pPr>
            <a:r>
              <a:rPr lang="en-GB" altLang="ja-JP" sz="2000" dirty="0" smtClean="0"/>
              <a:t>(statement 07/09/’10: on lesson diary 23/02/’09)</a:t>
            </a:r>
            <a:endParaRPr lang="en-US" altLang="ja-JP" sz="2000" dirty="0" smtClean="0">
              <a:cs typeface="ＭＳ Ｐゴシック" pitchFamily="50" charset="-128"/>
            </a:endParaRPr>
          </a:p>
        </p:txBody>
      </p:sp>
      <p:sp>
        <p:nvSpPr>
          <p:cNvPr id="4" name="スライド番号プレースホルダ 3"/>
          <p:cNvSpPr>
            <a:spLocks noGrp="1"/>
          </p:cNvSpPr>
          <p:nvPr>
            <p:ph type="sldNum" sz="quarter" idx="12"/>
          </p:nvPr>
        </p:nvSpPr>
        <p:spPr/>
        <p:txBody>
          <a:bodyPr/>
          <a:lstStyle/>
          <a:p>
            <a:fld id="{16C43456-7A1A-4417-A544-9D4CC0AE537A}" type="slidenum">
              <a:rPr kumimoji="1" lang="en-GB" smtClean="0"/>
              <a:pPr/>
              <a:t>24</a:t>
            </a:fld>
            <a:endParaRPr kumimoji="1" lang="en-GB" dirty="0"/>
          </a:p>
        </p:txBody>
      </p:sp>
      <p:cxnSp>
        <p:nvCxnSpPr>
          <p:cNvPr id="16" name="直線コネクタ 15"/>
          <p:cNvCxnSpPr/>
          <p:nvPr/>
        </p:nvCxnSpPr>
        <p:spPr>
          <a:xfrm>
            <a:off x="1187624" y="5229200"/>
            <a:ext cx="504056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a:off x="6300192" y="4941168"/>
            <a:ext cx="2304256"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linds(horizontal)">
                                      <p:cBhvr>
                                        <p:cTn id="7" dur="500"/>
                                        <p:tgtEl>
                                          <p:spTgt spid="16"/>
                                        </p:tgtEl>
                                      </p:cBhvr>
                                    </p:animEffect>
                                  </p:childTnLst>
                                </p:cTn>
                              </p:par>
                              <p:par>
                                <p:cTn id="8" presetID="3" presetClass="entr" presetSubtype="10"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blinds(horizontal)">
                                      <p:cBhvr>
                                        <p:cTn id="1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a:xfrm>
            <a:off x="457200" y="404664"/>
            <a:ext cx="8229600" cy="5721499"/>
          </a:xfrm>
        </p:spPr>
        <p:txBody>
          <a:bodyPr>
            <a:normAutofit/>
          </a:bodyPr>
          <a:lstStyle/>
          <a:p>
            <a:pPr>
              <a:buNone/>
            </a:pPr>
            <a:r>
              <a:rPr lang="en-US" altLang="ja-JP" u="sng" dirty="0" smtClean="0"/>
              <a:t>Mrs. Banda (</a:t>
            </a:r>
            <a:r>
              <a:rPr lang="en-GB" altLang="ja-JP" u="sng" kern="100" dirty="0" smtClean="0">
                <a:cs typeface="Times New Roman"/>
              </a:rPr>
              <a:t>“R” school in a rural area)</a:t>
            </a:r>
            <a:endParaRPr lang="ja-JP" altLang="ja-JP" u="sng" kern="100" dirty="0" smtClean="0">
              <a:cs typeface="Times New Roman"/>
            </a:endParaRPr>
          </a:p>
          <a:p>
            <a:pPr>
              <a:buNone/>
            </a:pPr>
            <a:r>
              <a:rPr kumimoji="1" lang="en-US" altLang="ja-JP" dirty="0" smtClean="0"/>
              <a:t>(2) </a:t>
            </a:r>
            <a:r>
              <a:rPr lang="en-US" altLang="ja-JP" dirty="0" smtClean="0"/>
              <a:t>Learner/learning activity</a:t>
            </a:r>
            <a:endParaRPr kumimoji="1" lang="en-US" altLang="ja-JP" dirty="0" smtClean="0"/>
          </a:p>
          <a:p>
            <a:pPr marL="514350" lvl="1" indent="-336550" algn="just" fontAlgn="base">
              <a:spcBef>
                <a:spcPts val="1200"/>
              </a:spcBef>
              <a:spcAft>
                <a:spcPct val="0"/>
              </a:spcAft>
              <a:buFont typeface="+mj-ea"/>
              <a:buAutoNum type="circleNumDbPlain"/>
            </a:pPr>
            <a:r>
              <a:rPr lang="en-US" altLang="ja-JP" dirty="0" smtClean="0">
                <a:cs typeface="ＭＳ Ｐゴシック" pitchFamily="50" charset="-128"/>
              </a:rPr>
              <a:t>Superficial description on students’ learning</a:t>
            </a:r>
          </a:p>
          <a:p>
            <a:pPr marL="725488" lvl="1" indent="0" algn="just" fontAlgn="base">
              <a:spcBef>
                <a:spcPct val="0"/>
              </a:spcBef>
              <a:spcAft>
                <a:spcPct val="0"/>
              </a:spcAft>
              <a:buNone/>
            </a:pPr>
            <a:r>
              <a:rPr lang="en-US" altLang="ja-JP" sz="2000" i="1" dirty="0" smtClean="0"/>
              <a:t>The lesson was taught successfully as the pupils were able to do the exercise correctly.</a:t>
            </a:r>
          </a:p>
          <a:p>
            <a:pPr marL="725488" lvl="1" indent="0" algn="r" fontAlgn="base">
              <a:spcBef>
                <a:spcPct val="0"/>
              </a:spcBef>
              <a:spcAft>
                <a:spcPct val="0"/>
              </a:spcAft>
              <a:buNone/>
            </a:pPr>
            <a:r>
              <a:rPr lang="en-GB" altLang="ja-JP" sz="2000" dirty="0" smtClean="0"/>
              <a:t>(lesson diary 23/0</a:t>
            </a:r>
            <a:r>
              <a:rPr lang="en-US" altLang="ja-JP" sz="2000" dirty="0" smtClean="0"/>
              <a:t>6</a:t>
            </a:r>
            <a:r>
              <a:rPr lang="en-GB" altLang="ja-JP" sz="2000" dirty="0" smtClean="0"/>
              <a:t>/’09)</a:t>
            </a:r>
            <a:endParaRPr lang="en-US" altLang="ja-JP" sz="2000" dirty="0" smtClean="0">
              <a:cs typeface="ＭＳ Ｐゴシック" pitchFamily="50" charset="-128"/>
            </a:endParaRPr>
          </a:p>
          <a:p>
            <a:pPr marL="514350" lvl="1" indent="-336550" algn="just" fontAlgn="base">
              <a:spcBef>
                <a:spcPts val="1200"/>
              </a:spcBef>
              <a:spcAft>
                <a:spcPct val="0"/>
              </a:spcAft>
              <a:buFont typeface="+mj-ea"/>
              <a:buAutoNum type="circleNumDbPlain" startAt="2"/>
            </a:pPr>
            <a:r>
              <a:rPr lang="en-US" altLang="ja-JP" dirty="0" smtClean="0">
                <a:cs typeface="ＭＳ Ｐゴシック" pitchFamily="50" charset="-128"/>
              </a:rPr>
              <a:t>Concrete description on students’ learning</a:t>
            </a:r>
          </a:p>
          <a:p>
            <a:pPr marL="720000" lvl="1" indent="17463" algn="just" fontAlgn="base">
              <a:spcBef>
                <a:spcPts val="600"/>
              </a:spcBef>
              <a:spcAft>
                <a:spcPct val="0"/>
              </a:spcAft>
              <a:buNone/>
            </a:pPr>
            <a:r>
              <a:rPr lang="en-US" altLang="ja-JP" sz="2000" i="1" dirty="0" smtClean="0"/>
              <a:t>The lesson was taught but not successfully because pupils were not able to identify place values. Not able to count in Thousands, Hundreds, Tens and Ones, however the lesson to be repeated.</a:t>
            </a:r>
          </a:p>
          <a:p>
            <a:pPr marL="720000" lvl="1" indent="17463" algn="r" fontAlgn="base">
              <a:spcBef>
                <a:spcPts val="600"/>
              </a:spcBef>
              <a:spcAft>
                <a:spcPct val="0"/>
              </a:spcAft>
              <a:buNone/>
            </a:pPr>
            <a:r>
              <a:rPr lang="en-GB" altLang="ja-JP" sz="2000" dirty="0" smtClean="0"/>
              <a:t>(lesson diary 27/0</a:t>
            </a:r>
            <a:r>
              <a:rPr lang="en-US" altLang="ja-JP" sz="2000" dirty="0" smtClean="0"/>
              <a:t>1</a:t>
            </a:r>
            <a:r>
              <a:rPr lang="en-GB" altLang="ja-JP" sz="2000" dirty="0" smtClean="0"/>
              <a:t>/’09</a:t>
            </a:r>
            <a:r>
              <a:rPr lang="en-US" altLang="ja-JP" sz="2000" dirty="0" smtClean="0"/>
              <a:t>)</a:t>
            </a:r>
          </a:p>
          <a:p>
            <a:pPr marL="514350" lvl="1" indent="17463" algn="ctr" fontAlgn="base">
              <a:spcBef>
                <a:spcPct val="0"/>
              </a:spcBef>
              <a:spcAft>
                <a:spcPct val="0"/>
              </a:spcAft>
              <a:buNone/>
            </a:pPr>
            <a:r>
              <a:rPr lang="ja-JP" altLang="en-US" dirty="0" smtClean="0">
                <a:cs typeface="ＭＳ Ｐゴシック" pitchFamily="50" charset="-128"/>
              </a:rPr>
              <a:t>↓↓↓</a:t>
            </a:r>
            <a:endParaRPr lang="en-US" altLang="ja-JP" dirty="0" smtClean="0">
              <a:cs typeface="ＭＳ Ｐゴシック" pitchFamily="50" charset="-128"/>
            </a:endParaRPr>
          </a:p>
          <a:p>
            <a:pPr marL="514350" lvl="1" indent="17463" algn="ctr" fontAlgn="base">
              <a:spcBef>
                <a:spcPct val="0"/>
              </a:spcBef>
              <a:spcAft>
                <a:spcPct val="0"/>
              </a:spcAft>
              <a:buNone/>
            </a:pPr>
            <a:r>
              <a:rPr lang="en-US" altLang="ja-JP" dirty="0" smtClean="0">
                <a:cs typeface="ＭＳ Ｐゴシック" pitchFamily="50" charset="-128"/>
              </a:rPr>
              <a:t>Attaching importance to “knowledge” and “skills”</a:t>
            </a:r>
          </a:p>
        </p:txBody>
      </p:sp>
      <p:sp>
        <p:nvSpPr>
          <p:cNvPr id="4" name="スライド番号プレースホルダ 3"/>
          <p:cNvSpPr>
            <a:spLocks noGrp="1"/>
          </p:cNvSpPr>
          <p:nvPr>
            <p:ph type="sldNum" sz="quarter" idx="12"/>
          </p:nvPr>
        </p:nvSpPr>
        <p:spPr/>
        <p:txBody>
          <a:bodyPr/>
          <a:lstStyle/>
          <a:p>
            <a:fld id="{16C43456-7A1A-4417-A544-9D4CC0AE537A}" type="slidenum">
              <a:rPr kumimoji="1" lang="en-GB" smtClean="0"/>
              <a:pPr/>
              <a:t>25</a:t>
            </a:fld>
            <a:endParaRPr kumimoji="1" lang="en-GB" dirty="0"/>
          </a:p>
        </p:txBody>
      </p:sp>
      <p:cxnSp>
        <p:nvCxnSpPr>
          <p:cNvPr id="5" name="直線コネクタ 4"/>
          <p:cNvCxnSpPr/>
          <p:nvPr/>
        </p:nvCxnSpPr>
        <p:spPr>
          <a:xfrm>
            <a:off x="5292080" y="2420888"/>
            <a:ext cx="3384376"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直線コネクタ 5"/>
          <p:cNvCxnSpPr/>
          <p:nvPr/>
        </p:nvCxnSpPr>
        <p:spPr>
          <a:xfrm>
            <a:off x="4283968" y="4293096"/>
            <a:ext cx="432048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a:xfrm>
            <a:off x="1259632" y="4581128"/>
            <a:ext cx="5112568"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a:off x="1259632" y="2708920"/>
            <a:ext cx="1872208"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par>
                                <p:cTn id="8" presetID="3" presetClass="entr" presetSubtype="1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linds(horizontal)">
                                      <p:cBhvr>
                                        <p:cTn id="10" dur="500"/>
                                        <p:tgtEl>
                                          <p:spTgt spid="9"/>
                                        </p:tgtEl>
                                      </p:cBhvr>
                                    </p:animEffect>
                                  </p:childTnLst>
                                </p:cTn>
                              </p:par>
                              <p:par>
                                <p:cTn id="11" presetID="3" presetClass="entr" presetSubtype="1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linds(horizontal)">
                                      <p:cBhvr>
                                        <p:cTn id="13" dur="500"/>
                                        <p:tgtEl>
                                          <p:spTgt spid="6"/>
                                        </p:tgtEl>
                                      </p:cBhvr>
                                    </p:animEffect>
                                  </p:childTnLst>
                                </p:cTn>
                              </p:par>
                              <p:par>
                                <p:cTn id="14" presetID="3" presetClass="entr" presetSubtype="10"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blinds(horizontal)">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nodeType="click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animEffect transition="in" filter="blinds(horizontal)">
                                      <p:cBhvr>
                                        <p:cTn id="21" dur="500"/>
                                        <p:tgtEl>
                                          <p:spTgt spid="3">
                                            <p:txEl>
                                              <p:pRg st="8" end="8"/>
                                            </p:txEl>
                                          </p:spTgt>
                                        </p:tgtEl>
                                      </p:cBhvr>
                                    </p:animEffect>
                                  </p:childTnLst>
                                </p:cTn>
                              </p:par>
                              <p:par>
                                <p:cTn id="22" presetID="3" presetClass="entr" presetSubtype="10" fill="hold" nodeType="withEffect">
                                  <p:stCondLst>
                                    <p:cond delay="0"/>
                                  </p:stCondLst>
                                  <p:childTnLst>
                                    <p:set>
                                      <p:cBhvr>
                                        <p:cTn id="23" dur="1" fill="hold">
                                          <p:stCondLst>
                                            <p:cond delay="0"/>
                                          </p:stCondLst>
                                        </p:cTn>
                                        <p:tgtEl>
                                          <p:spTgt spid="3">
                                            <p:txEl>
                                              <p:pRg st="9" end="9"/>
                                            </p:txEl>
                                          </p:spTgt>
                                        </p:tgtEl>
                                        <p:attrNameLst>
                                          <p:attrName>style.visibility</p:attrName>
                                        </p:attrNameLst>
                                      </p:cBhvr>
                                      <p:to>
                                        <p:strVal val="visible"/>
                                      </p:to>
                                    </p:set>
                                    <p:animEffect transition="in" filter="blinds(horizontal)">
                                      <p:cBhvr>
                                        <p:cTn id="24"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a:xfrm>
            <a:off x="457200" y="404664"/>
            <a:ext cx="8229600" cy="5721499"/>
          </a:xfrm>
        </p:spPr>
        <p:txBody>
          <a:bodyPr>
            <a:normAutofit/>
          </a:bodyPr>
          <a:lstStyle/>
          <a:p>
            <a:pPr>
              <a:buNone/>
            </a:pPr>
            <a:r>
              <a:rPr lang="en-US" altLang="ja-JP" u="sng" dirty="0" smtClean="0"/>
              <a:t>Mrs. Banda (</a:t>
            </a:r>
            <a:r>
              <a:rPr lang="en-GB" altLang="ja-JP" u="sng" kern="100" dirty="0" smtClean="0">
                <a:cs typeface="Times New Roman"/>
              </a:rPr>
              <a:t>“R” school in a rural area)</a:t>
            </a:r>
            <a:endParaRPr lang="ja-JP" altLang="ja-JP" u="sng" kern="100" dirty="0" smtClean="0">
              <a:cs typeface="Times New Roman"/>
            </a:endParaRPr>
          </a:p>
          <a:p>
            <a:pPr>
              <a:buNone/>
            </a:pPr>
            <a:r>
              <a:rPr kumimoji="1" lang="en-US" altLang="ja-JP" dirty="0" smtClean="0"/>
              <a:t>(3) </a:t>
            </a:r>
            <a:r>
              <a:rPr lang="en-US" altLang="ja-JP" dirty="0" smtClean="0"/>
              <a:t>Teacher/teaching activity</a:t>
            </a:r>
            <a:endParaRPr kumimoji="1" lang="en-US" altLang="ja-JP" dirty="0" smtClean="0"/>
          </a:p>
          <a:p>
            <a:pPr marL="514350" lvl="1" indent="17463" fontAlgn="base">
              <a:spcBef>
                <a:spcPts val="1200"/>
              </a:spcBef>
              <a:spcAft>
                <a:spcPts val="1200"/>
              </a:spcAft>
              <a:buNone/>
            </a:pPr>
            <a:r>
              <a:rPr lang="en-US" altLang="ja-JP" dirty="0" smtClean="0">
                <a:cs typeface="ＭＳ Ｐゴシック" pitchFamily="50" charset="-128"/>
              </a:rPr>
              <a:t>Efficient “knowledge-transfer” teaching considering “simplicity” and “concreteness”</a:t>
            </a:r>
          </a:p>
          <a:p>
            <a:pPr marL="720000" lvl="1" indent="17463" algn="just" fontAlgn="base">
              <a:spcBef>
                <a:spcPts val="600"/>
              </a:spcBef>
              <a:spcAft>
                <a:spcPct val="0"/>
              </a:spcAft>
              <a:buNone/>
            </a:pPr>
            <a:r>
              <a:rPr lang="en-US" altLang="ja-JP" sz="2000" i="1" dirty="0" smtClean="0"/>
              <a:t>You don’t use maybe long methods (like textbook). This is just straight forward. Three into three is one. Three into six, it is two. Three into three, it is one. That’s so. There, it becomes easier. Because even if you are use…, using like…, long division. They, they, they, could get confused down. But here, on top, they are able to find the answer. So, like they, who are used, maybe, it was a bit… tricky for them. But this method was…, because they, they were used to this method.</a:t>
            </a:r>
          </a:p>
          <a:p>
            <a:pPr marL="720000" lvl="1" indent="17463" algn="r" fontAlgn="base">
              <a:spcBef>
                <a:spcPts val="600"/>
              </a:spcBef>
              <a:spcAft>
                <a:spcPct val="0"/>
              </a:spcAft>
              <a:buNone/>
            </a:pPr>
            <a:r>
              <a:rPr lang="en-GB" altLang="ja-JP" sz="2000" dirty="0" smtClean="0"/>
              <a:t>(statement 07/09/’10: on lesson diary 02/07/’09)</a:t>
            </a:r>
            <a:endParaRPr lang="en-US" altLang="ja-JP" sz="2000" dirty="0" smtClean="0">
              <a:cs typeface="ＭＳ Ｐゴシック" pitchFamily="50" charset="-128"/>
            </a:endParaRPr>
          </a:p>
        </p:txBody>
      </p:sp>
      <p:sp>
        <p:nvSpPr>
          <p:cNvPr id="4" name="スライド番号プレースホルダ 3"/>
          <p:cNvSpPr>
            <a:spLocks noGrp="1"/>
          </p:cNvSpPr>
          <p:nvPr>
            <p:ph type="sldNum" sz="quarter" idx="12"/>
          </p:nvPr>
        </p:nvSpPr>
        <p:spPr/>
        <p:txBody>
          <a:bodyPr/>
          <a:lstStyle/>
          <a:p>
            <a:fld id="{16C43456-7A1A-4417-A544-9D4CC0AE537A}" type="slidenum">
              <a:rPr kumimoji="1" lang="en-GB" smtClean="0"/>
              <a:pPr/>
              <a:t>26</a:t>
            </a:fld>
            <a:endParaRPr kumimoji="1" lang="en-GB" dirty="0"/>
          </a:p>
        </p:txBody>
      </p:sp>
      <p:cxnSp>
        <p:nvCxnSpPr>
          <p:cNvPr id="5" name="直線コネクタ 4"/>
          <p:cNvCxnSpPr/>
          <p:nvPr/>
        </p:nvCxnSpPr>
        <p:spPr>
          <a:xfrm>
            <a:off x="1187624" y="4293096"/>
            <a:ext cx="792088"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a:xfrm>
            <a:off x="1259632" y="4005064"/>
            <a:ext cx="7344816"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a:off x="6444208" y="3645024"/>
            <a:ext cx="216024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p:nvCxnSpPr>
        <p:spPr>
          <a:xfrm>
            <a:off x="3635896" y="4581128"/>
            <a:ext cx="3096344"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par>
                                <p:cTn id="8" presetID="3" presetClass="entr" presetSubtype="1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linds(horizontal)">
                                      <p:cBhvr>
                                        <p:cTn id="10" dur="500"/>
                                        <p:tgtEl>
                                          <p:spTgt spid="5"/>
                                        </p:tgtEl>
                                      </p:cBhvr>
                                    </p:animEffect>
                                  </p:childTnLst>
                                </p:cTn>
                              </p:par>
                              <p:par>
                                <p:cTn id="11" presetID="3" presetClass="entr" presetSubtype="1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blinds(horizontal)">
                                      <p:cBhvr>
                                        <p:cTn id="13" dur="500"/>
                                        <p:tgtEl>
                                          <p:spTgt spid="11"/>
                                        </p:tgtEl>
                                      </p:cBhvr>
                                    </p:animEffect>
                                  </p:childTnLst>
                                </p:cTn>
                              </p:par>
                              <p:par>
                                <p:cTn id="14" presetID="3" presetClass="entr" presetSubtype="10"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blinds(horizontal)">
                                      <p:cBhvr>
                                        <p:cTn id="1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 3"/>
          <p:cNvSpPr>
            <a:spLocks noGrp="1"/>
          </p:cNvSpPr>
          <p:nvPr>
            <p:ph type="sldNum" sz="quarter" idx="12"/>
          </p:nvPr>
        </p:nvSpPr>
        <p:spPr>
          <a:xfrm>
            <a:off x="6148987" y="6356350"/>
            <a:ext cx="2133600" cy="365125"/>
          </a:xfrm>
        </p:spPr>
        <p:txBody>
          <a:bodyPr/>
          <a:lstStyle/>
          <a:p>
            <a:fld id="{16C43456-7A1A-4417-A544-9D4CC0AE537A}" type="slidenum">
              <a:rPr kumimoji="1" lang="en-GB" smtClean="0"/>
              <a:pPr/>
              <a:t>27</a:t>
            </a:fld>
            <a:endParaRPr kumimoji="1" lang="en-GB"/>
          </a:p>
        </p:txBody>
      </p:sp>
      <p:pic>
        <p:nvPicPr>
          <p:cNvPr id="139266" name="Picture 2" descr="メモその１"/>
          <p:cNvPicPr>
            <a:picLocks noChangeAspect="1" noChangeArrowheads="1"/>
          </p:cNvPicPr>
          <p:nvPr/>
        </p:nvPicPr>
        <p:blipFill>
          <a:blip r:embed="rId2" cstate="print">
            <a:lum bright="20000"/>
          </a:blip>
          <a:srcRect/>
          <a:stretch>
            <a:fillRect/>
          </a:stretch>
        </p:blipFill>
        <p:spPr bwMode="auto">
          <a:xfrm>
            <a:off x="251520" y="980728"/>
            <a:ext cx="2520280" cy="1906223"/>
          </a:xfrm>
          <a:prstGeom prst="rect">
            <a:avLst/>
          </a:prstGeom>
          <a:noFill/>
        </p:spPr>
      </p:pic>
      <p:pic>
        <p:nvPicPr>
          <p:cNvPr id="139267" name="Picture 3" descr="IMG_0008"/>
          <p:cNvPicPr>
            <a:picLocks noChangeAspect="1" noChangeArrowheads="1"/>
          </p:cNvPicPr>
          <p:nvPr/>
        </p:nvPicPr>
        <p:blipFill>
          <a:blip r:embed="rId3" cstate="print"/>
          <a:srcRect/>
          <a:stretch>
            <a:fillRect/>
          </a:stretch>
        </p:blipFill>
        <p:spPr bwMode="auto">
          <a:xfrm>
            <a:off x="4572000" y="979055"/>
            <a:ext cx="3988275" cy="5762313"/>
          </a:xfrm>
          <a:prstGeom prst="rect">
            <a:avLst/>
          </a:prstGeom>
          <a:noFill/>
        </p:spPr>
      </p:pic>
      <p:sp>
        <p:nvSpPr>
          <p:cNvPr id="8" name="テキスト ボックス 7"/>
          <p:cNvSpPr txBox="1"/>
          <p:nvPr/>
        </p:nvSpPr>
        <p:spPr>
          <a:xfrm>
            <a:off x="4599835" y="116632"/>
            <a:ext cx="3960440" cy="830997"/>
          </a:xfrm>
          <a:prstGeom prst="rect">
            <a:avLst/>
          </a:prstGeom>
          <a:noFill/>
          <a:ln>
            <a:solidFill>
              <a:schemeClr val="tx1"/>
            </a:solidFill>
          </a:ln>
        </p:spPr>
        <p:txBody>
          <a:bodyPr wrap="square" rtlCol="0">
            <a:spAutoFit/>
          </a:bodyPr>
          <a:lstStyle/>
          <a:p>
            <a:pPr algn="ctr"/>
            <a:r>
              <a:rPr lang="en-US" altLang="ja-JP" sz="2400" b="1" dirty="0" smtClean="0"/>
              <a:t>Division 3</a:t>
            </a:r>
            <a:r>
              <a:rPr lang="en-GB" altLang="ja-JP" sz="2400" b="1" dirty="0" smtClean="0"/>
              <a:t>63</a:t>
            </a:r>
            <a:r>
              <a:rPr lang="ja-JP" altLang="ja-JP" sz="2400" b="1" dirty="0" smtClean="0"/>
              <a:t>÷</a:t>
            </a:r>
            <a:r>
              <a:rPr lang="en-GB" altLang="ja-JP" sz="2400" b="1" dirty="0" smtClean="0"/>
              <a:t>3</a:t>
            </a:r>
          </a:p>
          <a:p>
            <a:pPr algn="ctr"/>
            <a:r>
              <a:rPr lang="en-GB" altLang="ja-JP" sz="2400" b="1" dirty="0" smtClean="0"/>
              <a:t>Explanation of textbook</a:t>
            </a:r>
            <a:endParaRPr kumimoji="1" lang="ja-JP" altLang="en-US" sz="2400" dirty="0"/>
          </a:p>
        </p:txBody>
      </p:sp>
      <p:sp>
        <p:nvSpPr>
          <p:cNvPr id="6" name="テキスト ボックス 5"/>
          <p:cNvSpPr txBox="1"/>
          <p:nvPr/>
        </p:nvSpPr>
        <p:spPr>
          <a:xfrm>
            <a:off x="107504" y="116632"/>
            <a:ext cx="2799928" cy="830997"/>
          </a:xfrm>
          <a:prstGeom prst="rect">
            <a:avLst/>
          </a:prstGeom>
          <a:noFill/>
          <a:ln>
            <a:solidFill>
              <a:schemeClr val="tx1"/>
            </a:solidFill>
          </a:ln>
        </p:spPr>
        <p:txBody>
          <a:bodyPr wrap="square" rtlCol="0">
            <a:spAutoFit/>
          </a:bodyPr>
          <a:lstStyle/>
          <a:p>
            <a:pPr algn="ctr"/>
            <a:r>
              <a:rPr lang="en-US" altLang="ja-JP" sz="2400" b="1" dirty="0" smtClean="0"/>
              <a:t>Division 3</a:t>
            </a:r>
            <a:r>
              <a:rPr lang="en-GB" altLang="ja-JP" sz="2400" b="1" dirty="0" smtClean="0"/>
              <a:t>63</a:t>
            </a:r>
            <a:r>
              <a:rPr lang="ja-JP" altLang="ja-JP" sz="2400" b="1" dirty="0" smtClean="0"/>
              <a:t>÷</a:t>
            </a:r>
            <a:r>
              <a:rPr lang="en-GB" altLang="ja-JP" sz="2400" b="1" dirty="0" smtClean="0"/>
              <a:t>3</a:t>
            </a:r>
          </a:p>
          <a:p>
            <a:pPr algn="ctr"/>
            <a:r>
              <a:rPr lang="en-GB" altLang="ja-JP" sz="2400" b="1" dirty="0" smtClean="0"/>
              <a:t>Mrs. Banda’s memo</a:t>
            </a:r>
            <a:endParaRPr kumimoji="1" lang="ja-JP" altLang="en-US" sz="2400" dirty="0"/>
          </a:p>
        </p:txBody>
      </p:sp>
      <p:sp>
        <p:nvSpPr>
          <p:cNvPr id="9" name="角丸四角形 8"/>
          <p:cNvSpPr/>
          <p:nvPr/>
        </p:nvSpPr>
        <p:spPr>
          <a:xfrm>
            <a:off x="4671843" y="3645024"/>
            <a:ext cx="2880320" cy="1296144"/>
          </a:xfrm>
          <a:prstGeom prst="round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10" name="角丸四角形 9"/>
          <p:cNvSpPr/>
          <p:nvPr/>
        </p:nvSpPr>
        <p:spPr>
          <a:xfrm>
            <a:off x="4887867" y="5013176"/>
            <a:ext cx="2376264" cy="360040"/>
          </a:xfrm>
          <a:prstGeom prst="round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11" name="角丸四角形 10"/>
          <p:cNvSpPr/>
          <p:nvPr/>
        </p:nvSpPr>
        <p:spPr>
          <a:xfrm>
            <a:off x="5031883" y="5445224"/>
            <a:ext cx="936104" cy="360040"/>
          </a:xfrm>
          <a:prstGeom prst="round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12" name="テキスト ボックス 11"/>
          <p:cNvSpPr txBox="1"/>
          <p:nvPr/>
        </p:nvSpPr>
        <p:spPr>
          <a:xfrm>
            <a:off x="899592" y="4077072"/>
            <a:ext cx="3600400" cy="400110"/>
          </a:xfrm>
          <a:prstGeom prst="rect">
            <a:avLst/>
          </a:prstGeom>
          <a:noFill/>
          <a:ln w="25400">
            <a:solidFill>
              <a:srgbClr val="FF0000"/>
            </a:solidFill>
          </a:ln>
        </p:spPr>
        <p:txBody>
          <a:bodyPr wrap="square" rtlCol="0">
            <a:spAutoFit/>
          </a:bodyPr>
          <a:lstStyle/>
          <a:p>
            <a:pPr algn="ctr"/>
            <a:r>
              <a:rPr lang="en-US" altLang="ja-JP" sz="2000" dirty="0" smtClean="0"/>
              <a:t>3 groups of “one hundred”</a:t>
            </a:r>
            <a:endParaRPr kumimoji="1" lang="ja-JP" altLang="en-US" sz="2000" dirty="0"/>
          </a:p>
        </p:txBody>
      </p:sp>
      <p:sp>
        <p:nvSpPr>
          <p:cNvPr id="13" name="テキスト ボックス 12"/>
          <p:cNvSpPr txBox="1"/>
          <p:nvPr/>
        </p:nvSpPr>
        <p:spPr>
          <a:xfrm>
            <a:off x="899592" y="4901098"/>
            <a:ext cx="3600400" cy="400110"/>
          </a:xfrm>
          <a:prstGeom prst="rect">
            <a:avLst/>
          </a:prstGeom>
          <a:noFill/>
          <a:ln w="25400">
            <a:solidFill>
              <a:srgbClr val="FF0000"/>
            </a:solidFill>
          </a:ln>
        </p:spPr>
        <p:txBody>
          <a:bodyPr wrap="square" rtlCol="0">
            <a:spAutoFit/>
          </a:bodyPr>
          <a:lstStyle/>
          <a:p>
            <a:pPr algn="ctr"/>
            <a:r>
              <a:rPr lang="en-US" altLang="ja-JP" sz="2000" dirty="0" smtClean="0"/>
              <a:t>3 groups of “two tens (twenty)”</a:t>
            </a:r>
            <a:endParaRPr kumimoji="1" lang="ja-JP" altLang="en-US" sz="2000" dirty="0"/>
          </a:p>
        </p:txBody>
      </p:sp>
      <p:sp>
        <p:nvSpPr>
          <p:cNvPr id="14" name="テキスト ボックス 13"/>
          <p:cNvSpPr txBox="1"/>
          <p:nvPr/>
        </p:nvSpPr>
        <p:spPr>
          <a:xfrm>
            <a:off x="891208" y="5405154"/>
            <a:ext cx="3600400" cy="400110"/>
          </a:xfrm>
          <a:prstGeom prst="rect">
            <a:avLst/>
          </a:prstGeom>
          <a:noFill/>
          <a:ln w="25400">
            <a:solidFill>
              <a:srgbClr val="FF0000"/>
            </a:solidFill>
          </a:ln>
        </p:spPr>
        <p:txBody>
          <a:bodyPr wrap="square" rtlCol="0">
            <a:spAutoFit/>
          </a:bodyPr>
          <a:lstStyle/>
          <a:p>
            <a:pPr algn="ctr"/>
            <a:r>
              <a:rPr lang="en-US" altLang="ja-JP" sz="2000" dirty="0" smtClean="0"/>
              <a:t>3 groups of “One”</a:t>
            </a:r>
            <a:endParaRPr kumimoji="1" lang="ja-JP" altLang="en-US" sz="2000" dirty="0"/>
          </a:p>
        </p:txBody>
      </p:sp>
      <p:sp>
        <p:nvSpPr>
          <p:cNvPr id="15" name="円/楕円 14"/>
          <p:cNvSpPr/>
          <p:nvPr/>
        </p:nvSpPr>
        <p:spPr>
          <a:xfrm>
            <a:off x="323528" y="980728"/>
            <a:ext cx="2808312" cy="1944216"/>
          </a:xfrm>
          <a:prstGeom prst="ellipse">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7" name="テキスト ボックス 6"/>
          <p:cNvSpPr txBox="1"/>
          <p:nvPr/>
        </p:nvSpPr>
        <p:spPr>
          <a:xfrm>
            <a:off x="2123728" y="2204864"/>
            <a:ext cx="2232248" cy="830997"/>
          </a:xfrm>
          <a:prstGeom prst="rect">
            <a:avLst/>
          </a:prstGeom>
          <a:solidFill>
            <a:schemeClr val="bg1"/>
          </a:solidFill>
          <a:ln w="50800" cmpd="dbl">
            <a:solidFill>
              <a:srgbClr val="FF0000"/>
            </a:solidFill>
          </a:ln>
        </p:spPr>
        <p:txBody>
          <a:bodyPr wrap="square" rtlCol="0">
            <a:spAutoFit/>
          </a:bodyPr>
          <a:lstStyle/>
          <a:p>
            <a:pPr algn="ctr"/>
            <a:r>
              <a:rPr lang="en-US" altLang="ja-JP" sz="2400" dirty="0" smtClean="0"/>
              <a:t>Procedure of calculation</a:t>
            </a:r>
            <a:endParaRPr kumimoji="1" lang="ja-JP" altLang="en-US" sz="2400" dirty="0"/>
          </a:p>
        </p:txBody>
      </p:sp>
      <p:sp>
        <p:nvSpPr>
          <p:cNvPr id="16" name="テキスト ボックス 15"/>
          <p:cNvSpPr txBox="1"/>
          <p:nvPr/>
        </p:nvSpPr>
        <p:spPr>
          <a:xfrm>
            <a:off x="2267744" y="4221088"/>
            <a:ext cx="2232248" cy="830997"/>
          </a:xfrm>
          <a:prstGeom prst="rect">
            <a:avLst/>
          </a:prstGeom>
          <a:solidFill>
            <a:schemeClr val="bg1"/>
          </a:solidFill>
          <a:ln w="25400">
            <a:solidFill>
              <a:srgbClr val="FF0000"/>
            </a:solidFill>
          </a:ln>
        </p:spPr>
        <p:txBody>
          <a:bodyPr wrap="square" rtlCol="0">
            <a:spAutoFit/>
          </a:bodyPr>
          <a:lstStyle/>
          <a:p>
            <a:pPr algn="ctr"/>
            <a:r>
              <a:rPr lang="en-US" altLang="ja-JP" sz="2400" dirty="0" smtClean="0"/>
              <a:t>Pictorial representation</a:t>
            </a:r>
            <a:endParaRPr kumimoji="1" lang="ja-JP" altLang="en-US" sz="2400" dirty="0"/>
          </a:p>
        </p:txBody>
      </p:sp>
      <p:sp>
        <p:nvSpPr>
          <p:cNvPr id="17" name="テキスト ボックス 16"/>
          <p:cNvSpPr txBox="1"/>
          <p:nvPr/>
        </p:nvSpPr>
        <p:spPr>
          <a:xfrm>
            <a:off x="2267744" y="5589240"/>
            <a:ext cx="2232248" cy="1200329"/>
          </a:xfrm>
          <a:prstGeom prst="rect">
            <a:avLst/>
          </a:prstGeom>
          <a:solidFill>
            <a:schemeClr val="bg1"/>
          </a:solidFill>
          <a:ln w="25400">
            <a:solidFill>
              <a:srgbClr val="FF0000"/>
            </a:solidFill>
          </a:ln>
        </p:spPr>
        <p:txBody>
          <a:bodyPr wrap="square" rtlCol="0">
            <a:spAutoFit/>
          </a:bodyPr>
          <a:lstStyle/>
          <a:p>
            <a:pPr algn="ctr"/>
            <a:r>
              <a:rPr lang="en-US" altLang="ja-JP" sz="2400" dirty="0" smtClean="0"/>
              <a:t>Symbolical (mathematical) representation</a:t>
            </a:r>
            <a:endParaRPr kumimoji="1" lang="ja-JP" altLang="en-US" sz="2400" dirty="0"/>
          </a:p>
        </p:txBody>
      </p:sp>
      <p:sp>
        <p:nvSpPr>
          <p:cNvPr id="18" name="角丸四角形 17"/>
          <p:cNvSpPr/>
          <p:nvPr/>
        </p:nvSpPr>
        <p:spPr>
          <a:xfrm>
            <a:off x="4716016" y="3645024"/>
            <a:ext cx="2880320" cy="2160240"/>
          </a:xfrm>
          <a:prstGeom prst="round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19" name="角丸四角形 18"/>
          <p:cNvSpPr/>
          <p:nvPr/>
        </p:nvSpPr>
        <p:spPr>
          <a:xfrm>
            <a:off x="4644008" y="6021288"/>
            <a:ext cx="3024336" cy="576064"/>
          </a:xfrm>
          <a:prstGeom prst="round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20" name="下矢印 19"/>
          <p:cNvSpPr/>
          <p:nvPr/>
        </p:nvSpPr>
        <p:spPr>
          <a:xfrm>
            <a:off x="2879304" y="5085184"/>
            <a:ext cx="972616" cy="504056"/>
          </a:xfrm>
          <a:prstGeom prst="downArrow">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21" name="テキスト ボックス 20"/>
          <p:cNvSpPr txBox="1"/>
          <p:nvPr/>
        </p:nvSpPr>
        <p:spPr>
          <a:xfrm>
            <a:off x="107504" y="4869160"/>
            <a:ext cx="2232248" cy="830997"/>
          </a:xfrm>
          <a:prstGeom prst="rect">
            <a:avLst/>
          </a:prstGeom>
          <a:solidFill>
            <a:schemeClr val="bg1"/>
          </a:solidFill>
          <a:ln w="50800" cmpd="dbl">
            <a:solidFill>
              <a:srgbClr val="FF0000"/>
            </a:solidFill>
          </a:ln>
        </p:spPr>
        <p:txBody>
          <a:bodyPr wrap="square" rtlCol="0">
            <a:spAutoFit/>
          </a:bodyPr>
          <a:lstStyle/>
          <a:p>
            <a:pPr algn="ctr"/>
            <a:r>
              <a:rPr lang="en-US" altLang="ja-JP" sz="2400" dirty="0" smtClean="0"/>
              <a:t>Meaning of  calculation</a:t>
            </a:r>
            <a:endParaRPr kumimoji="1" lang="ja-JP"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blinds(horizontal)">
                                      <p:cBhvr>
                                        <p:cTn id="10" dur="500"/>
                                        <p:tgtEl>
                                          <p:spTgt spid="15"/>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xit" presetSubtype="10" fill="hold" grpId="1" nodeType="clickEffect">
                                  <p:stCondLst>
                                    <p:cond delay="0"/>
                                  </p:stCondLst>
                                  <p:childTnLst>
                                    <p:animEffect transition="out" filter="blinds(horizontal)">
                                      <p:cBhvr>
                                        <p:cTn id="14" dur="500"/>
                                        <p:tgtEl>
                                          <p:spTgt spid="15"/>
                                        </p:tgtEl>
                                      </p:cBhvr>
                                    </p:animEffect>
                                    <p:set>
                                      <p:cBhvr>
                                        <p:cTn id="15" dur="1" fill="hold">
                                          <p:stCondLst>
                                            <p:cond delay="499"/>
                                          </p:stCondLst>
                                        </p:cTn>
                                        <p:tgtEl>
                                          <p:spTgt spid="15"/>
                                        </p:tgtEl>
                                        <p:attrNameLst>
                                          <p:attrName>style.visibility</p:attrName>
                                        </p:attrNameLst>
                                      </p:cBhvr>
                                      <p:to>
                                        <p:strVal val="hidden"/>
                                      </p:to>
                                    </p:set>
                                  </p:childTnLst>
                                </p:cTn>
                              </p:par>
                              <p:par>
                                <p:cTn id="16" presetID="3" presetClass="exit" presetSubtype="10" fill="hold" grpId="1" nodeType="withEffect">
                                  <p:stCondLst>
                                    <p:cond delay="0"/>
                                  </p:stCondLst>
                                  <p:childTnLst>
                                    <p:animEffect transition="out" filter="blinds(horizontal)">
                                      <p:cBhvr>
                                        <p:cTn id="17" dur="500"/>
                                        <p:tgtEl>
                                          <p:spTgt spid="7"/>
                                        </p:tgtEl>
                                      </p:cBhvr>
                                    </p:animEffect>
                                    <p:set>
                                      <p:cBhvr>
                                        <p:cTn id="18" dur="1" fill="hold">
                                          <p:stCondLst>
                                            <p:cond delay="499"/>
                                          </p:stCondLst>
                                        </p:cTn>
                                        <p:tgtEl>
                                          <p:spTgt spid="7"/>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blinds(horizontal)">
                                      <p:cBhvr>
                                        <p:cTn id="23" dur="500"/>
                                        <p:tgtEl>
                                          <p:spTgt spid="12"/>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blinds(horizontal)">
                                      <p:cBhvr>
                                        <p:cTn id="26" dur="500"/>
                                        <p:tgtEl>
                                          <p:spTgt spid="9"/>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blinds(horizontal)">
                                      <p:cBhvr>
                                        <p:cTn id="31" dur="500"/>
                                        <p:tgtEl>
                                          <p:spTgt spid="13"/>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blinds(horizontal)">
                                      <p:cBhvr>
                                        <p:cTn id="34" dur="500"/>
                                        <p:tgtEl>
                                          <p:spTgt spid="10"/>
                                        </p:tgtEl>
                                      </p:cBhvr>
                                    </p:animEffect>
                                  </p:childTnLst>
                                </p:cTn>
                              </p:par>
                            </p:childTnLst>
                          </p:cTn>
                        </p:par>
                      </p:childTnLst>
                    </p:cTn>
                  </p:par>
                  <p:par>
                    <p:cTn id="35" fill="hold">
                      <p:stCondLst>
                        <p:cond delay="indefinite"/>
                      </p:stCondLst>
                      <p:childTnLst>
                        <p:par>
                          <p:cTn id="36" fill="hold">
                            <p:stCondLst>
                              <p:cond delay="0"/>
                            </p:stCondLst>
                            <p:childTnLst>
                              <p:par>
                                <p:cTn id="37" presetID="3" presetClass="entr" presetSubtype="10"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blinds(horizontal)">
                                      <p:cBhvr>
                                        <p:cTn id="39" dur="500"/>
                                        <p:tgtEl>
                                          <p:spTgt spid="14"/>
                                        </p:tgtEl>
                                      </p:cBhvr>
                                    </p:animEffect>
                                  </p:childTnLst>
                                </p:cTn>
                              </p:par>
                              <p:par>
                                <p:cTn id="40" presetID="3" presetClass="entr" presetSubtype="10"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blinds(horizontal)">
                                      <p:cBhvr>
                                        <p:cTn id="42" dur="500"/>
                                        <p:tgtEl>
                                          <p:spTgt spid="11"/>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xit" presetSubtype="10" fill="hold" grpId="1" nodeType="clickEffect">
                                  <p:stCondLst>
                                    <p:cond delay="0"/>
                                  </p:stCondLst>
                                  <p:childTnLst>
                                    <p:animEffect transition="out" filter="blinds(horizontal)">
                                      <p:cBhvr>
                                        <p:cTn id="46" dur="500"/>
                                        <p:tgtEl>
                                          <p:spTgt spid="9"/>
                                        </p:tgtEl>
                                      </p:cBhvr>
                                    </p:animEffect>
                                    <p:set>
                                      <p:cBhvr>
                                        <p:cTn id="47" dur="1" fill="hold">
                                          <p:stCondLst>
                                            <p:cond delay="499"/>
                                          </p:stCondLst>
                                        </p:cTn>
                                        <p:tgtEl>
                                          <p:spTgt spid="9"/>
                                        </p:tgtEl>
                                        <p:attrNameLst>
                                          <p:attrName>style.visibility</p:attrName>
                                        </p:attrNameLst>
                                      </p:cBhvr>
                                      <p:to>
                                        <p:strVal val="hidden"/>
                                      </p:to>
                                    </p:set>
                                  </p:childTnLst>
                                </p:cTn>
                              </p:par>
                              <p:par>
                                <p:cTn id="48" presetID="3" presetClass="exit" presetSubtype="10" fill="hold" grpId="1" nodeType="withEffect">
                                  <p:stCondLst>
                                    <p:cond delay="0"/>
                                  </p:stCondLst>
                                  <p:childTnLst>
                                    <p:animEffect transition="out" filter="blinds(horizontal)">
                                      <p:cBhvr>
                                        <p:cTn id="49" dur="500"/>
                                        <p:tgtEl>
                                          <p:spTgt spid="10"/>
                                        </p:tgtEl>
                                      </p:cBhvr>
                                    </p:animEffect>
                                    <p:set>
                                      <p:cBhvr>
                                        <p:cTn id="50" dur="1" fill="hold">
                                          <p:stCondLst>
                                            <p:cond delay="499"/>
                                          </p:stCondLst>
                                        </p:cTn>
                                        <p:tgtEl>
                                          <p:spTgt spid="10"/>
                                        </p:tgtEl>
                                        <p:attrNameLst>
                                          <p:attrName>style.visibility</p:attrName>
                                        </p:attrNameLst>
                                      </p:cBhvr>
                                      <p:to>
                                        <p:strVal val="hidden"/>
                                      </p:to>
                                    </p:set>
                                  </p:childTnLst>
                                </p:cTn>
                              </p:par>
                              <p:par>
                                <p:cTn id="51" presetID="3" presetClass="exit" presetSubtype="10" fill="hold" grpId="1" nodeType="withEffect">
                                  <p:stCondLst>
                                    <p:cond delay="0"/>
                                  </p:stCondLst>
                                  <p:childTnLst>
                                    <p:animEffect transition="out" filter="blinds(horizontal)">
                                      <p:cBhvr>
                                        <p:cTn id="52" dur="500"/>
                                        <p:tgtEl>
                                          <p:spTgt spid="11"/>
                                        </p:tgtEl>
                                      </p:cBhvr>
                                    </p:animEffect>
                                    <p:set>
                                      <p:cBhvr>
                                        <p:cTn id="53" dur="1" fill="hold">
                                          <p:stCondLst>
                                            <p:cond delay="499"/>
                                          </p:stCondLst>
                                        </p:cTn>
                                        <p:tgtEl>
                                          <p:spTgt spid="11"/>
                                        </p:tgtEl>
                                        <p:attrNameLst>
                                          <p:attrName>style.visibility</p:attrName>
                                        </p:attrNameLst>
                                      </p:cBhvr>
                                      <p:to>
                                        <p:strVal val="hidden"/>
                                      </p:to>
                                    </p:set>
                                  </p:childTnLst>
                                </p:cTn>
                              </p:par>
                              <p:par>
                                <p:cTn id="54" presetID="3" presetClass="exit" presetSubtype="10" fill="hold" grpId="1" nodeType="withEffect">
                                  <p:stCondLst>
                                    <p:cond delay="0"/>
                                  </p:stCondLst>
                                  <p:childTnLst>
                                    <p:animEffect transition="out" filter="blinds(horizontal)">
                                      <p:cBhvr>
                                        <p:cTn id="55" dur="500"/>
                                        <p:tgtEl>
                                          <p:spTgt spid="12"/>
                                        </p:tgtEl>
                                      </p:cBhvr>
                                    </p:animEffect>
                                    <p:set>
                                      <p:cBhvr>
                                        <p:cTn id="56" dur="1" fill="hold">
                                          <p:stCondLst>
                                            <p:cond delay="499"/>
                                          </p:stCondLst>
                                        </p:cTn>
                                        <p:tgtEl>
                                          <p:spTgt spid="12"/>
                                        </p:tgtEl>
                                        <p:attrNameLst>
                                          <p:attrName>style.visibility</p:attrName>
                                        </p:attrNameLst>
                                      </p:cBhvr>
                                      <p:to>
                                        <p:strVal val="hidden"/>
                                      </p:to>
                                    </p:set>
                                  </p:childTnLst>
                                </p:cTn>
                              </p:par>
                              <p:par>
                                <p:cTn id="57" presetID="3" presetClass="exit" presetSubtype="10" fill="hold" grpId="1" nodeType="withEffect">
                                  <p:stCondLst>
                                    <p:cond delay="0"/>
                                  </p:stCondLst>
                                  <p:childTnLst>
                                    <p:animEffect transition="out" filter="blinds(horizontal)">
                                      <p:cBhvr>
                                        <p:cTn id="58" dur="500"/>
                                        <p:tgtEl>
                                          <p:spTgt spid="13"/>
                                        </p:tgtEl>
                                      </p:cBhvr>
                                    </p:animEffect>
                                    <p:set>
                                      <p:cBhvr>
                                        <p:cTn id="59" dur="1" fill="hold">
                                          <p:stCondLst>
                                            <p:cond delay="499"/>
                                          </p:stCondLst>
                                        </p:cTn>
                                        <p:tgtEl>
                                          <p:spTgt spid="13"/>
                                        </p:tgtEl>
                                        <p:attrNameLst>
                                          <p:attrName>style.visibility</p:attrName>
                                        </p:attrNameLst>
                                      </p:cBhvr>
                                      <p:to>
                                        <p:strVal val="hidden"/>
                                      </p:to>
                                    </p:set>
                                  </p:childTnLst>
                                </p:cTn>
                              </p:par>
                              <p:par>
                                <p:cTn id="60" presetID="3" presetClass="exit" presetSubtype="10" fill="hold" grpId="1" nodeType="withEffect">
                                  <p:stCondLst>
                                    <p:cond delay="0"/>
                                  </p:stCondLst>
                                  <p:childTnLst>
                                    <p:animEffect transition="out" filter="blinds(horizontal)">
                                      <p:cBhvr>
                                        <p:cTn id="61" dur="500"/>
                                        <p:tgtEl>
                                          <p:spTgt spid="14"/>
                                        </p:tgtEl>
                                      </p:cBhvr>
                                    </p:animEffect>
                                    <p:set>
                                      <p:cBhvr>
                                        <p:cTn id="62" dur="1" fill="hold">
                                          <p:stCondLst>
                                            <p:cond delay="499"/>
                                          </p:stCondLst>
                                        </p:cTn>
                                        <p:tgtEl>
                                          <p:spTgt spid="14"/>
                                        </p:tgtEl>
                                        <p:attrNameLst>
                                          <p:attrName>style.visibility</p:attrName>
                                        </p:attrNameLst>
                                      </p:cBhvr>
                                      <p:to>
                                        <p:strVal val="hidden"/>
                                      </p:to>
                                    </p:set>
                                  </p:childTnLst>
                                </p:cTn>
                              </p:par>
                              <p:par>
                                <p:cTn id="63" presetID="3" presetClass="entr" presetSubtype="10" fill="hold" grpId="0" nodeType="with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blinds(horizontal)">
                                      <p:cBhvr>
                                        <p:cTn id="65" dur="500"/>
                                        <p:tgtEl>
                                          <p:spTgt spid="16"/>
                                        </p:tgtEl>
                                      </p:cBhvr>
                                    </p:animEffect>
                                  </p:childTnLst>
                                </p:cTn>
                              </p:par>
                              <p:par>
                                <p:cTn id="66" presetID="3" presetClass="entr" presetSubtype="10" fill="hold" grpId="0" nodeType="withEffect">
                                  <p:stCondLst>
                                    <p:cond delay="0"/>
                                  </p:stCondLst>
                                  <p:childTnLst>
                                    <p:set>
                                      <p:cBhvr>
                                        <p:cTn id="67" dur="1" fill="hold">
                                          <p:stCondLst>
                                            <p:cond delay="0"/>
                                          </p:stCondLst>
                                        </p:cTn>
                                        <p:tgtEl>
                                          <p:spTgt spid="18"/>
                                        </p:tgtEl>
                                        <p:attrNameLst>
                                          <p:attrName>style.visibility</p:attrName>
                                        </p:attrNameLst>
                                      </p:cBhvr>
                                      <p:to>
                                        <p:strVal val="visible"/>
                                      </p:to>
                                    </p:set>
                                    <p:animEffect transition="in" filter="blinds(horizontal)">
                                      <p:cBhvr>
                                        <p:cTn id="68" dur="500"/>
                                        <p:tgtEl>
                                          <p:spTgt spid="18"/>
                                        </p:tgtEl>
                                      </p:cBhvr>
                                    </p:animEffect>
                                  </p:childTnLst>
                                </p:cTn>
                              </p:par>
                            </p:childTnLst>
                          </p:cTn>
                        </p:par>
                      </p:childTnLst>
                    </p:cTn>
                  </p:par>
                  <p:par>
                    <p:cTn id="69" fill="hold">
                      <p:stCondLst>
                        <p:cond delay="indefinite"/>
                      </p:stCondLst>
                      <p:childTnLst>
                        <p:par>
                          <p:cTn id="70" fill="hold">
                            <p:stCondLst>
                              <p:cond delay="0"/>
                            </p:stCondLst>
                            <p:childTnLst>
                              <p:par>
                                <p:cTn id="71" presetID="3" presetClass="entr" presetSubtype="10" fill="hold" grpId="0" nodeType="clickEffect">
                                  <p:stCondLst>
                                    <p:cond delay="0"/>
                                  </p:stCondLst>
                                  <p:childTnLst>
                                    <p:set>
                                      <p:cBhvr>
                                        <p:cTn id="72" dur="1" fill="hold">
                                          <p:stCondLst>
                                            <p:cond delay="0"/>
                                          </p:stCondLst>
                                        </p:cTn>
                                        <p:tgtEl>
                                          <p:spTgt spid="17"/>
                                        </p:tgtEl>
                                        <p:attrNameLst>
                                          <p:attrName>style.visibility</p:attrName>
                                        </p:attrNameLst>
                                      </p:cBhvr>
                                      <p:to>
                                        <p:strVal val="visible"/>
                                      </p:to>
                                    </p:set>
                                    <p:animEffect transition="in" filter="blinds(horizontal)">
                                      <p:cBhvr>
                                        <p:cTn id="73" dur="500"/>
                                        <p:tgtEl>
                                          <p:spTgt spid="17"/>
                                        </p:tgtEl>
                                      </p:cBhvr>
                                    </p:animEffect>
                                  </p:childTnLst>
                                </p:cTn>
                              </p:par>
                              <p:par>
                                <p:cTn id="74" presetID="3" presetClass="entr" presetSubtype="10" fill="hold" grpId="0" nodeType="withEffect">
                                  <p:stCondLst>
                                    <p:cond delay="0"/>
                                  </p:stCondLst>
                                  <p:childTnLst>
                                    <p:set>
                                      <p:cBhvr>
                                        <p:cTn id="75" dur="1" fill="hold">
                                          <p:stCondLst>
                                            <p:cond delay="0"/>
                                          </p:stCondLst>
                                        </p:cTn>
                                        <p:tgtEl>
                                          <p:spTgt spid="19"/>
                                        </p:tgtEl>
                                        <p:attrNameLst>
                                          <p:attrName>style.visibility</p:attrName>
                                        </p:attrNameLst>
                                      </p:cBhvr>
                                      <p:to>
                                        <p:strVal val="visible"/>
                                      </p:to>
                                    </p:set>
                                    <p:animEffect transition="in" filter="blinds(horizontal)">
                                      <p:cBhvr>
                                        <p:cTn id="76" dur="500"/>
                                        <p:tgtEl>
                                          <p:spTgt spid="19"/>
                                        </p:tgtEl>
                                      </p:cBhvr>
                                    </p:animEffect>
                                  </p:childTnLst>
                                </p:cTn>
                              </p:par>
                            </p:childTnLst>
                          </p:cTn>
                        </p:par>
                      </p:childTnLst>
                    </p:cTn>
                  </p:par>
                  <p:par>
                    <p:cTn id="77" fill="hold">
                      <p:stCondLst>
                        <p:cond delay="indefinite"/>
                      </p:stCondLst>
                      <p:childTnLst>
                        <p:par>
                          <p:cTn id="78" fill="hold">
                            <p:stCondLst>
                              <p:cond delay="0"/>
                            </p:stCondLst>
                            <p:childTnLst>
                              <p:par>
                                <p:cTn id="79" presetID="3" presetClass="entr" presetSubtype="10" fill="hold" grpId="0" nodeType="click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blinds(horizontal)">
                                      <p:cBhvr>
                                        <p:cTn id="81" dur="500"/>
                                        <p:tgtEl>
                                          <p:spTgt spid="21"/>
                                        </p:tgtEl>
                                      </p:cBhvr>
                                    </p:animEffect>
                                  </p:childTnLst>
                                </p:cTn>
                              </p:par>
                              <p:par>
                                <p:cTn id="82" presetID="3" presetClass="entr" presetSubtype="10" fill="hold" grpId="0" nodeType="withEffect">
                                  <p:stCondLst>
                                    <p:cond delay="0"/>
                                  </p:stCondLst>
                                  <p:childTnLst>
                                    <p:set>
                                      <p:cBhvr>
                                        <p:cTn id="83" dur="1" fill="hold">
                                          <p:stCondLst>
                                            <p:cond delay="0"/>
                                          </p:stCondLst>
                                        </p:cTn>
                                        <p:tgtEl>
                                          <p:spTgt spid="20"/>
                                        </p:tgtEl>
                                        <p:attrNameLst>
                                          <p:attrName>style.visibility</p:attrName>
                                        </p:attrNameLst>
                                      </p:cBhvr>
                                      <p:to>
                                        <p:strVal val="visible"/>
                                      </p:to>
                                    </p:set>
                                    <p:animEffect transition="in" filter="blinds(horizontal)">
                                      <p:cBhvr>
                                        <p:cTn id="84" dur="500"/>
                                        <p:tgtEl>
                                          <p:spTgt spid="20"/>
                                        </p:tgtEl>
                                      </p:cBhvr>
                                    </p:animEffect>
                                  </p:childTnLst>
                                </p:cTn>
                              </p:par>
                            </p:childTnLst>
                          </p:cTn>
                        </p:par>
                      </p:childTnLst>
                    </p:cTn>
                  </p:par>
                  <p:par>
                    <p:cTn id="85" fill="hold">
                      <p:stCondLst>
                        <p:cond delay="indefinite"/>
                      </p:stCondLst>
                      <p:childTnLst>
                        <p:par>
                          <p:cTn id="86" fill="hold">
                            <p:stCondLst>
                              <p:cond delay="0"/>
                            </p:stCondLst>
                            <p:childTnLst>
                              <p:par>
                                <p:cTn id="87" presetID="3" presetClass="entr" presetSubtype="10" fill="hold" grpId="2" nodeType="clickEffect">
                                  <p:stCondLst>
                                    <p:cond delay="0"/>
                                  </p:stCondLst>
                                  <p:childTnLst>
                                    <p:set>
                                      <p:cBhvr>
                                        <p:cTn id="88" dur="1" fill="hold">
                                          <p:stCondLst>
                                            <p:cond delay="0"/>
                                          </p:stCondLst>
                                        </p:cTn>
                                        <p:tgtEl>
                                          <p:spTgt spid="15"/>
                                        </p:tgtEl>
                                        <p:attrNameLst>
                                          <p:attrName>style.visibility</p:attrName>
                                        </p:attrNameLst>
                                      </p:cBhvr>
                                      <p:to>
                                        <p:strVal val="visible"/>
                                      </p:to>
                                    </p:set>
                                    <p:animEffect transition="in" filter="blinds(horizontal)">
                                      <p:cBhvr>
                                        <p:cTn id="89" dur="500"/>
                                        <p:tgtEl>
                                          <p:spTgt spid="15"/>
                                        </p:tgtEl>
                                      </p:cBhvr>
                                    </p:animEffect>
                                  </p:childTnLst>
                                </p:cTn>
                              </p:par>
                              <p:par>
                                <p:cTn id="90" presetID="3" presetClass="entr" presetSubtype="10" fill="hold" grpId="2" nodeType="withEffect">
                                  <p:stCondLst>
                                    <p:cond delay="0"/>
                                  </p:stCondLst>
                                  <p:childTnLst>
                                    <p:set>
                                      <p:cBhvr>
                                        <p:cTn id="91" dur="1" fill="hold">
                                          <p:stCondLst>
                                            <p:cond delay="0"/>
                                          </p:stCondLst>
                                        </p:cTn>
                                        <p:tgtEl>
                                          <p:spTgt spid="7"/>
                                        </p:tgtEl>
                                        <p:attrNameLst>
                                          <p:attrName>style.visibility</p:attrName>
                                        </p:attrNameLst>
                                      </p:cBhvr>
                                      <p:to>
                                        <p:strVal val="visible"/>
                                      </p:to>
                                    </p:set>
                                    <p:animEffect transition="in" filter="blinds(horizontal)">
                                      <p:cBhvr>
                                        <p:cTn id="9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10" grpId="0" animBg="1"/>
      <p:bldP spid="10" grpId="1" animBg="1"/>
      <p:bldP spid="11" grpId="0" animBg="1"/>
      <p:bldP spid="11" grpId="1" animBg="1"/>
      <p:bldP spid="12" grpId="0" animBg="1"/>
      <p:bldP spid="12" grpId="1" animBg="1"/>
      <p:bldP spid="13" grpId="0" animBg="1"/>
      <p:bldP spid="13" grpId="1" animBg="1"/>
      <p:bldP spid="14" grpId="0" animBg="1"/>
      <p:bldP spid="14" grpId="1" animBg="1"/>
      <p:bldP spid="15" grpId="0" animBg="1"/>
      <p:bldP spid="15" grpId="1" animBg="1"/>
      <p:bldP spid="15" grpId="2" animBg="1"/>
      <p:bldP spid="7" grpId="0" animBg="1"/>
      <p:bldP spid="7" grpId="1" animBg="1"/>
      <p:bldP spid="7" grpId="2" animBg="1"/>
      <p:bldP spid="16" grpId="0" animBg="1"/>
      <p:bldP spid="17" grpId="0" animBg="1"/>
      <p:bldP spid="18" grpId="0" animBg="1"/>
      <p:bldP spid="19" grpId="0" animBg="1"/>
      <p:bldP spid="20" grpId="0" animBg="1"/>
      <p:bldP spid="21"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a:xfrm>
            <a:off x="457200" y="404664"/>
            <a:ext cx="8229600" cy="6048672"/>
          </a:xfrm>
        </p:spPr>
        <p:txBody>
          <a:bodyPr>
            <a:normAutofit/>
          </a:bodyPr>
          <a:lstStyle/>
          <a:p>
            <a:pPr>
              <a:buNone/>
            </a:pPr>
            <a:r>
              <a:rPr lang="en-US" altLang="ja-JP" u="sng" dirty="0" smtClean="0"/>
              <a:t>Mrs. Banda (</a:t>
            </a:r>
            <a:r>
              <a:rPr lang="en-GB" altLang="ja-JP" u="sng" kern="100" dirty="0" smtClean="0">
                <a:cs typeface="Times New Roman"/>
              </a:rPr>
              <a:t>“R” school in a rural area)</a:t>
            </a:r>
            <a:endParaRPr lang="ja-JP" altLang="ja-JP" u="sng" kern="100" dirty="0" smtClean="0">
              <a:cs typeface="Times New Roman"/>
            </a:endParaRPr>
          </a:p>
          <a:p>
            <a:pPr>
              <a:buNone/>
            </a:pPr>
            <a:r>
              <a:rPr kumimoji="1" lang="en-US" altLang="ja-JP" dirty="0" smtClean="0"/>
              <a:t>(4) </a:t>
            </a:r>
            <a:r>
              <a:rPr lang="en-US" altLang="ja-JP" dirty="0" smtClean="0"/>
              <a:t>Classroom/School</a:t>
            </a:r>
            <a:endParaRPr kumimoji="1" lang="en-US" altLang="ja-JP" dirty="0" smtClean="0"/>
          </a:p>
          <a:p>
            <a:pPr marL="514350" lvl="1" indent="17463" fontAlgn="base">
              <a:spcBef>
                <a:spcPts val="600"/>
              </a:spcBef>
              <a:spcAft>
                <a:spcPct val="0"/>
              </a:spcAft>
              <a:buNone/>
            </a:pPr>
            <a:r>
              <a:rPr lang="en-US" altLang="ja-JP" dirty="0" smtClean="0">
                <a:cs typeface="ＭＳ Ｐゴシック" pitchFamily="50" charset="-128"/>
              </a:rPr>
              <a:t>School’s financial situation </a:t>
            </a:r>
          </a:p>
          <a:p>
            <a:pPr marL="514350" lvl="1" indent="17463" fontAlgn="base">
              <a:spcBef>
                <a:spcPct val="0"/>
              </a:spcBef>
              <a:spcAft>
                <a:spcPts val="600"/>
              </a:spcAft>
              <a:buNone/>
            </a:pPr>
            <a:r>
              <a:rPr lang="en-US" altLang="ja-JP" dirty="0" smtClean="0">
                <a:cs typeface="ＭＳ Ｐゴシック" pitchFamily="50" charset="-128"/>
              </a:rPr>
              <a:t>(lack of teaching/ learning aids, etc.)</a:t>
            </a:r>
          </a:p>
          <a:p>
            <a:pPr marL="720000" lvl="1" indent="17463" algn="just" fontAlgn="base">
              <a:spcBef>
                <a:spcPts val="600"/>
              </a:spcBef>
              <a:spcAft>
                <a:spcPct val="0"/>
              </a:spcAft>
              <a:buNone/>
            </a:pPr>
            <a:r>
              <a:rPr lang="en-US" altLang="ja-JP" sz="2000" i="1" dirty="0" smtClean="0"/>
              <a:t>There are some improvements, although there, the other disappointment is… Sometimes, even material. You know, in this school, maybe a teacher would like to teach, but sometimes, you, you find that you are lacking materials. Because, even in CPD, sometimes…, you can go on, but you know, you maybe just discuss, go on discussing, but you know that you are, you are supposed to have this, but you don’t have that.</a:t>
            </a:r>
          </a:p>
          <a:p>
            <a:pPr marL="720000" lvl="1" indent="17463" algn="r" fontAlgn="base">
              <a:spcBef>
                <a:spcPts val="600"/>
              </a:spcBef>
              <a:spcAft>
                <a:spcPct val="0"/>
              </a:spcAft>
              <a:buNone/>
            </a:pPr>
            <a:r>
              <a:rPr lang="en-GB" altLang="ja-JP" sz="2000" dirty="0" smtClean="0"/>
              <a:t>(statement 25/09/’</a:t>
            </a:r>
            <a:r>
              <a:rPr lang="en-US" altLang="ja-JP" sz="2000" dirty="0" smtClean="0"/>
              <a:t>09</a:t>
            </a:r>
            <a:r>
              <a:rPr lang="en-GB" altLang="ja-JP" sz="2000" dirty="0" smtClean="0"/>
              <a:t>)</a:t>
            </a:r>
            <a:endParaRPr lang="ja-JP" altLang="ja-JP" sz="2000" dirty="0" smtClean="0">
              <a:cs typeface="ＭＳ Ｐゴシック" pitchFamily="50" charset="-128"/>
            </a:endParaRPr>
          </a:p>
        </p:txBody>
      </p:sp>
      <p:sp>
        <p:nvSpPr>
          <p:cNvPr id="4" name="スライド番号プレースホルダ 3"/>
          <p:cNvSpPr>
            <a:spLocks noGrp="1"/>
          </p:cNvSpPr>
          <p:nvPr>
            <p:ph type="sldNum" sz="quarter" idx="12"/>
          </p:nvPr>
        </p:nvSpPr>
        <p:spPr/>
        <p:txBody>
          <a:bodyPr/>
          <a:lstStyle/>
          <a:p>
            <a:fld id="{16C43456-7A1A-4417-A544-9D4CC0AE537A}" type="slidenum">
              <a:rPr kumimoji="1" lang="en-GB" smtClean="0"/>
              <a:pPr/>
              <a:t>28</a:t>
            </a:fld>
            <a:endParaRPr kumimoji="1" lang="en-GB" dirty="0"/>
          </a:p>
        </p:txBody>
      </p:sp>
      <p:cxnSp>
        <p:nvCxnSpPr>
          <p:cNvPr id="5" name="直線コネクタ 4"/>
          <p:cNvCxnSpPr/>
          <p:nvPr/>
        </p:nvCxnSpPr>
        <p:spPr>
          <a:xfrm>
            <a:off x="1187624" y="3861048"/>
            <a:ext cx="2808312"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a:xfrm>
            <a:off x="1259632" y="4725144"/>
            <a:ext cx="504056"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p:nvCxnSpPr>
        <p:spPr>
          <a:xfrm>
            <a:off x="2339752" y="4437112"/>
            <a:ext cx="6264696"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par>
                                <p:cTn id="8" presetID="3" presetClass="entr" presetSubtype="1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linds(horizontal)">
                                      <p:cBhvr>
                                        <p:cTn id="10" dur="500"/>
                                        <p:tgtEl>
                                          <p:spTgt spid="5"/>
                                        </p:tgtEl>
                                      </p:cBhvr>
                                    </p:animEffect>
                                  </p:childTnLst>
                                </p:cTn>
                              </p:par>
                              <p:par>
                                <p:cTn id="11" presetID="3" presetClass="entr" presetSubtype="1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blinds(horizontal)">
                                      <p:cBhvr>
                                        <p:cTn id="1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a:xfrm>
            <a:off x="457200" y="404664"/>
            <a:ext cx="8229600" cy="6120680"/>
          </a:xfrm>
        </p:spPr>
        <p:txBody>
          <a:bodyPr>
            <a:normAutofit/>
          </a:bodyPr>
          <a:lstStyle/>
          <a:p>
            <a:pPr>
              <a:buNone/>
            </a:pPr>
            <a:r>
              <a:rPr lang="en-US" altLang="ja-JP" u="sng" dirty="0" smtClean="0"/>
              <a:t>Mrs. Banda (</a:t>
            </a:r>
            <a:r>
              <a:rPr lang="en-GB" altLang="ja-JP" u="sng" kern="100" dirty="0" smtClean="0">
                <a:cs typeface="Times New Roman"/>
              </a:rPr>
              <a:t>“R” school in a rural area)</a:t>
            </a:r>
            <a:endParaRPr lang="ja-JP" altLang="ja-JP" u="sng" kern="100" dirty="0" smtClean="0">
              <a:cs typeface="Times New Roman"/>
            </a:endParaRPr>
          </a:p>
          <a:p>
            <a:pPr>
              <a:buNone/>
            </a:pPr>
            <a:r>
              <a:rPr kumimoji="1" lang="en-US" altLang="ja-JP" dirty="0" smtClean="0"/>
              <a:t>(5) </a:t>
            </a:r>
            <a:r>
              <a:rPr lang="en-US" altLang="ja-JP" dirty="0" smtClean="0"/>
              <a:t>Social/Cultural Context</a:t>
            </a:r>
            <a:endParaRPr kumimoji="1" lang="en-US" altLang="ja-JP" dirty="0" smtClean="0"/>
          </a:p>
          <a:p>
            <a:pPr marL="514350" lvl="1" indent="17463" algn="just" fontAlgn="base">
              <a:spcBef>
                <a:spcPts val="600"/>
              </a:spcBef>
              <a:spcAft>
                <a:spcPct val="0"/>
              </a:spcAft>
              <a:buNone/>
            </a:pPr>
            <a:r>
              <a:rPr lang="en-US" altLang="ja-JP" dirty="0" smtClean="0">
                <a:cs typeface="ＭＳ Ｐゴシック" pitchFamily="50" charset="-128"/>
              </a:rPr>
              <a:t>Environment of rural area </a:t>
            </a:r>
          </a:p>
          <a:p>
            <a:pPr marL="514350" lvl="1" indent="17463" algn="just" fontAlgn="base">
              <a:spcBef>
                <a:spcPct val="0"/>
              </a:spcBef>
              <a:spcAft>
                <a:spcPts val="600"/>
              </a:spcAft>
              <a:buNone/>
            </a:pPr>
            <a:r>
              <a:rPr lang="en-US" altLang="ja-JP" dirty="0" smtClean="0">
                <a:cs typeface="ＭＳ Ｐゴシック" pitchFamily="50" charset="-128"/>
              </a:rPr>
              <a:t>(lack of learning condition for students)</a:t>
            </a:r>
          </a:p>
          <a:p>
            <a:pPr marL="720000" lvl="1" indent="17463" algn="just" fontAlgn="base">
              <a:spcBef>
                <a:spcPts val="600"/>
              </a:spcBef>
              <a:spcAft>
                <a:spcPct val="0"/>
              </a:spcAft>
              <a:buNone/>
            </a:pPr>
            <a:r>
              <a:rPr lang="en-US" altLang="ja-JP" sz="2000" i="1" dirty="0" smtClean="0"/>
              <a:t>And you know, town is different from that area. The foundations are not … good. Yes. These… start from…, going up…, and their understanding is different. Now those from rural area is, you know, just from home someone comes to school, their level is…</a:t>
            </a:r>
          </a:p>
          <a:p>
            <a:pPr marL="720000" lvl="1" indent="17463" algn="r" fontAlgn="base">
              <a:spcBef>
                <a:spcPts val="600"/>
              </a:spcBef>
              <a:spcAft>
                <a:spcPct val="0"/>
              </a:spcAft>
              <a:buNone/>
            </a:pPr>
            <a:r>
              <a:rPr lang="en-GB" altLang="ja-JP" sz="2000" dirty="0" smtClean="0"/>
              <a:t>(statement 07/09/’10: on lesson diary 04/03/’09)</a:t>
            </a:r>
            <a:endParaRPr lang="ja-JP" altLang="ja-JP" sz="2000" dirty="0" smtClean="0">
              <a:cs typeface="ＭＳ Ｐゴシック" pitchFamily="50" charset="-128"/>
            </a:endParaRPr>
          </a:p>
        </p:txBody>
      </p:sp>
      <p:sp>
        <p:nvSpPr>
          <p:cNvPr id="4" name="スライド番号プレースホルダ 3"/>
          <p:cNvSpPr>
            <a:spLocks noGrp="1"/>
          </p:cNvSpPr>
          <p:nvPr>
            <p:ph type="sldNum" sz="quarter" idx="12"/>
          </p:nvPr>
        </p:nvSpPr>
        <p:spPr/>
        <p:txBody>
          <a:bodyPr/>
          <a:lstStyle/>
          <a:p>
            <a:fld id="{16C43456-7A1A-4417-A544-9D4CC0AE537A}" type="slidenum">
              <a:rPr kumimoji="1" lang="en-GB" smtClean="0"/>
              <a:pPr/>
              <a:t>29</a:t>
            </a:fld>
            <a:endParaRPr kumimoji="1" lang="en-GB" dirty="0"/>
          </a:p>
        </p:txBody>
      </p:sp>
      <p:cxnSp>
        <p:nvCxnSpPr>
          <p:cNvPr id="5" name="直線コネクタ 4"/>
          <p:cNvCxnSpPr/>
          <p:nvPr/>
        </p:nvCxnSpPr>
        <p:spPr>
          <a:xfrm>
            <a:off x="2915816" y="2924944"/>
            <a:ext cx="576064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直線コネクタ 5"/>
          <p:cNvCxnSpPr/>
          <p:nvPr/>
        </p:nvCxnSpPr>
        <p:spPr>
          <a:xfrm>
            <a:off x="4499992" y="3501008"/>
            <a:ext cx="4176464"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a:off x="1187624" y="3861048"/>
            <a:ext cx="3888432"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p:nvCxnSpPr>
        <p:spPr>
          <a:xfrm>
            <a:off x="1259632" y="3212976"/>
            <a:ext cx="1512168"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par>
                                <p:cTn id="8" presetID="3" presetClass="entr" presetSubtype="1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linds(horizontal)">
                                      <p:cBhvr>
                                        <p:cTn id="10" dur="500"/>
                                        <p:tgtEl>
                                          <p:spTgt spid="11"/>
                                        </p:tgtEl>
                                      </p:cBhvr>
                                    </p:animEffect>
                                  </p:childTnLst>
                                </p:cTn>
                              </p:par>
                              <p:par>
                                <p:cTn id="11" presetID="3" presetClass="entr" presetSubtype="1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linds(horizontal)">
                                      <p:cBhvr>
                                        <p:cTn id="13" dur="500"/>
                                        <p:tgtEl>
                                          <p:spTgt spid="6"/>
                                        </p:tgtEl>
                                      </p:cBhvr>
                                    </p:animEffect>
                                  </p:childTnLst>
                                </p:cTn>
                              </p:par>
                              <p:par>
                                <p:cTn id="14" presetID="3" presetClass="entr" presetSubtype="10"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blinds(horizontal)">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図 11" descr="txu-oclc-264266980-world_pol_2008-2.jpg"/>
          <p:cNvPicPr>
            <a:picLocks noChangeAspect="1"/>
          </p:cNvPicPr>
          <p:nvPr/>
        </p:nvPicPr>
        <p:blipFill>
          <a:blip r:embed="rId3" cstate="print"/>
          <a:stretch>
            <a:fillRect/>
          </a:stretch>
        </p:blipFill>
        <p:spPr>
          <a:xfrm>
            <a:off x="51088" y="188640"/>
            <a:ext cx="9057416" cy="5616624"/>
          </a:xfrm>
          <a:prstGeom prst="rect">
            <a:avLst/>
          </a:prstGeom>
        </p:spPr>
      </p:pic>
      <p:sp>
        <p:nvSpPr>
          <p:cNvPr id="4" name="スライド番号プレースホルダ 3"/>
          <p:cNvSpPr>
            <a:spLocks noGrp="1"/>
          </p:cNvSpPr>
          <p:nvPr>
            <p:ph type="sldNum" sz="quarter" idx="12"/>
          </p:nvPr>
        </p:nvSpPr>
        <p:spPr/>
        <p:txBody>
          <a:bodyPr/>
          <a:lstStyle/>
          <a:p>
            <a:fld id="{16C43456-7A1A-4417-A544-9D4CC0AE537A}" type="slidenum">
              <a:rPr kumimoji="1" lang="en-GB" smtClean="0"/>
              <a:pPr/>
              <a:t>3</a:t>
            </a:fld>
            <a:endParaRPr kumimoji="1" lang="en-GB" dirty="0"/>
          </a:p>
        </p:txBody>
      </p:sp>
      <p:sp>
        <p:nvSpPr>
          <p:cNvPr id="6" name="円/楕円 5"/>
          <p:cNvSpPr/>
          <p:nvPr/>
        </p:nvSpPr>
        <p:spPr>
          <a:xfrm>
            <a:off x="2483768" y="2420888"/>
            <a:ext cx="288032" cy="21602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円/楕円 6"/>
          <p:cNvSpPr/>
          <p:nvPr/>
        </p:nvSpPr>
        <p:spPr>
          <a:xfrm>
            <a:off x="4788024" y="3356992"/>
            <a:ext cx="432048" cy="36004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円/楕円 7"/>
          <p:cNvSpPr/>
          <p:nvPr/>
        </p:nvSpPr>
        <p:spPr>
          <a:xfrm>
            <a:off x="4211960" y="2708920"/>
            <a:ext cx="216024" cy="36004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円/楕円 8"/>
          <p:cNvSpPr/>
          <p:nvPr/>
        </p:nvSpPr>
        <p:spPr>
          <a:xfrm>
            <a:off x="6516216" y="2204864"/>
            <a:ext cx="360040" cy="72008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9"/>
          <p:cNvSpPr/>
          <p:nvPr/>
        </p:nvSpPr>
        <p:spPr>
          <a:xfrm>
            <a:off x="7308304" y="1700808"/>
            <a:ext cx="432048" cy="64807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円/楕円 10"/>
          <p:cNvSpPr/>
          <p:nvPr/>
        </p:nvSpPr>
        <p:spPr>
          <a:xfrm>
            <a:off x="5076056" y="2924944"/>
            <a:ext cx="360040" cy="43204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角丸四角形 1"/>
          <p:cNvSpPr/>
          <p:nvPr/>
        </p:nvSpPr>
        <p:spPr>
          <a:xfrm>
            <a:off x="251520" y="2960948"/>
            <a:ext cx="1872208" cy="900100"/>
          </a:xfrm>
          <a:prstGeom prst="roundRect">
            <a:avLst/>
          </a:prstGeom>
          <a:solidFill>
            <a:schemeClr val="bg1">
              <a:alpha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dirty="0" smtClean="0">
                <a:solidFill>
                  <a:schemeClr val="tx1"/>
                </a:solidFill>
              </a:rPr>
              <a:t>Dominican Republic</a:t>
            </a:r>
            <a:endParaRPr kumimoji="1" lang="ja-JP" altLang="en-US" sz="2400" dirty="0">
              <a:solidFill>
                <a:schemeClr val="tx1"/>
              </a:solidFill>
            </a:endParaRPr>
          </a:p>
        </p:txBody>
      </p:sp>
      <p:sp>
        <p:nvSpPr>
          <p:cNvPr id="13" name="角丸四角形 12"/>
          <p:cNvSpPr/>
          <p:nvPr/>
        </p:nvSpPr>
        <p:spPr>
          <a:xfrm>
            <a:off x="3244044" y="3533378"/>
            <a:ext cx="1215752" cy="540060"/>
          </a:xfrm>
          <a:prstGeom prst="roundRect">
            <a:avLst/>
          </a:prstGeom>
          <a:solidFill>
            <a:schemeClr val="bg1">
              <a:alpha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dirty="0" smtClean="0">
                <a:solidFill>
                  <a:schemeClr val="tx1"/>
                </a:solidFill>
              </a:rPr>
              <a:t>Ghana</a:t>
            </a:r>
            <a:endParaRPr kumimoji="1" lang="ja-JP" altLang="en-US" sz="2400" dirty="0">
              <a:solidFill>
                <a:schemeClr val="tx1"/>
              </a:solidFill>
            </a:endParaRPr>
          </a:p>
        </p:txBody>
      </p:sp>
      <p:sp>
        <p:nvSpPr>
          <p:cNvPr id="14" name="角丸四角形 13"/>
          <p:cNvSpPr/>
          <p:nvPr/>
        </p:nvSpPr>
        <p:spPr>
          <a:xfrm>
            <a:off x="3472483" y="4713591"/>
            <a:ext cx="1243533" cy="540060"/>
          </a:xfrm>
          <a:prstGeom prst="roundRect">
            <a:avLst/>
          </a:prstGeom>
          <a:solidFill>
            <a:schemeClr val="bg1">
              <a:alpha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dirty="0" smtClean="0">
                <a:solidFill>
                  <a:schemeClr val="tx1"/>
                </a:solidFill>
              </a:rPr>
              <a:t>Zambia</a:t>
            </a:r>
            <a:endParaRPr kumimoji="1" lang="ja-JP" altLang="en-US" sz="2400" dirty="0">
              <a:solidFill>
                <a:schemeClr val="tx1"/>
              </a:solidFill>
            </a:endParaRPr>
          </a:p>
        </p:txBody>
      </p:sp>
      <p:sp>
        <p:nvSpPr>
          <p:cNvPr id="15" name="角丸四角形 14"/>
          <p:cNvSpPr/>
          <p:nvPr/>
        </p:nvSpPr>
        <p:spPr>
          <a:xfrm>
            <a:off x="4860032" y="4581128"/>
            <a:ext cx="1152128" cy="540060"/>
          </a:xfrm>
          <a:prstGeom prst="roundRect">
            <a:avLst/>
          </a:prstGeom>
          <a:solidFill>
            <a:schemeClr val="bg1">
              <a:alpha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dirty="0" smtClean="0">
                <a:solidFill>
                  <a:schemeClr val="tx1"/>
                </a:solidFill>
              </a:rPr>
              <a:t>Kenya</a:t>
            </a:r>
            <a:endParaRPr kumimoji="1" lang="ja-JP" altLang="en-US" sz="2400" dirty="0">
              <a:solidFill>
                <a:schemeClr val="tx1"/>
              </a:solidFill>
            </a:endParaRPr>
          </a:p>
        </p:txBody>
      </p:sp>
      <p:sp>
        <p:nvSpPr>
          <p:cNvPr id="16" name="角丸四角形 15"/>
          <p:cNvSpPr/>
          <p:nvPr/>
        </p:nvSpPr>
        <p:spPr>
          <a:xfrm>
            <a:off x="6156176" y="4443561"/>
            <a:ext cx="1584176" cy="540060"/>
          </a:xfrm>
          <a:prstGeom prst="roundRect">
            <a:avLst/>
          </a:prstGeom>
          <a:solidFill>
            <a:schemeClr val="bg1">
              <a:alpha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ltLang="ja-JP" sz="2400" dirty="0">
                <a:solidFill>
                  <a:schemeClr val="tx1"/>
                </a:solidFill>
              </a:rPr>
              <a:t>Myanmar</a:t>
            </a:r>
            <a:endParaRPr kumimoji="1" lang="ja-JP" altLang="en-US" sz="2400" dirty="0">
              <a:solidFill>
                <a:schemeClr val="tx1"/>
              </a:solidFill>
            </a:endParaRPr>
          </a:p>
        </p:txBody>
      </p:sp>
      <p:sp>
        <p:nvSpPr>
          <p:cNvPr id="17" name="角丸四角形 16"/>
          <p:cNvSpPr/>
          <p:nvPr/>
        </p:nvSpPr>
        <p:spPr>
          <a:xfrm>
            <a:off x="7596336" y="829891"/>
            <a:ext cx="1368152" cy="540060"/>
          </a:xfrm>
          <a:prstGeom prst="roundRect">
            <a:avLst/>
          </a:prstGeom>
          <a:solidFill>
            <a:schemeClr val="bg1">
              <a:alpha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dirty="0" smtClean="0">
                <a:solidFill>
                  <a:schemeClr val="tx1"/>
                </a:solidFill>
              </a:rPr>
              <a:t>Japan</a:t>
            </a:r>
            <a:endParaRPr kumimoji="1" lang="ja-JP" altLang="en-US" sz="2400" dirty="0">
              <a:solidFill>
                <a:schemeClr val="tx1"/>
              </a:solidFill>
            </a:endParaRPr>
          </a:p>
        </p:txBody>
      </p:sp>
      <p:cxnSp>
        <p:nvCxnSpPr>
          <p:cNvPr id="5" name="直線コネクタ 4"/>
          <p:cNvCxnSpPr>
            <a:stCxn id="6" idx="2"/>
            <a:endCxn id="2" idx="0"/>
          </p:cNvCxnSpPr>
          <p:nvPr/>
        </p:nvCxnSpPr>
        <p:spPr>
          <a:xfrm flipH="1">
            <a:off x="1187624" y="2528900"/>
            <a:ext cx="1296144" cy="43204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直線コネクタ 19"/>
          <p:cNvCxnSpPr>
            <a:stCxn id="9" idx="4"/>
            <a:endCxn id="16" idx="0"/>
          </p:cNvCxnSpPr>
          <p:nvPr/>
        </p:nvCxnSpPr>
        <p:spPr>
          <a:xfrm>
            <a:off x="6696236" y="2924944"/>
            <a:ext cx="252028" cy="1518617"/>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直線コネクタ 20"/>
          <p:cNvCxnSpPr>
            <a:stCxn id="11" idx="5"/>
            <a:endCxn id="15" idx="0"/>
          </p:cNvCxnSpPr>
          <p:nvPr/>
        </p:nvCxnSpPr>
        <p:spPr>
          <a:xfrm>
            <a:off x="5383369" y="3293720"/>
            <a:ext cx="52727" cy="128740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a:stCxn id="7" idx="3"/>
            <a:endCxn id="14" idx="0"/>
          </p:cNvCxnSpPr>
          <p:nvPr/>
        </p:nvCxnSpPr>
        <p:spPr>
          <a:xfrm flipH="1">
            <a:off x="4094250" y="3664305"/>
            <a:ext cx="757046" cy="1049286"/>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直線コネクタ 22"/>
          <p:cNvCxnSpPr>
            <a:stCxn id="8" idx="3"/>
            <a:endCxn id="13" idx="0"/>
          </p:cNvCxnSpPr>
          <p:nvPr/>
        </p:nvCxnSpPr>
        <p:spPr>
          <a:xfrm flipH="1">
            <a:off x="3851920" y="3016233"/>
            <a:ext cx="391676" cy="517145"/>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a:stCxn id="17" idx="2"/>
            <a:endCxn id="10" idx="7"/>
          </p:cNvCxnSpPr>
          <p:nvPr/>
        </p:nvCxnSpPr>
        <p:spPr>
          <a:xfrm flipH="1">
            <a:off x="7677080" y="1369951"/>
            <a:ext cx="603332" cy="425765"/>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pPr algn="l"/>
            <a:r>
              <a:rPr lang="en-US" altLang="ja-JP" sz="4000" dirty="0" smtClean="0">
                <a:latin typeface="+mn-lt"/>
              </a:rPr>
              <a:t>Model of Mrs. Banda’s reflection</a:t>
            </a:r>
            <a:endParaRPr kumimoji="1" lang="ja-JP" altLang="en-US" sz="4000" dirty="0">
              <a:latin typeface="+mn-lt"/>
            </a:endParaRPr>
          </a:p>
        </p:txBody>
      </p:sp>
      <p:sp>
        <p:nvSpPr>
          <p:cNvPr id="4" name="スライド番号プレースホルダ 3"/>
          <p:cNvSpPr>
            <a:spLocks noGrp="1"/>
          </p:cNvSpPr>
          <p:nvPr>
            <p:ph type="sldNum" sz="quarter" idx="12"/>
          </p:nvPr>
        </p:nvSpPr>
        <p:spPr/>
        <p:txBody>
          <a:bodyPr/>
          <a:lstStyle/>
          <a:p>
            <a:fld id="{16C43456-7A1A-4417-A544-9D4CC0AE537A}" type="slidenum">
              <a:rPr kumimoji="1" lang="en-GB" smtClean="0"/>
              <a:pPr/>
              <a:t>30</a:t>
            </a:fld>
            <a:endParaRPr kumimoji="1" lang="en-GB"/>
          </a:p>
        </p:txBody>
      </p:sp>
      <p:sp>
        <p:nvSpPr>
          <p:cNvPr id="47105" name="Rectangle 1"/>
          <p:cNvSpPr>
            <a:spLocks noChangeArrowheads="1"/>
          </p:cNvSpPr>
          <p:nvPr/>
        </p:nvSpPr>
        <p:spPr bwMode="auto">
          <a:xfrm>
            <a:off x="179512" y="1314574"/>
            <a:ext cx="8712968" cy="2834506"/>
          </a:xfrm>
          <a:prstGeom prst="rect">
            <a:avLst/>
          </a:prstGeom>
          <a:solidFill>
            <a:srgbClr val="FFFFFF"/>
          </a:solidFill>
          <a:ln w="38100" cmpd="dbl">
            <a:solidFill>
              <a:srgbClr val="000000"/>
            </a:solidFill>
            <a:miter lim="800000"/>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spcBef>
                <a:spcPct val="0"/>
              </a:spcBef>
              <a:spcAft>
                <a:spcPct val="0"/>
              </a:spcAft>
              <a:buClrTx/>
              <a:buSzTx/>
              <a:buFontTx/>
              <a:buNone/>
              <a:tabLst/>
            </a:pPr>
            <a:r>
              <a:rPr kumimoji="1" lang="en-US" altLang="ja-JP" sz="2800" i="0" u="none" strike="noStrike" cap="none" normalizeH="0" baseline="0" dirty="0" smtClean="0">
                <a:ln>
                  <a:noFill/>
                </a:ln>
                <a:solidFill>
                  <a:schemeClr val="tx1"/>
                </a:solidFill>
                <a:effectLst/>
                <a:cs typeface="ＭＳ Ｐゴシック" pitchFamily="50" charset="-128"/>
              </a:rPr>
              <a:t>Perspective of mathematics education</a:t>
            </a:r>
            <a:endParaRPr kumimoji="1" lang="ja-JP" sz="2800" i="0" u="none" strike="noStrike" cap="none" normalizeH="0" baseline="0" dirty="0" smtClean="0">
              <a:ln>
                <a:noFill/>
              </a:ln>
              <a:solidFill>
                <a:schemeClr val="tx1"/>
              </a:solidFill>
              <a:effectLst/>
              <a:cs typeface="ＭＳ Ｐゴシック" pitchFamily="50" charset="-128"/>
            </a:endParaRPr>
          </a:p>
        </p:txBody>
      </p:sp>
      <p:sp>
        <p:nvSpPr>
          <p:cNvPr id="47106" name="Rectangle 2"/>
          <p:cNvSpPr>
            <a:spLocks noChangeArrowheads="1"/>
          </p:cNvSpPr>
          <p:nvPr/>
        </p:nvSpPr>
        <p:spPr bwMode="auto">
          <a:xfrm>
            <a:off x="3289204" y="1845729"/>
            <a:ext cx="2650948" cy="2159335"/>
          </a:xfrm>
          <a:prstGeom prst="rect">
            <a:avLst/>
          </a:prstGeom>
          <a:solidFill>
            <a:srgbClr val="FFFFFF"/>
          </a:solidFill>
          <a:ln w="9525">
            <a:solidFill>
              <a:srgbClr val="000000"/>
            </a:solidFill>
            <a:prstDash val="dash"/>
            <a:miter lim="800000"/>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spcBef>
                <a:spcPct val="0"/>
              </a:spcBef>
              <a:spcAft>
                <a:spcPct val="0"/>
              </a:spcAft>
              <a:buClrTx/>
              <a:buSzTx/>
              <a:buFontTx/>
              <a:buNone/>
              <a:tabLst/>
            </a:pPr>
            <a:r>
              <a:rPr lang="en-US" altLang="ja-JP" sz="2400" dirty="0" smtClean="0">
                <a:cs typeface="ＭＳ Ｐゴシック" pitchFamily="50" charset="-128"/>
              </a:rPr>
              <a:t>Learner/learning</a:t>
            </a:r>
          </a:p>
          <a:p>
            <a:pPr marL="0" marR="0" lvl="0" indent="0" algn="ctr" defTabSz="914400" rtl="0" eaLnBrk="1" fontAlgn="base" latinLnBrk="0" hangingPunct="1">
              <a:spcBef>
                <a:spcPct val="0"/>
              </a:spcBef>
              <a:spcAft>
                <a:spcPct val="0"/>
              </a:spcAft>
              <a:buClrTx/>
              <a:buSzTx/>
              <a:buFontTx/>
              <a:buNone/>
              <a:tabLst/>
            </a:pPr>
            <a:endParaRPr kumimoji="1" lang="ja-JP" altLang="en-US" sz="2000" b="1" i="0" u="none" strike="noStrike" cap="none" normalizeH="0" baseline="0" dirty="0" smtClean="0">
              <a:ln>
                <a:noFill/>
              </a:ln>
              <a:solidFill>
                <a:schemeClr val="tx1"/>
              </a:solidFill>
              <a:effectLst/>
              <a:cs typeface="ＭＳ Ｐゴシック" pitchFamily="50" charset="-128"/>
            </a:endParaRPr>
          </a:p>
          <a:p>
            <a:pPr marL="95250" lvl="1" fontAlgn="base">
              <a:spcBef>
                <a:spcPct val="0"/>
              </a:spcBef>
              <a:spcAft>
                <a:spcPct val="0"/>
              </a:spcAft>
              <a:buFont typeface="Arial" pitchFamily="34" charset="0"/>
              <a:buChar char="•"/>
            </a:pPr>
            <a:r>
              <a:rPr lang="en-US" altLang="ja-JP" sz="2000" dirty="0" smtClean="0"/>
              <a:t>Attaching importance to “knowledge” and “skills”</a:t>
            </a:r>
            <a:endParaRPr kumimoji="1" lang="ja-JP" sz="2000" b="0" i="0" u="none" strike="noStrike" cap="none" normalizeH="0" baseline="0" dirty="0" smtClean="0">
              <a:ln>
                <a:noFill/>
              </a:ln>
              <a:solidFill>
                <a:schemeClr val="tx1"/>
              </a:solidFill>
              <a:effectLst/>
              <a:cs typeface="ＭＳ Ｐゴシック" pitchFamily="50" charset="-128"/>
            </a:endParaRPr>
          </a:p>
        </p:txBody>
      </p:sp>
      <p:sp>
        <p:nvSpPr>
          <p:cNvPr id="47107" name="Rectangle 3"/>
          <p:cNvSpPr>
            <a:spLocks noChangeArrowheads="1"/>
          </p:cNvSpPr>
          <p:nvPr/>
        </p:nvSpPr>
        <p:spPr bwMode="auto">
          <a:xfrm>
            <a:off x="323528" y="1845729"/>
            <a:ext cx="2839332" cy="2159335"/>
          </a:xfrm>
          <a:prstGeom prst="rect">
            <a:avLst/>
          </a:prstGeom>
          <a:solidFill>
            <a:srgbClr val="FFFFFF"/>
          </a:solidFill>
          <a:ln w="9525">
            <a:solidFill>
              <a:srgbClr val="000000"/>
            </a:solidFill>
            <a:prstDash val="dash"/>
            <a:miter lim="800000"/>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spcBef>
                <a:spcPct val="0"/>
              </a:spcBef>
              <a:spcAft>
                <a:spcPct val="0"/>
              </a:spcAft>
              <a:buClrTx/>
              <a:buSzTx/>
              <a:buFontTx/>
              <a:buNone/>
              <a:tabLst/>
            </a:pPr>
            <a:r>
              <a:rPr kumimoji="1" lang="en-US" altLang="ja-JP" sz="2400" i="0" u="none" strike="noStrike" cap="none" normalizeH="0" baseline="0" dirty="0" smtClean="0">
                <a:ln>
                  <a:noFill/>
                </a:ln>
                <a:solidFill>
                  <a:schemeClr val="tx1"/>
                </a:solidFill>
                <a:effectLst/>
                <a:cs typeface="ＭＳ Ｐゴシック" pitchFamily="50" charset="-128"/>
              </a:rPr>
              <a:t>Teaching content/</a:t>
            </a:r>
          </a:p>
          <a:p>
            <a:pPr marL="0" marR="0" lvl="0" indent="0" algn="ctr" defTabSz="914400" rtl="0" eaLnBrk="1" fontAlgn="base" latinLnBrk="0" hangingPunct="1">
              <a:spcBef>
                <a:spcPct val="0"/>
              </a:spcBef>
              <a:spcAft>
                <a:spcPct val="0"/>
              </a:spcAft>
              <a:buClrTx/>
              <a:buSzTx/>
              <a:buFontTx/>
              <a:buNone/>
              <a:tabLst/>
            </a:pPr>
            <a:r>
              <a:rPr kumimoji="1" lang="en-US" altLang="ja-JP" sz="2400" i="0" u="none" strike="noStrike" cap="none" normalizeH="0" baseline="0" dirty="0" smtClean="0">
                <a:ln>
                  <a:noFill/>
                </a:ln>
                <a:solidFill>
                  <a:schemeClr val="tx1"/>
                </a:solidFill>
                <a:effectLst/>
                <a:cs typeface="ＭＳ Ｐゴシック" pitchFamily="50" charset="-128"/>
              </a:rPr>
              <a:t>mathematics</a:t>
            </a:r>
            <a:endParaRPr kumimoji="1" lang="ja-JP" altLang="en-US" sz="2400" i="0" u="none" strike="noStrike" cap="none" normalizeH="0" baseline="0" dirty="0" smtClean="0">
              <a:ln>
                <a:noFill/>
              </a:ln>
              <a:solidFill>
                <a:schemeClr val="tx1"/>
              </a:solidFill>
              <a:effectLst/>
              <a:cs typeface="ＭＳ Ｐゴシック" pitchFamily="50" charset="-128"/>
            </a:endParaRPr>
          </a:p>
          <a:p>
            <a:pPr marL="0" lvl="1" fontAlgn="base">
              <a:spcBef>
                <a:spcPct val="0"/>
              </a:spcBef>
              <a:spcAft>
                <a:spcPct val="0"/>
              </a:spcAft>
              <a:buFont typeface="Arial" pitchFamily="34" charset="0"/>
              <a:buChar char="•"/>
            </a:pPr>
            <a:r>
              <a:rPr lang="en-US" altLang="ja-JP" sz="2000" dirty="0" smtClean="0"/>
              <a:t>Strong sense of procedural understanding</a:t>
            </a:r>
            <a:endParaRPr lang="en-US" altLang="ja-JP" sz="2000" dirty="0" smtClean="0">
              <a:cs typeface="ＭＳ Ｐゴシック" pitchFamily="50" charset="-128"/>
            </a:endParaRPr>
          </a:p>
          <a:p>
            <a:pPr marL="0" lvl="1" fontAlgn="base">
              <a:spcBef>
                <a:spcPct val="0"/>
              </a:spcBef>
              <a:spcAft>
                <a:spcPct val="0"/>
              </a:spcAft>
              <a:buFont typeface="Arial" pitchFamily="34" charset="0"/>
              <a:buChar char="•"/>
            </a:pPr>
            <a:r>
              <a:rPr lang="en-US" altLang="ja-JP" sz="2000" dirty="0" smtClean="0"/>
              <a:t>Considering students, while following textbook</a:t>
            </a:r>
            <a:endParaRPr kumimoji="1" lang="ja-JP" sz="2000" b="0" i="0" u="none" strike="noStrike" cap="none" normalizeH="0" baseline="0" dirty="0" smtClean="0">
              <a:ln>
                <a:noFill/>
              </a:ln>
              <a:solidFill>
                <a:schemeClr val="tx1"/>
              </a:solidFill>
              <a:effectLst/>
              <a:cs typeface="ＭＳ Ｐゴシック" pitchFamily="50" charset="-128"/>
            </a:endParaRPr>
          </a:p>
        </p:txBody>
      </p:sp>
      <p:sp>
        <p:nvSpPr>
          <p:cNvPr id="47108" name="Rectangle 4"/>
          <p:cNvSpPr>
            <a:spLocks noChangeArrowheads="1"/>
          </p:cNvSpPr>
          <p:nvPr/>
        </p:nvSpPr>
        <p:spPr bwMode="auto">
          <a:xfrm>
            <a:off x="6039877" y="1845729"/>
            <a:ext cx="2636579" cy="2159335"/>
          </a:xfrm>
          <a:prstGeom prst="rect">
            <a:avLst/>
          </a:prstGeom>
          <a:solidFill>
            <a:srgbClr val="FFFFFF"/>
          </a:solidFill>
          <a:ln w="9525">
            <a:solidFill>
              <a:srgbClr val="000000"/>
            </a:solidFill>
            <a:prstDash val="dash"/>
            <a:miter lim="800000"/>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spcBef>
                <a:spcPct val="0"/>
              </a:spcBef>
              <a:spcAft>
                <a:spcPct val="0"/>
              </a:spcAft>
              <a:buClrTx/>
              <a:buSzTx/>
              <a:buFontTx/>
              <a:buNone/>
              <a:tabLst/>
            </a:pPr>
            <a:r>
              <a:rPr kumimoji="1" lang="en-US" altLang="ja-JP" sz="2400" i="0" u="none" strike="noStrike" cap="none" normalizeH="0" baseline="0" dirty="0" smtClean="0">
                <a:ln>
                  <a:noFill/>
                </a:ln>
                <a:solidFill>
                  <a:schemeClr val="tx1"/>
                </a:solidFill>
                <a:effectLst/>
                <a:cs typeface="ＭＳ Ｐゴシック" pitchFamily="50" charset="-128"/>
              </a:rPr>
              <a:t>Teacher/teaching</a:t>
            </a:r>
          </a:p>
          <a:p>
            <a:pPr marL="0" marR="0" lvl="0" indent="0" algn="ctr" defTabSz="914400" rtl="0" eaLnBrk="1" fontAlgn="base" latinLnBrk="0" hangingPunct="1">
              <a:spcBef>
                <a:spcPct val="0"/>
              </a:spcBef>
              <a:spcAft>
                <a:spcPct val="0"/>
              </a:spcAft>
              <a:buClrTx/>
              <a:buSzTx/>
              <a:buFontTx/>
              <a:buNone/>
              <a:tabLst/>
            </a:pPr>
            <a:endParaRPr kumimoji="1" lang="ja-JP" altLang="en-US" sz="2000" b="1" i="0" u="none" strike="noStrike" cap="none" normalizeH="0" baseline="0" dirty="0" smtClean="0">
              <a:ln>
                <a:noFill/>
              </a:ln>
              <a:solidFill>
                <a:schemeClr val="tx1"/>
              </a:solidFill>
              <a:effectLst/>
              <a:cs typeface="ＭＳ Ｐゴシック" pitchFamily="50" charset="-128"/>
            </a:endParaRPr>
          </a:p>
          <a:p>
            <a:pPr marL="95250" lvl="1" fontAlgn="base">
              <a:spcBef>
                <a:spcPct val="0"/>
              </a:spcBef>
              <a:spcAft>
                <a:spcPct val="0"/>
              </a:spcAft>
              <a:buFont typeface="Arial" pitchFamily="34" charset="0"/>
              <a:buChar char="•"/>
            </a:pPr>
            <a:r>
              <a:rPr lang="en-US" altLang="ja-JP" sz="2000" dirty="0" smtClean="0"/>
              <a:t>Efficient “knowledge-transfer” teaching considering “simplicity” and “concreteness”</a:t>
            </a:r>
            <a:endParaRPr kumimoji="1" lang="ja-JP" sz="2000" b="0" i="0" u="none" strike="noStrike" cap="none" normalizeH="0" baseline="0" dirty="0" smtClean="0">
              <a:ln>
                <a:noFill/>
              </a:ln>
              <a:solidFill>
                <a:schemeClr val="tx1"/>
              </a:solidFill>
              <a:effectLst/>
              <a:cs typeface="ＭＳ Ｐゴシック" pitchFamily="50" charset="-128"/>
            </a:endParaRPr>
          </a:p>
        </p:txBody>
      </p:sp>
      <p:sp>
        <p:nvSpPr>
          <p:cNvPr id="47109" name="Rectangle 5"/>
          <p:cNvSpPr>
            <a:spLocks noChangeArrowheads="1"/>
          </p:cNvSpPr>
          <p:nvPr/>
        </p:nvSpPr>
        <p:spPr bwMode="auto">
          <a:xfrm>
            <a:off x="179512" y="4437112"/>
            <a:ext cx="8712968" cy="1872208"/>
          </a:xfrm>
          <a:prstGeom prst="rect">
            <a:avLst/>
          </a:prstGeom>
          <a:solidFill>
            <a:srgbClr val="FFFFFF"/>
          </a:solidFill>
          <a:ln w="38100" cmpd="dbl">
            <a:solidFill>
              <a:srgbClr val="000000"/>
            </a:solidFill>
            <a:miter lim="800000"/>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spcBef>
                <a:spcPct val="0"/>
              </a:spcBef>
              <a:spcAft>
                <a:spcPct val="0"/>
              </a:spcAft>
              <a:buClrTx/>
              <a:buSzTx/>
              <a:buFontTx/>
              <a:buNone/>
              <a:tabLst/>
            </a:pPr>
            <a:r>
              <a:rPr kumimoji="1" lang="en-US" altLang="ja-JP" sz="2800" i="0" u="none" strike="noStrike" cap="none" normalizeH="0" baseline="0" dirty="0" smtClean="0">
                <a:ln>
                  <a:noFill/>
                </a:ln>
                <a:solidFill>
                  <a:schemeClr val="tx1"/>
                </a:solidFill>
                <a:effectLst/>
                <a:cs typeface="ＭＳ Ｐゴシック" pitchFamily="50" charset="-128"/>
              </a:rPr>
              <a:t>Context of mathematics teaching</a:t>
            </a:r>
            <a:endParaRPr kumimoji="1" lang="ja-JP" sz="2800" i="0" u="none" strike="noStrike" cap="none" normalizeH="0" baseline="0" dirty="0" smtClean="0">
              <a:ln>
                <a:noFill/>
              </a:ln>
              <a:solidFill>
                <a:schemeClr val="tx1"/>
              </a:solidFill>
              <a:effectLst/>
              <a:cs typeface="ＭＳ Ｐゴシック" pitchFamily="50" charset="-128"/>
            </a:endParaRPr>
          </a:p>
        </p:txBody>
      </p:sp>
      <p:sp>
        <p:nvSpPr>
          <p:cNvPr id="47110" name="Rectangle 6"/>
          <p:cNvSpPr>
            <a:spLocks noChangeArrowheads="1"/>
          </p:cNvSpPr>
          <p:nvPr/>
        </p:nvSpPr>
        <p:spPr bwMode="auto">
          <a:xfrm>
            <a:off x="4644008" y="4941168"/>
            <a:ext cx="4091920" cy="1152128"/>
          </a:xfrm>
          <a:prstGeom prst="rect">
            <a:avLst/>
          </a:prstGeom>
          <a:solidFill>
            <a:srgbClr val="FFFFFF"/>
          </a:solidFill>
          <a:ln w="9525">
            <a:solidFill>
              <a:srgbClr val="000000"/>
            </a:solidFill>
            <a:prstDash val="dash"/>
            <a:miter lim="800000"/>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spcBef>
                <a:spcPct val="0"/>
              </a:spcBef>
              <a:spcAft>
                <a:spcPct val="0"/>
              </a:spcAft>
              <a:buClrTx/>
              <a:buSzTx/>
              <a:buFontTx/>
              <a:buNone/>
              <a:tabLst/>
            </a:pPr>
            <a:r>
              <a:rPr kumimoji="1" lang="en-US" altLang="ja-JP" sz="2400" i="0" u="none" strike="noStrike" cap="none" normalizeH="0" baseline="0" dirty="0" smtClean="0">
                <a:ln>
                  <a:noFill/>
                </a:ln>
                <a:solidFill>
                  <a:schemeClr val="tx1"/>
                </a:solidFill>
                <a:effectLst/>
                <a:cs typeface="ＭＳ Ｐゴシック" pitchFamily="50" charset="-128"/>
              </a:rPr>
              <a:t>Social/cultural context</a:t>
            </a:r>
            <a:endParaRPr kumimoji="1" lang="ja-JP" altLang="en-US" sz="2400" i="0" u="none" strike="noStrike" cap="none" normalizeH="0" baseline="0" dirty="0" smtClean="0">
              <a:ln>
                <a:noFill/>
              </a:ln>
              <a:solidFill>
                <a:schemeClr val="tx1"/>
              </a:solidFill>
              <a:effectLst/>
              <a:cs typeface="ＭＳ Ｐゴシック" pitchFamily="50" charset="-128"/>
            </a:endParaRPr>
          </a:p>
          <a:p>
            <a:pPr marL="95250" lvl="1" fontAlgn="base">
              <a:spcBef>
                <a:spcPct val="0"/>
              </a:spcBef>
              <a:spcAft>
                <a:spcPct val="0"/>
              </a:spcAft>
              <a:buFont typeface="Arial" pitchFamily="34" charset="0"/>
              <a:buChar char="•"/>
            </a:pPr>
            <a:r>
              <a:rPr lang="en-US" altLang="ja-JP" sz="2000" dirty="0" smtClean="0"/>
              <a:t>Environment of rural area (lack of learning condition for students)</a:t>
            </a:r>
            <a:endParaRPr kumimoji="1" lang="ja-JP" sz="2000" b="0" i="0" u="none" strike="noStrike" cap="none" normalizeH="0" baseline="0" dirty="0" smtClean="0">
              <a:ln>
                <a:noFill/>
              </a:ln>
              <a:solidFill>
                <a:schemeClr val="tx1"/>
              </a:solidFill>
              <a:effectLst/>
              <a:cs typeface="ＭＳ Ｐゴシック" pitchFamily="50" charset="-128"/>
            </a:endParaRPr>
          </a:p>
        </p:txBody>
      </p:sp>
      <p:sp>
        <p:nvSpPr>
          <p:cNvPr id="47111" name="Rectangle 7"/>
          <p:cNvSpPr>
            <a:spLocks noChangeArrowheads="1"/>
          </p:cNvSpPr>
          <p:nvPr/>
        </p:nvSpPr>
        <p:spPr bwMode="auto">
          <a:xfrm>
            <a:off x="395536" y="4941168"/>
            <a:ext cx="4071763" cy="1152128"/>
          </a:xfrm>
          <a:prstGeom prst="rect">
            <a:avLst/>
          </a:prstGeom>
          <a:solidFill>
            <a:srgbClr val="FFFFFF"/>
          </a:solidFill>
          <a:ln w="9525">
            <a:solidFill>
              <a:srgbClr val="000000"/>
            </a:solidFill>
            <a:prstDash val="dash"/>
            <a:miter lim="800000"/>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spcBef>
                <a:spcPct val="0"/>
              </a:spcBef>
              <a:spcAft>
                <a:spcPct val="0"/>
              </a:spcAft>
              <a:buClrTx/>
              <a:buSzTx/>
              <a:buFontTx/>
              <a:buNone/>
              <a:tabLst/>
            </a:pPr>
            <a:r>
              <a:rPr kumimoji="1" lang="en-US" altLang="ja-JP" sz="2400" i="0" u="none" strike="noStrike" cap="none" normalizeH="0" baseline="0" dirty="0" smtClean="0">
                <a:ln>
                  <a:noFill/>
                </a:ln>
                <a:solidFill>
                  <a:schemeClr val="tx1"/>
                </a:solidFill>
                <a:effectLst/>
                <a:cs typeface="ＭＳ Ｐゴシック" pitchFamily="50" charset="-128"/>
              </a:rPr>
              <a:t>Classroom/school</a:t>
            </a:r>
            <a:endParaRPr kumimoji="1" lang="ja-JP" altLang="en-US" sz="2400" i="0" u="none" strike="noStrike" cap="none" normalizeH="0" baseline="0" dirty="0" smtClean="0">
              <a:ln>
                <a:noFill/>
              </a:ln>
              <a:solidFill>
                <a:schemeClr val="tx1"/>
              </a:solidFill>
              <a:effectLst/>
              <a:cs typeface="ＭＳ Ｐゴシック" pitchFamily="50" charset="-128"/>
            </a:endParaRPr>
          </a:p>
          <a:p>
            <a:pPr marL="95250" lvl="1" fontAlgn="base">
              <a:spcBef>
                <a:spcPct val="0"/>
              </a:spcBef>
              <a:spcAft>
                <a:spcPct val="0"/>
              </a:spcAft>
              <a:buFont typeface="Arial" pitchFamily="34" charset="0"/>
              <a:buChar char="•"/>
            </a:pPr>
            <a:r>
              <a:rPr lang="en-US" altLang="ja-JP" sz="2000" dirty="0" smtClean="0"/>
              <a:t>School’s financial condition (lack of teaching/ learning aids, etc.)</a:t>
            </a:r>
            <a:endParaRPr kumimoji="1" lang="ja-JP" sz="2000" b="0" i="0" u="none" strike="noStrike" cap="none" normalizeH="0" baseline="0" dirty="0" smtClean="0">
              <a:ln>
                <a:noFill/>
              </a:ln>
              <a:solidFill>
                <a:schemeClr val="tx1"/>
              </a:solidFill>
              <a:effectLst/>
              <a:cs typeface="ＭＳ Ｐゴシック" pitchFamily="50" charset="-128"/>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 3"/>
          <p:cNvSpPr>
            <a:spLocks noGrp="1"/>
          </p:cNvSpPr>
          <p:nvPr>
            <p:ph type="sldNum" sz="quarter" idx="12"/>
          </p:nvPr>
        </p:nvSpPr>
        <p:spPr>
          <a:ln w="19050">
            <a:noFill/>
          </a:ln>
        </p:spPr>
        <p:txBody>
          <a:bodyPr/>
          <a:lstStyle/>
          <a:p>
            <a:fld id="{16C43456-7A1A-4417-A544-9D4CC0AE537A}" type="slidenum">
              <a:rPr kumimoji="1" lang="en-GB" smtClean="0">
                <a:latin typeface="+mj-ea"/>
                <a:ea typeface="+mj-ea"/>
              </a:rPr>
              <a:pPr/>
              <a:t>31</a:t>
            </a:fld>
            <a:endParaRPr kumimoji="1" lang="en-GB" dirty="0">
              <a:latin typeface="+mj-ea"/>
              <a:ea typeface="+mj-ea"/>
            </a:endParaRPr>
          </a:p>
        </p:txBody>
      </p:sp>
      <p:sp>
        <p:nvSpPr>
          <p:cNvPr id="3074" name="AutoShape 2"/>
          <p:cNvSpPr>
            <a:spLocks noChangeArrowheads="1"/>
          </p:cNvSpPr>
          <p:nvPr/>
        </p:nvSpPr>
        <p:spPr bwMode="auto">
          <a:xfrm>
            <a:off x="899592" y="116632"/>
            <a:ext cx="7920880" cy="2808312"/>
          </a:xfrm>
          <a:prstGeom prst="roundRect">
            <a:avLst>
              <a:gd name="adj" fmla="val 9065"/>
            </a:avLst>
          </a:prstGeom>
          <a:noFill/>
          <a:ln w="28575">
            <a:solidFill>
              <a:srgbClr val="FF0000"/>
            </a:solidFill>
            <a:prstDash val="dash"/>
            <a:round/>
            <a:headEnd/>
            <a:tailEnd/>
          </a:ln>
        </p:spPr>
        <p:txBody>
          <a:bodyPr vert="horz" wrap="square" lIns="74295" tIns="8890" rIns="74295" bIns="8890" numCol="1" anchor="t" anchorCtr="0" compatLnSpc="1">
            <a:prstTxWarp prst="textNoShape">
              <a:avLst/>
            </a:prstTxWarp>
          </a:bodyPr>
          <a:lstStyle/>
          <a:p>
            <a:pPr marL="0" marR="0" lvl="0" indent="0" algn="l" defTabSz="914400" rtl="0" eaLnBrk="1" fontAlgn="base" latinLnBrk="0" hangingPunct="1">
              <a:spcBef>
                <a:spcPct val="0"/>
              </a:spcBef>
              <a:spcAft>
                <a:spcPct val="0"/>
              </a:spcAft>
              <a:buClrTx/>
              <a:buSzTx/>
              <a:buFontTx/>
              <a:buNone/>
              <a:tabLst/>
            </a:pPr>
            <a:endParaRPr kumimoji="1" lang="ja-JP" altLang="ja-JP" b="0" i="0" u="none" strike="noStrike" cap="none" normalizeH="0" baseline="0" smtClean="0">
              <a:ln>
                <a:noFill/>
              </a:ln>
              <a:solidFill>
                <a:schemeClr val="tx1"/>
              </a:solidFill>
              <a:effectLst/>
              <a:ea typeface="+mj-ea"/>
              <a:cs typeface="ＭＳ Ｐゴシック" pitchFamily="50" charset="-128"/>
            </a:endParaRPr>
          </a:p>
        </p:txBody>
      </p:sp>
      <p:sp>
        <p:nvSpPr>
          <p:cNvPr id="3075" name="AutoShape 3"/>
          <p:cNvSpPr>
            <a:spLocks noChangeArrowheads="1"/>
          </p:cNvSpPr>
          <p:nvPr/>
        </p:nvSpPr>
        <p:spPr bwMode="auto">
          <a:xfrm>
            <a:off x="899592" y="4869160"/>
            <a:ext cx="7920880" cy="1800200"/>
          </a:xfrm>
          <a:prstGeom prst="roundRect">
            <a:avLst>
              <a:gd name="adj" fmla="val 9065"/>
            </a:avLst>
          </a:prstGeom>
          <a:noFill/>
          <a:ln w="28575">
            <a:solidFill>
              <a:srgbClr val="FF0000"/>
            </a:solidFill>
            <a:prstDash val="dash"/>
            <a:round/>
            <a:headEnd/>
            <a:tailEnd/>
          </a:ln>
        </p:spPr>
        <p:txBody>
          <a:bodyPr vert="horz" wrap="square" lIns="74295" tIns="8890" rIns="74295" bIns="8890" numCol="1" anchor="t" anchorCtr="0" compatLnSpc="1">
            <a:prstTxWarp prst="textNoShape">
              <a:avLst/>
            </a:prstTxWarp>
          </a:bodyPr>
          <a:lstStyle/>
          <a:p>
            <a:pPr marL="0" marR="0" lvl="0" indent="0" algn="l" defTabSz="914400" rtl="0" eaLnBrk="1" fontAlgn="base" latinLnBrk="0" hangingPunct="1">
              <a:spcBef>
                <a:spcPct val="0"/>
              </a:spcBef>
              <a:spcAft>
                <a:spcPct val="0"/>
              </a:spcAft>
              <a:buClrTx/>
              <a:buSzTx/>
              <a:buFontTx/>
              <a:buNone/>
              <a:tabLst/>
            </a:pPr>
            <a:endParaRPr kumimoji="1" lang="ja-JP" altLang="ja-JP" b="0" i="0" u="none" strike="noStrike" cap="none" normalizeH="0" baseline="0" smtClean="0">
              <a:ln>
                <a:noFill/>
              </a:ln>
              <a:solidFill>
                <a:schemeClr val="tx1"/>
              </a:solidFill>
              <a:effectLst/>
              <a:latin typeface="+mj-ea"/>
              <a:ea typeface="+mj-ea"/>
              <a:cs typeface="ＭＳ Ｐゴシック" pitchFamily="50" charset="-128"/>
            </a:endParaRPr>
          </a:p>
        </p:txBody>
      </p:sp>
      <p:sp>
        <p:nvSpPr>
          <p:cNvPr id="3076" name="AutoShape 4"/>
          <p:cNvSpPr>
            <a:spLocks noChangeArrowheads="1"/>
          </p:cNvSpPr>
          <p:nvPr/>
        </p:nvSpPr>
        <p:spPr bwMode="auto">
          <a:xfrm>
            <a:off x="899592" y="3140968"/>
            <a:ext cx="7920880" cy="1440160"/>
          </a:xfrm>
          <a:prstGeom prst="roundRect">
            <a:avLst>
              <a:gd name="adj" fmla="val 12368"/>
            </a:avLst>
          </a:prstGeom>
          <a:noFill/>
          <a:ln w="28575">
            <a:solidFill>
              <a:srgbClr val="FF0000"/>
            </a:solidFill>
            <a:prstDash val="dash"/>
            <a:round/>
            <a:headEnd/>
            <a:tailEnd/>
          </a:ln>
        </p:spPr>
        <p:txBody>
          <a:bodyPr vert="horz" wrap="square" lIns="74295" tIns="8890" rIns="74295" bIns="8890" numCol="1" anchor="t" anchorCtr="0" compatLnSpc="1">
            <a:prstTxWarp prst="textNoShape">
              <a:avLst/>
            </a:prstTxWarp>
          </a:bodyPr>
          <a:lstStyle/>
          <a:p>
            <a:pPr marL="0" marR="0" lvl="0" indent="0" algn="l" defTabSz="914400" rtl="0" eaLnBrk="1" fontAlgn="base" latinLnBrk="0" hangingPunct="1">
              <a:spcBef>
                <a:spcPct val="0"/>
              </a:spcBef>
              <a:spcAft>
                <a:spcPct val="0"/>
              </a:spcAft>
              <a:buClrTx/>
              <a:buSzTx/>
              <a:buFontTx/>
              <a:buNone/>
              <a:tabLst/>
            </a:pPr>
            <a:endParaRPr kumimoji="1" lang="ja-JP" altLang="ja-JP" b="0" i="0" u="none" strike="noStrike" cap="none" normalizeH="0" baseline="0" smtClean="0">
              <a:ln>
                <a:noFill/>
              </a:ln>
              <a:solidFill>
                <a:schemeClr val="tx1"/>
              </a:solidFill>
              <a:effectLst/>
              <a:ea typeface="+mj-ea"/>
              <a:cs typeface="ＭＳ Ｐゴシック" pitchFamily="50" charset="-128"/>
            </a:endParaRPr>
          </a:p>
        </p:txBody>
      </p:sp>
      <p:sp>
        <p:nvSpPr>
          <p:cNvPr id="3077" name="Rectangle 5"/>
          <p:cNvSpPr>
            <a:spLocks noChangeArrowheads="1"/>
          </p:cNvSpPr>
          <p:nvPr/>
        </p:nvSpPr>
        <p:spPr bwMode="auto">
          <a:xfrm>
            <a:off x="2771800" y="188640"/>
            <a:ext cx="4464496" cy="936104"/>
          </a:xfrm>
          <a:prstGeom prst="rect">
            <a:avLst/>
          </a:prstGeom>
          <a:solidFill>
            <a:srgbClr val="FFFFFF"/>
          </a:solidFill>
          <a:ln w="19050">
            <a:solidFill>
              <a:srgbClr val="000000"/>
            </a:solidFill>
            <a:miter lim="800000"/>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ea typeface="+mj-ea"/>
                <a:cs typeface="ＭＳ Ｐゴシック" pitchFamily="50" charset="-128"/>
              </a:rPr>
              <a:t>Evaluation</a:t>
            </a:r>
            <a:endParaRPr kumimoji="1" lang="ja-JP" altLang="en-US" sz="1600" b="0" i="0" u="none" strike="noStrike" cap="none" normalizeH="0" baseline="0" dirty="0" smtClean="0">
              <a:ln>
                <a:noFill/>
              </a:ln>
              <a:solidFill>
                <a:schemeClr val="tx1"/>
              </a:solidFill>
              <a:effectLst/>
              <a:ea typeface="+mj-ea"/>
              <a:cs typeface="ＭＳ Ｐゴシック" pitchFamily="50" charset="-128"/>
            </a:endParaRPr>
          </a:p>
          <a:p>
            <a:pPr marL="180975" marR="0" lvl="1" indent="-180975" algn="just" defTabSz="914400" rtl="0" eaLnBrk="1" fontAlgn="base" latinLnBrk="0" hangingPunct="1">
              <a:spcBef>
                <a:spcPct val="0"/>
              </a:spcBef>
              <a:spcAft>
                <a:spcPct val="0"/>
              </a:spcAft>
              <a:buClrTx/>
              <a:buSzTx/>
              <a:buFont typeface="Arial" pitchFamily="34" charset="0"/>
              <a:buChar char="•"/>
              <a:tabLst/>
            </a:pPr>
            <a:r>
              <a:rPr kumimoji="1" lang="en-US" altLang="ja-JP" sz="1400" b="0" i="0" u="none" strike="noStrike" cap="none" normalizeH="0" baseline="0" dirty="0" smtClean="0">
                <a:ln>
                  <a:noFill/>
                </a:ln>
                <a:solidFill>
                  <a:schemeClr val="tx1"/>
                </a:solidFill>
                <a:effectLst/>
                <a:ea typeface="+mj-ea"/>
                <a:cs typeface="ＭＳ Ｐゴシック" pitchFamily="50" charset="-128"/>
              </a:rPr>
              <a:t>Viewpoint: “What did they do?” “What didn’t they do?”</a:t>
            </a:r>
            <a:endParaRPr kumimoji="1" lang="ja-JP" altLang="en-GB" sz="1400" b="0" i="0" u="none" strike="noStrike" cap="none" normalizeH="0" baseline="0" dirty="0" smtClean="0">
              <a:ln>
                <a:noFill/>
              </a:ln>
              <a:solidFill>
                <a:schemeClr val="tx1"/>
              </a:solidFill>
              <a:effectLst/>
              <a:ea typeface="+mj-ea"/>
              <a:cs typeface="ＭＳ Ｐゴシック" pitchFamily="50" charset="-128"/>
            </a:endParaRPr>
          </a:p>
          <a:p>
            <a:pPr marL="180975" marR="0" lvl="0" indent="-180975" algn="l" defTabSz="914400" rtl="0" eaLnBrk="1" fontAlgn="base" latinLnBrk="0" hangingPunct="1">
              <a:spcBef>
                <a:spcPct val="0"/>
              </a:spcBef>
              <a:spcAft>
                <a:spcPct val="0"/>
              </a:spcAft>
              <a:buClrTx/>
              <a:buSzTx/>
              <a:buFont typeface="Arial" pitchFamily="34" charset="0"/>
              <a:buChar char="•"/>
              <a:tabLst/>
            </a:pPr>
            <a:r>
              <a:rPr kumimoji="1" lang="en-US" altLang="ja-JP" sz="1400" b="0" i="0" u="none" strike="noStrike" cap="none" normalizeH="0" baseline="0" dirty="0" smtClean="0">
                <a:ln>
                  <a:noFill/>
                </a:ln>
                <a:solidFill>
                  <a:schemeClr val="tx1"/>
                </a:solidFill>
                <a:effectLst/>
                <a:ea typeface="+mj-ea"/>
                <a:cs typeface="ＭＳ Ｐゴシック" pitchFamily="50" charset="-128"/>
              </a:rPr>
              <a:t>Focus: O</a:t>
            </a:r>
            <a:r>
              <a:rPr lang="en-US" altLang="ja-JP" sz="1400" dirty="0" smtClean="0">
                <a:ea typeface="+mj-ea"/>
                <a:cs typeface="ＭＳ Ｐゴシック" pitchFamily="50" charset="-128"/>
              </a:rPr>
              <a:t>n whole class</a:t>
            </a:r>
            <a:endParaRPr kumimoji="1" lang="ja-JP" altLang="en-GB" sz="1400" b="0" i="0" u="none" strike="noStrike" cap="none" normalizeH="0" baseline="0" dirty="0" smtClean="0">
              <a:ln>
                <a:noFill/>
              </a:ln>
              <a:solidFill>
                <a:schemeClr val="tx1"/>
              </a:solidFill>
              <a:effectLst/>
              <a:ea typeface="+mj-ea"/>
              <a:cs typeface="ＭＳ Ｐゴシック" pitchFamily="50" charset="-128"/>
            </a:endParaRPr>
          </a:p>
          <a:p>
            <a:pPr marL="180975" marR="0" lvl="0" indent="-180975" algn="l" defTabSz="914400" rtl="0" eaLnBrk="1" fontAlgn="base" latinLnBrk="0" hangingPunct="1">
              <a:spcBef>
                <a:spcPct val="0"/>
              </a:spcBef>
              <a:spcAft>
                <a:spcPct val="0"/>
              </a:spcAft>
              <a:buClrTx/>
              <a:buSzTx/>
              <a:buFont typeface="Arial" pitchFamily="34" charset="0"/>
              <a:buChar char="•"/>
              <a:tabLst/>
            </a:pPr>
            <a:r>
              <a:rPr kumimoji="1" lang="en-US" altLang="ja-JP" sz="1400" b="0" i="0" u="none" strike="noStrike" cap="none" normalizeH="0" baseline="0" dirty="0" smtClean="0">
                <a:ln>
                  <a:noFill/>
                </a:ln>
                <a:solidFill>
                  <a:schemeClr val="tx1"/>
                </a:solidFill>
                <a:effectLst/>
                <a:ea typeface="+mj-ea"/>
                <a:cs typeface="ＭＳ Ｐゴシック" pitchFamily="50" charset="-128"/>
              </a:rPr>
              <a:t>Level: Superficial description, concrete description</a:t>
            </a:r>
            <a:endParaRPr kumimoji="1" lang="ja-JP" sz="1400" b="0" i="0" u="none" strike="noStrike" cap="none" normalizeH="0" baseline="0" dirty="0" smtClean="0">
              <a:ln>
                <a:noFill/>
              </a:ln>
              <a:solidFill>
                <a:schemeClr val="tx1"/>
              </a:solidFill>
              <a:effectLst/>
              <a:ea typeface="+mj-ea"/>
              <a:cs typeface="ＭＳ Ｐゴシック" pitchFamily="50" charset="-128"/>
            </a:endParaRPr>
          </a:p>
        </p:txBody>
      </p:sp>
      <p:sp>
        <p:nvSpPr>
          <p:cNvPr id="3078" name="Rectangle 6"/>
          <p:cNvSpPr>
            <a:spLocks noChangeArrowheads="1"/>
          </p:cNvSpPr>
          <p:nvPr/>
        </p:nvSpPr>
        <p:spPr bwMode="auto">
          <a:xfrm>
            <a:off x="1115616" y="1628800"/>
            <a:ext cx="2376264" cy="288032"/>
          </a:xfrm>
          <a:prstGeom prst="rect">
            <a:avLst/>
          </a:prstGeom>
          <a:solidFill>
            <a:srgbClr val="FFFFFF"/>
          </a:solidFill>
          <a:ln w="19050">
            <a:solidFill>
              <a:srgbClr val="000000"/>
            </a:solidFill>
            <a:miter lim="800000"/>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spcBef>
                <a:spcPct val="0"/>
              </a:spcBef>
              <a:spcAft>
                <a:spcPct val="0"/>
              </a:spcAft>
              <a:buClrTx/>
              <a:buSzTx/>
              <a:buFontTx/>
              <a:buNone/>
              <a:tabLst/>
            </a:pPr>
            <a:r>
              <a:rPr kumimoji="1" lang="en-US" altLang="ja-JP" sz="1400" b="0" i="0" u="none" strike="noStrike" cap="none" normalizeH="0" baseline="0" dirty="0" smtClean="0">
                <a:ln>
                  <a:noFill/>
                </a:ln>
                <a:solidFill>
                  <a:schemeClr val="tx1"/>
                </a:solidFill>
                <a:effectLst/>
                <a:ea typeface="+mj-ea"/>
                <a:cs typeface="ＭＳ Ｐゴシック" pitchFamily="50" charset="-128"/>
              </a:rPr>
              <a:t>“3/4 of students understood.”</a:t>
            </a:r>
            <a:endParaRPr kumimoji="1" lang="ja-JP" sz="1400" b="0" i="0" u="none" strike="noStrike" cap="none" normalizeH="0" baseline="0" dirty="0" smtClean="0">
              <a:ln>
                <a:noFill/>
              </a:ln>
              <a:solidFill>
                <a:schemeClr val="tx1"/>
              </a:solidFill>
              <a:effectLst/>
              <a:ea typeface="+mj-ea"/>
              <a:cs typeface="ＭＳ Ｐゴシック" pitchFamily="50" charset="-128"/>
            </a:endParaRPr>
          </a:p>
        </p:txBody>
      </p:sp>
      <p:sp>
        <p:nvSpPr>
          <p:cNvPr id="3079" name="Rectangle 7"/>
          <p:cNvSpPr>
            <a:spLocks noChangeArrowheads="1"/>
          </p:cNvSpPr>
          <p:nvPr/>
        </p:nvSpPr>
        <p:spPr bwMode="auto">
          <a:xfrm>
            <a:off x="4971579" y="1556792"/>
            <a:ext cx="2912789" cy="504056"/>
          </a:xfrm>
          <a:prstGeom prst="rect">
            <a:avLst/>
          </a:prstGeom>
          <a:solidFill>
            <a:srgbClr val="FFFFFF"/>
          </a:solidFill>
          <a:ln w="19050">
            <a:solidFill>
              <a:srgbClr val="000000"/>
            </a:solidFill>
            <a:miter lim="800000"/>
            <a:headEnd/>
            <a:tailEnd/>
          </a:ln>
        </p:spPr>
        <p:txBody>
          <a:bodyPr vert="horz" wrap="square" lIns="74295" tIns="8890" rIns="74295" bIns="8890" numCol="1" anchor="t" anchorCtr="0" compatLnSpc="1">
            <a:prstTxWarp prst="textNoShape">
              <a:avLst/>
            </a:prstTxWarp>
          </a:bodyPr>
          <a:lstStyle/>
          <a:p>
            <a:pPr algn="ctr" fontAlgn="base">
              <a:spcBef>
                <a:spcPct val="0"/>
              </a:spcBef>
              <a:spcAft>
                <a:spcPct val="0"/>
              </a:spcAft>
            </a:pPr>
            <a:r>
              <a:rPr lang="en-US" altLang="ja-JP" sz="1400" dirty="0" smtClean="0">
                <a:cs typeface="ＭＳ Ｐゴシック" pitchFamily="50" charset="-128"/>
              </a:rPr>
              <a:t>“1/2 of students understood.”</a:t>
            </a:r>
            <a:endParaRPr lang="ja-JP" altLang="ja-JP" sz="1400" dirty="0" smtClean="0">
              <a:cs typeface="ＭＳ Ｐゴシック" pitchFamily="50" charset="-128"/>
            </a:endParaRPr>
          </a:p>
          <a:p>
            <a:pPr algn="ctr" fontAlgn="base">
              <a:spcBef>
                <a:spcPct val="0"/>
              </a:spcBef>
              <a:spcAft>
                <a:spcPct val="0"/>
              </a:spcAft>
            </a:pPr>
            <a:r>
              <a:rPr lang="en-US" altLang="ja-JP" sz="1400" dirty="0" smtClean="0">
                <a:cs typeface="ＭＳ Ｐゴシック" pitchFamily="50" charset="-128"/>
              </a:rPr>
              <a:t>“3/4 of students didn’t understand.”</a:t>
            </a:r>
            <a:endParaRPr kumimoji="1" lang="ja-JP" sz="1400" b="0" i="0" u="none" strike="noStrike" cap="none" normalizeH="0" baseline="0" dirty="0" smtClean="0">
              <a:ln>
                <a:noFill/>
              </a:ln>
              <a:solidFill>
                <a:schemeClr val="tx1"/>
              </a:solidFill>
              <a:effectLst/>
              <a:ea typeface="+mj-ea"/>
              <a:cs typeface="ＭＳ Ｐゴシック" pitchFamily="50" charset="-128"/>
            </a:endParaRPr>
          </a:p>
        </p:txBody>
      </p:sp>
      <p:sp>
        <p:nvSpPr>
          <p:cNvPr id="3080" name="Rectangle 8"/>
          <p:cNvSpPr>
            <a:spLocks noChangeArrowheads="1"/>
          </p:cNvSpPr>
          <p:nvPr/>
        </p:nvSpPr>
        <p:spPr bwMode="auto">
          <a:xfrm>
            <a:off x="1475656" y="2348881"/>
            <a:ext cx="2016224" cy="288031"/>
          </a:xfrm>
          <a:prstGeom prst="rect">
            <a:avLst/>
          </a:prstGeom>
          <a:solidFill>
            <a:srgbClr val="FFFFFF"/>
          </a:solidFill>
          <a:ln w="19050">
            <a:solidFill>
              <a:srgbClr val="000000"/>
            </a:solidFill>
            <a:miter lim="800000"/>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spcBef>
                <a:spcPct val="0"/>
              </a:spcBef>
              <a:spcAft>
                <a:spcPct val="0"/>
              </a:spcAft>
              <a:buClrTx/>
              <a:buSzTx/>
              <a:buFontTx/>
              <a:buNone/>
              <a:tabLst/>
            </a:pPr>
            <a:r>
              <a:rPr kumimoji="1" lang="en-US" altLang="ja-JP" sz="1400" b="0" i="0" u="none" strike="noStrike" cap="none" normalizeH="0" baseline="0" dirty="0" smtClean="0">
                <a:ln>
                  <a:noFill/>
                </a:ln>
                <a:solidFill>
                  <a:schemeClr val="tx1"/>
                </a:solidFill>
                <a:effectLst/>
                <a:ea typeface="+mj-ea"/>
                <a:cs typeface="ＭＳ Ｐゴシック" pitchFamily="50" charset="-128"/>
              </a:rPr>
              <a:t>“Lesson was successful.”</a:t>
            </a:r>
            <a:endParaRPr kumimoji="1" lang="ja-JP" sz="1400" b="0" i="0" u="none" strike="noStrike" cap="none" normalizeH="0" baseline="0" dirty="0" smtClean="0">
              <a:ln>
                <a:noFill/>
              </a:ln>
              <a:solidFill>
                <a:schemeClr val="tx1"/>
              </a:solidFill>
              <a:effectLst/>
              <a:ea typeface="+mj-ea"/>
              <a:cs typeface="ＭＳ Ｐゴシック" pitchFamily="50" charset="-128"/>
            </a:endParaRPr>
          </a:p>
        </p:txBody>
      </p:sp>
      <p:sp>
        <p:nvSpPr>
          <p:cNvPr id="3081" name="Rectangle 9"/>
          <p:cNvSpPr>
            <a:spLocks noChangeArrowheads="1"/>
          </p:cNvSpPr>
          <p:nvPr/>
        </p:nvSpPr>
        <p:spPr bwMode="auto">
          <a:xfrm>
            <a:off x="4971579" y="2492896"/>
            <a:ext cx="2696765" cy="288032"/>
          </a:xfrm>
          <a:prstGeom prst="rect">
            <a:avLst/>
          </a:prstGeom>
          <a:solidFill>
            <a:srgbClr val="FFFFFF"/>
          </a:solidFill>
          <a:ln w="19050">
            <a:solidFill>
              <a:srgbClr val="000000"/>
            </a:solidFill>
            <a:miter lim="800000"/>
            <a:headEnd/>
            <a:tailEnd/>
          </a:ln>
        </p:spPr>
        <p:txBody>
          <a:bodyPr vert="horz" wrap="square" lIns="74295" tIns="8890" rIns="74295" bIns="8890" numCol="1" anchor="t" anchorCtr="0" compatLnSpc="1">
            <a:prstTxWarp prst="textNoShape">
              <a:avLst/>
            </a:prstTxWarp>
          </a:bodyPr>
          <a:lstStyle/>
          <a:p>
            <a:pPr algn="ctr" fontAlgn="base">
              <a:spcBef>
                <a:spcPct val="0"/>
              </a:spcBef>
              <a:spcAft>
                <a:spcPct val="0"/>
              </a:spcAft>
            </a:pPr>
            <a:r>
              <a:rPr lang="en-US" altLang="ja-JP" sz="1400" dirty="0" smtClean="0">
                <a:cs typeface="ＭＳ Ｐゴシック" pitchFamily="50" charset="-128"/>
              </a:rPr>
              <a:t>“Lesson was not successful.”</a:t>
            </a:r>
            <a:endParaRPr lang="ja-JP" altLang="ja-JP" sz="1400" dirty="0" smtClean="0">
              <a:cs typeface="ＭＳ Ｐゴシック" pitchFamily="50" charset="-128"/>
            </a:endParaRPr>
          </a:p>
        </p:txBody>
      </p:sp>
      <p:sp>
        <p:nvSpPr>
          <p:cNvPr id="3082" name="Rectangle 10"/>
          <p:cNvSpPr>
            <a:spLocks noChangeArrowheads="1"/>
          </p:cNvSpPr>
          <p:nvPr/>
        </p:nvSpPr>
        <p:spPr bwMode="auto">
          <a:xfrm>
            <a:off x="3779912" y="3429000"/>
            <a:ext cx="2376264" cy="936104"/>
          </a:xfrm>
          <a:prstGeom prst="rect">
            <a:avLst/>
          </a:prstGeom>
          <a:solidFill>
            <a:srgbClr val="FFFFFF"/>
          </a:solidFill>
          <a:ln w="19050">
            <a:solidFill>
              <a:srgbClr val="000000"/>
            </a:solidFill>
            <a:miter lim="800000"/>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ea typeface="+mj-ea"/>
                <a:cs typeface="ＭＳ Ｐゴシック" pitchFamily="50" charset="-128"/>
              </a:rPr>
              <a:t>Factors of students’ </a:t>
            </a:r>
          </a:p>
          <a:p>
            <a:pPr marL="0" marR="0" lvl="0" indent="0" algn="ctr" defTabSz="914400" rtl="0" eaLnBrk="1" fontAlgn="base" latinLnBrk="0" hangingPunct="1">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ea typeface="+mj-ea"/>
                <a:cs typeface="ＭＳ Ｐゴシック" pitchFamily="50" charset="-128"/>
              </a:rPr>
              <a:t>low achievement</a:t>
            </a:r>
            <a:endParaRPr kumimoji="1" lang="ja-JP" altLang="en-US" sz="1600" b="0" i="0" u="none" strike="noStrike" cap="none" normalizeH="0" baseline="0" dirty="0" smtClean="0">
              <a:ln>
                <a:noFill/>
              </a:ln>
              <a:solidFill>
                <a:schemeClr val="tx1"/>
              </a:solidFill>
              <a:effectLst/>
              <a:ea typeface="+mj-ea"/>
              <a:cs typeface="ＭＳ Ｐゴシック" pitchFamily="50" charset="-128"/>
            </a:endParaRPr>
          </a:p>
          <a:p>
            <a:pPr marL="180975" marR="0" lvl="1" indent="-180975" algn="just" defTabSz="914400" rtl="0" eaLnBrk="1" fontAlgn="base" latinLnBrk="0" hangingPunct="1">
              <a:spcBef>
                <a:spcPct val="0"/>
              </a:spcBef>
              <a:spcAft>
                <a:spcPct val="0"/>
              </a:spcAft>
              <a:buClrTx/>
              <a:buSzTx/>
              <a:buFont typeface="Wingdings" pitchFamily="2" charset="2"/>
              <a:buChar char="Ÿ"/>
              <a:tabLst/>
            </a:pPr>
            <a:r>
              <a:rPr kumimoji="1" lang="en-US" altLang="ja-JP" sz="1400" b="0" i="0" u="none" strike="noStrike" cap="none" normalizeH="0" baseline="0" dirty="0" smtClean="0">
                <a:ln>
                  <a:noFill/>
                </a:ln>
                <a:solidFill>
                  <a:schemeClr val="tx1"/>
                </a:solidFill>
                <a:effectLst/>
                <a:ea typeface="+mj-ea"/>
                <a:cs typeface="ＭＳ Ｐゴシック" pitchFamily="50" charset="-128"/>
              </a:rPr>
              <a:t>Slow learner</a:t>
            </a:r>
            <a:endParaRPr kumimoji="1" lang="ja-JP" altLang="en-GB" sz="1400" b="0" i="0" u="none" strike="noStrike" cap="none" normalizeH="0" baseline="0" dirty="0" smtClean="0">
              <a:ln>
                <a:noFill/>
              </a:ln>
              <a:solidFill>
                <a:schemeClr val="tx1"/>
              </a:solidFill>
              <a:effectLst/>
              <a:ea typeface="+mj-ea"/>
              <a:cs typeface="ＭＳ Ｐゴシック" pitchFamily="50" charset="-128"/>
            </a:endParaRPr>
          </a:p>
          <a:p>
            <a:pPr marL="180975" marR="0" lvl="0" indent="-180975" algn="l" defTabSz="914400" rtl="0" eaLnBrk="1" fontAlgn="base" latinLnBrk="0" hangingPunct="1">
              <a:spcBef>
                <a:spcPct val="0"/>
              </a:spcBef>
              <a:spcAft>
                <a:spcPct val="0"/>
              </a:spcAft>
              <a:buClrTx/>
              <a:buSzTx/>
              <a:buFont typeface="Wingdings" pitchFamily="2" charset="2"/>
              <a:buChar char="Ÿ"/>
              <a:tabLst/>
            </a:pPr>
            <a:r>
              <a:rPr lang="en-US" altLang="ja-JP" sz="1400" dirty="0" smtClean="0">
                <a:ea typeface="+mj-ea"/>
                <a:cs typeface="ＭＳ Ｐゴシック" pitchFamily="50" charset="-128"/>
              </a:rPr>
              <a:t>Living in </a:t>
            </a:r>
            <a:r>
              <a:rPr kumimoji="1" lang="en-US" altLang="ja-JP" sz="1400" b="0" i="0" u="none" strike="noStrike" cap="none" normalizeH="0" baseline="0" dirty="0" smtClean="0">
                <a:ln>
                  <a:noFill/>
                </a:ln>
                <a:solidFill>
                  <a:schemeClr val="tx1"/>
                </a:solidFill>
                <a:effectLst/>
                <a:ea typeface="+mj-ea"/>
                <a:cs typeface="ＭＳ Ｐゴシック" pitchFamily="50" charset="-128"/>
              </a:rPr>
              <a:t>rural area</a:t>
            </a:r>
            <a:endParaRPr kumimoji="1" lang="ja-JP" sz="1400" b="0" i="0" u="none" strike="noStrike" cap="none" normalizeH="0" baseline="0" dirty="0" smtClean="0">
              <a:ln>
                <a:noFill/>
              </a:ln>
              <a:solidFill>
                <a:schemeClr val="tx1"/>
              </a:solidFill>
              <a:effectLst/>
              <a:ea typeface="+mj-ea"/>
              <a:cs typeface="ＭＳ Ｐゴシック" pitchFamily="50" charset="-128"/>
            </a:endParaRPr>
          </a:p>
        </p:txBody>
      </p:sp>
      <p:sp>
        <p:nvSpPr>
          <p:cNvPr id="3083" name="Rectangle 11"/>
          <p:cNvSpPr>
            <a:spLocks noChangeArrowheads="1"/>
          </p:cNvSpPr>
          <p:nvPr/>
        </p:nvSpPr>
        <p:spPr bwMode="auto">
          <a:xfrm>
            <a:off x="6444208" y="3284984"/>
            <a:ext cx="2232248" cy="1152128"/>
          </a:xfrm>
          <a:prstGeom prst="rect">
            <a:avLst/>
          </a:prstGeom>
          <a:solidFill>
            <a:srgbClr val="FFFFFF"/>
          </a:solidFill>
          <a:ln w="19050">
            <a:solidFill>
              <a:srgbClr val="000000"/>
            </a:solidFill>
            <a:miter lim="800000"/>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ea typeface="+mj-ea"/>
                <a:cs typeface="ＭＳ Ｐゴシック" pitchFamily="50" charset="-128"/>
              </a:rPr>
              <a:t>Analysis of teaching</a:t>
            </a:r>
            <a:endParaRPr kumimoji="1" lang="ja-JP" altLang="en-US" sz="1600" b="0" i="0" u="none" strike="noStrike" cap="none" normalizeH="0" baseline="0" dirty="0" smtClean="0">
              <a:ln>
                <a:noFill/>
              </a:ln>
              <a:solidFill>
                <a:schemeClr val="tx1"/>
              </a:solidFill>
              <a:effectLst/>
              <a:ea typeface="+mj-ea"/>
              <a:cs typeface="ＭＳ Ｐゴシック" pitchFamily="50" charset="-128"/>
            </a:endParaRPr>
          </a:p>
          <a:p>
            <a:pPr marL="180975" marR="0" lvl="1" indent="-180975" algn="just" defTabSz="914400" rtl="0" eaLnBrk="1" fontAlgn="base" latinLnBrk="0" hangingPunct="1">
              <a:spcBef>
                <a:spcPct val="0"/>
              </a:spcBef>
              <a:spcAft>
                <a:spcPct val="0"/>
              </a:spcAft>
              <a:buClrTx/>
              <a:buSzTx/>
              <a:buFont typeface="Wingdings" pitchFamily="2" charset="2"/>
              <a:buChar char="Ÿ"/>
              <a:tabLst/>
            </a:pPr>
            <a:r>
              <a:rPr kumimoji="1" lang="en-US" altLang="ja-JP" sz="1400" b="0" i="0" u="none" strike="noStrike" cap="none" normalizeH="0" baseline="0" dirty="0" smtClean="0">
                <a:ln>
                  <a:noFill/>
                </a:ln>
                <a:solidFill>
                  <a:schemeClr val="tx1"/>
                </a:solidFill>
                <a:effectLst/>
                <a:ea typeface="+mj-ea"/>
                <a:cs typeface="ＭＳ Ｐゴシック" pitchFamily="50" charset="-128"/>
              </a:rPr>
              <a:t>Simplicity</a:t>
            </a:r>
            <a:endParaRPr kumimoji="1" lang="ja-JP" altLang="en-GB" sz="1400" b="0" i="0" u="none" strike="noStrike" cap="none" normalizeH="0" baseline="0" dirty="0" smtClean="0">
              <a:ln>
                <a:noFill/>
              </a:ln>
              <a:solidFill>
                <a:schemeClr val="tx1"/>
              </a:solidFill>
              <a:effectLst/>
              <a:ea typeface="+mj-ea"/>
              <a:cs typeface="ＭＳ Ｐゴシック" pitchFamily="50" charset="-128"/>
            </a:endParaRPr>
          </a:p>
          <a:p>
            <a:pPr marL="180975" marR="0" lvl="0" indent="-180975" algn="l" defTabSz="914400" rtl="0" eaLnBrk="1" fontAlgn="base" latinLnBrk="0" hangingPunct="1">
              <a:spcBef>
                <a:spcPct val="0"/>
              </a:spcBef>
              <a:spcAft>
                <a:spcPct val="0"/>
              </a:spcAft>
              <a:buClrTx/>
              <a:buSzTx/>
              <a:buFont typeface="Wingdings" pitchFamily="2" charset="2"/>
              <a:buChar char="Ÿ"/>
              <a:tabLst/>
            </a:pPr>
            <a:r>
              <a:rPr kumimoji="1" lang="en-US" altLang="ja-JP" sz="1400" b="0" i="0" u="none" strike="noStrike" cap="none" normalizeH="0" baseline="0" dirty="0" smtClean="0">
                <a:ln>
                  <a:noFill/>
                </a:ln>
                <a:solidFill>
                  <a:schemeClr val="tx1"/>
                </a:solidFill>
                <a:effectLst/>
                <a:ea typeface="+mj-ea"/>
                <a:cs typeface="ＭＳ Ｐゴシック" pitchFamily="50" charset="-128"/>
              </a:rPr>
              <a:t>Concreteness</a:t>
            </a:r>
            <a:endParaRPr kumimoji="1" lang="ja-JP" altLang="en-GB" sz="1400" b="0" i="0" u="none" strike="noStrike" cap="none" normalizeH="0" baseline="0" dirty="0" smtClean="0">
              <a:ln>
                <a:noFill/>
              </a:ln>
              <a:solidFill>
                <a:schemeClr val="tx1"/>
              </a:solidFill>
              <a:effectLst/>
              <a:ea typeface="+mj-ea"/>
              <a:cs typeface="ＭＳ Ｐゴシック" pitchFamily="50" charset="-128"/>
            </a:endParaRPr>
          </a:p>
          <a:p>
            <a:pPr marL="180975" marR="0" lvl="0" indent="-180975" algn="l" defTabSz="914400" rtl="0" eaLnBrk="1" fontAlgn="base" latinLnBrk="0" hangingPunct="1">
              <a:spcBef>
                <a:spcPct val="0"/>
              </a:spcBef>
              <a:spcAft>
                <a:spcPct val="0"/>
              </a:spcAft>
              <a:buClrTx/>
              <a:buSzTx/>
              <a:buFont typeface="Wingdings" pitchFamily="2" charset="2"/>
              <a:buChar char="Ÿ"/>
              <a:tabLst/>
            </a:pPr>
            <a:r>
              <a:rPr kumimoji="1" lang="en-US" altLang="ja-JP" sz="1400" b="0" i="0" u="none" strike="noStrike" cap="none" normalizeH="0" baseline="0" dirty="0" smtClean="0">
                <a:ln>
                  <a:noFill/>
                </a:ln>
                <a:solidFill>
                  <a:schemeClr val="tx1"/>
                </a:solidFill>
                <a:effectLst/>
                <a:ea typeface="+mj-ea"/>
                <a:cs typeface="ＭＳ Ｐゴシック" pitchFamily="50" charset="-128"/>
              </a:rPr>
              <a:t>Lack of teaching/learning</a:t>
            </a:r>
            <a:r>
              <a:rPr kumimoji="1" lang="en-US" altLang="ja-JP" sz="1400" b="0" i="0" u="none" strike="noStrike" cap="none" normalizeH="0" dirty="0" smtClean="0">
                <a:ln>
                  <a:noFill/>
                </a:ln>
                <a:solidFill>
                  <a:schemeClr val="tx1"/>
                </a:solidFill>
                <a:effectLst/>
                <a:ea typeface="+mj-ea"/>
                <a:cs typeface="ＭＳ Ｐゴシック" pitchFamily="50" charset="-128"/>
              </a:rPr>
              <a:t> aids</a:t>
            </a:r>
            <a:endParaRPr kumimoji="1" lang="ja-JP" sz="1400" b="0" i="0" u="none" strike="noStrike" cap="none" normalizeH="0" baseline="0" dirty="0" smtClean="0">
              <a:ln>
                <a:noFill/>
              </a:ln>
              <a:solidFill>
                <a:schemeClr val="tx1"/>
              </a:solidFill>
              <a:effectLst/>
              <a:ea typeface="+mj-ea"/>
              <a:cs typeface="ＭＳ Ｐゴシック" pitchFamily="50" charset="-128"/>
            </a:endParaRPr>
          </a:p>
        </p:txBody>
      </p:sp>
      <p:sp>
        <p:nvSpPr>
          <p:cNvPr id="3084" name="Rectangle 12"/>
          <p:cNvSpPr>
            <a:spLocks noChangeArrowheads="1"/>
          </p:cNvSpPr>
          <p:nvPr/>
        </p:nvSpPr>
        <p:spPr bwMode="auto">
          <a:xfrm>
            <a:off x="1043608" y="5589240"/>
            <a:ext cx="1829495" cy="312688"/>
          </a:xfrm>
          <a:prstGeom prst="rect">
            <a:avLst/>
          </a:prstGeom>
          <a:solidFill>
            <a:srgbClr val="FFFFFF"/>
          </a:solidFill>
          <a:ln w="19050">
            <a:solidFill>
              <a:srgbClr val="000000"/>
            </a:solidFill>
            <a:miter lim="800000"/>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spcBef>
                <a:spcPct val="0"/>
              </a:spcBef>
              <a:spcAft>
                <a:spcPct val="0"/>
              </a:spcAft>
              <a:buClrTx/>
              <a:buSzTx/>
              <a:buFontTx/>
              <a:buNone/>
              <a:tabLst/>
            </a:pPr>
            <a:r>
              <a:rPr kumimoji="1" lang="en-US" altLang="ja-JP" sz="1400" b="0" i="0" u="none" strike="noStrike" cap="none" normalizeH="0" baseline="0" dirty="0" smtClean="0">
                <a:ln>
                  <a:noFill/>
                </a:ln>
                <a:solidFill>
                  <a:schemeClr val="tx1"/>
                </a:solidFill>
                <a:effectLst/>
                <a:ea typeface="+mj-ea"/>
                <a:cs typeface="ＭＳ Ｐゴシック" pitchFamily="50" charset="-128"/>
              </a:rPr>
              <a:t>Go to next lesson.</a:t>
            </a:r>
            <a:endParaRPr kumimoji="1" lang="ja-JP" sz="1400" b="0" i="0" u="none" strike="noStrike" cap="none" normalizeH="0" baseline="0" dirty="0" smtClean="0">
              <a:ln>
                <a:noFill/>
              </a:ln>
              <a:solidFill>
                <a:schemeClr val="tx1"/>
              </a:solidFill>
              <a:effectLst/>
              <a:ea typeface="+mj-ea"/>
              <a:cs typeface="ＭＳ Ｐゴシック" pitchFamily="50" charset="-128"/>
            </a:endParaRPr>
          </a:p>
        </p:txBody>
      </p:sp>
      <p:sp>
        <p:nvSpPr>
          <p:cNvPr id="3085" name="Rectangle 13"/>
          <p:cNvSpPr>
            <a:spLocks noChangeArrowheads="1"/>
          </p:cNvSpPr>
          <p:nvPr/>
        </p:nvSpPr>
        <p:spPr bwMode="auto">
          <a:xfrm>
            <a:off x="3275856" y="5517232"/>
            <a:ext cx="2592288" cy="792088"/>
          </a:xfrm>
          <a:prstGeom prst="rect">
            <a:avLst/>
          </a:prstGeom>
          <a:solidFill>
            <a:srgbClr val="FFFFFF"/>
          </a:solidFill>
          <a:ln w="19050">
            <a:solidFill>
              <a:srgbClr val="000000"/>
            </a:solidFill>
            <a:miter lim="800000"/>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ea typeface="+mj-ea"/>
                <a:cs typeface="ＭＳ Ｐゴシック" pitchFamily="50" charset="-128"/>
              </a:rPr>
              <a:t>Support for students </a:t>
            </a:r>
          </a:p>
          <a:p>
            <a:pPr marL="0" marR="0" lvl="0" indent="0" algn="ctr" defTabSz="914400" rtl="0" eaLnBrk="1" fontAlgn="base" latinLnBrk="0" hangingPunct="1">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ea typeface="+mj-ea"/>
                <a:cs typeface="ＭＳ Ｐゴシック" pitchFamily="50" charset="-128"/>
              </a:rPr>
              <a:t>who did not understand</a:t>
            </a:r>
            <a:endParaRPr kumimoji="1" lang="ja-JP" altLang="en-US" sz="1600" b="0" i="0" u="none" strike="noStrike" cap="none" normalizeH="0" baseline="0" dirty="0" smtClean="0">
              <a:ln>
                <a:noFill/>
              </a:ln>
              <a:solidFill>
                <a:schemeClr val="tx1"/>
              </a:solidFill>
              <a:effectLst/>
              <a:ea typeface="+mj-ea"/>
              <a:cs typeface="ＭＳ Ｐゴシック" pitchFamily="50" charset="-128"/>
            </a:endParaRPr>
          </a:p>
          <a:p>
            <a:pPr marL="273050" marR="0" lvl="1" indent="-177800" algn="just" defTabSz="914400" rtl="0" eaLnBrk="1" fontAlgn="base" latinLnBrk="0" hangingPunct="1">
              <a:spcBef>
                <a:spcPct val="0"/>
              </a:spcBef>
              <a:spcAft>
                <a:spcPct val="0"/>
              </a:spcAft>
              <a:buClrTx/>
              <a:buSzTx/>
              <a:buFont typeface="Wingdings" pitchFamily="2" charset="2"/>
              <a:buChar char="Ÿ"/>
              <a:tabLst/>
            </a:pPr>
            <a:r>
              <a:rPr kumimoji="1" lang="en-US" altLang="ja-JP" sz="1400" b="0" i="0" u="none" strike="noStrike" cap="none" normalizeH="0" baseline="0" dirty="0" smtClean="0">
                <a:ln>
                  <a:noFill/>
                </a:ln>
                <a:solidFill>
                  <a:schemeClr val="tx1"/>
                </a:solidFill>
                <a:effectLst/>
                <a:ea typeface="+mj-ea"/>
                <a:cs typeface="ＭＳ Ｐゴシック" pitchFamily="50" charset="-128"/>
              </a:rPr>
              <a:t>Giving extra work</a:t>
            </a:r>
            <a:endParaRPr kumimoji="1" lang="ja-JP" sz="1400" b="0" i="0" u="none" strike="noStrike" cap="none" normalizeH="0" baseline="0" dirty="0" smtClean="0">
              <a:ln>
                <a:noFill/>
              </a:ln>
              <a:solidFill>
                <a:schemeClr val="tx1"/>
              </a:solidFill>
              <a:effectLst/>
              <a:ea typeface="+mj-ea"/>
              <a:cs typeface="ＭＳ Ｐゴシック" pitchFamily="50" charset="-128"/>
            </a:endParaRPr>
          </a:p>
        </p:txBody>
      </p:sp>
      <p:sp>
        <p:nvSpPr>
          <p:cNvPr id="3086" name="Rectangle 14"/>
          <p:cNvSpPr>
            <a:spLocks noChangeArrowheads="1"/>
          </p:cNvSpPr>
          <p:nvPr/>
        </p:nvSpPr>
        <p:spPr bwMode="auto">
          <a:xfrm>
            <a:off x="6084168" y="5085184"/>
            <a:ext cx="2578521" cy="1368152"/>
          </a:xfrm>
          <a:prstGeom prst="rect">
            <a:avLst/>
          </a:prstGeom>
          <a:solidFill>
            <a:srgbClr val="FFFFFF"/>
          </a:solidFill>
          <a:ln w="19050">
            <a:solidFill>
              <a:srgbClr val="000000"/>
            </a:solidFill>
            <a:miter lim="800000"/>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spcBef>
                <a:spcPct val="0"/>
              </a:spcBef>
              <a:spcAft>
                <a:spcPct val="0"/>
              </a:spcAft>
              <a:buClrTx/>
              <a:buSzTx/>
              <a:buFontTx/>
              <a:buNone/>
              <a:tabLst/>
            </a:pPr>
            <a:r>
              <a:rPr lang="en-US" altLang="ja-JP" sz="1600" dirty="0" smtClean="0">
                <a:ea typeface="+mj-ea"/>
                <a:cs typeface="ＭＳ Ｐゴシック" pitchFamily="50" charset="-128"/>
              </a:rPr>
              <a:t>Lesson</a:t>
            </a:r>
            <a:r>
              <a:rPr kumimoji="1" lang="en-US" altLang="ja-JP" sz="1600" b="0" i="0" u="none" strike="noStrike" cap="none" normalizeH="0" baseline="0" dirty="0" smtClean="0">
                <a:ln>
                  <a:noFill/>
                </a:ln>
                <a:solidFill>
                  <a:schemeClr val="tx1"/>
                </a:solidFill>
                <a:effectLst/>
                <a:ea typeface="+mj-ea"/>
                <a:cs typeface="ＭＳ Ｐゴシック" pitchFamily="50" charset="-128"/>
              </a:rPr>
              <a:t> Improvement</a:t>
            </a:r>
            <a:endParaRPr kumimoji="1" lang="ja-JP" altLang="en-US" sz="1600" b="0" i="0" u="none" strike="noStrike" cap="none" normalizeH="0" baseline="0" dirty="0" smtClean="0">
              <a:ln>
                <a:noFill/>
              </a:ln>
              <a:solidFill>
                <a:schemeClr val="tx1"/>
              </a:solidFill>
              <a:effectLst/>
              <a:ea typeface="+mj-ea"/>
              <a:cs typeface="ＭＳ Ｐゴシック" pitchFamily="50" charset="-128"/>
            </a:endParaRPr>
          </a:p>
          <a:p>
            <a:pPr marL="180975" marR="0" lvl="1" indent="-180975" algn="just" defTabSz="914400" rtl="0" eaLnBrk="1" fontAlgn="base" latinLnBrk="0" hangingPunct="1">
              <a:spcBef>
                <a:spcPct val="0"/>
              </a:spcBef>
              <a:spcAft>
                <a:spcPct val="0"/>
              </a:spcAft>
              <a:buClrTx/>
              <a:buSzTx/>
              <a:buFont typeface="Wingdings" pitchFamily="2" charset="2"/>
              <a:buChar char="Ÿ"/>
              <a:tabLst/>
            </a:pPr>
            <a:r>
              <a:rPr kumimoji="1" lang="en-US" altLang="ja-JP" sz="1400" b="0" i="0" u="none" strike="noStrike" cap="none" normalizeH="0" baseline="0" dirty="0" smtClean="0">
                <a:ln>
                  <a:noFill/>
                </a:ln>
                <a:solidFill>
                  <a:schemeClr val="tx1"/>
                </a:solidFill>
                <a:effectLst/>
                <a:ea typeface="+mj-ea"/>
                <a:cs typeface="ＭＳ Ｐゴシック" pitchFamily="50" charset="-128"/>
              </a:rPr>
              <a:t>Teaching methods</a:t>
            </a:r>
            <a:endParaRPr kumimoji="1" lang="ja-JP" altLang="en-GB" sz="1400" b="0" i="0" u="none" strike="noStrike" cap="none" normalizeH="0" baseline="0" dirty="0" smtClean="0">
              <a:ln>
                <a:noFill/>
              </a:ln>
              <a:solidFill>
                <a:schemeClr val="tx1"/>
              </a:solidFill>
              <a:effectLst/>
              <a:ea typeface="+mj-ea"/>
              <a:cs typeface="ＭＳ Ｐゴシック" pitchFamily="50" charset="-128"/>
            </a:endParaRPr>
          </a:p>
          <a:p>
            <a:pPr marL="180975" marR="0" lvl="0" indent="-180975" algn="l" defTabSz="914400" rtl="0" eaLnBrk="1" fontAlgn="base" latinLnBrk="0" hangingPunct="1">
              <a:spcBef>
                <a:spcPct val="0"/>
              </a:spcBef>
              <a:spcAft>
                <a:spcPct val="0"/>
              </a:spcAft>
              <a:buClrTx/>
              <a:buSzTx/>
              <a:buFont typeface="Wingdings" pitchFamily="2" charset="2"/>
              <a:buChar char="Ÿ"/>
              <a:tabLst/>
            </a:pPr>
            <a:r>
              <a:rPr kumimoji="1" lang="en-US" altLang="ja-JP" sz="1400" b="0" i="0" u="none" strike="noStrike" cap="none" normalizeH="0" baseline="0" dirty="0" smtClean="0">
                <a:ln>
                  <a:noFill/>
                </a:ln>
                <a:solidFill>
                  <a:schemeClr val="tx1"/>
                </a:solidFill>
                <a:effectLst/>
                <a:ea typeface="+mj-ea"/>
                <a:cs typeface="ＭＳ Ｐゴシック" pitchFamily="50" charset="-128"/>
              </a:rPr>
              <a:t>Teaching/learning aids</a:t>
            </a:r>
            <a:endParaRPr kumimoji="1" lang="ja-JP" altLang="en-GB" sz="1400" b="0" i="0" u="none" strike="noStrike" cap="none" normalizeH="0" baseline="0" dirty="0" smtClean="0">
              <a:ln>
                <a:noFill/>
              </a:ln>
              <a:solidFill>
                <a:schemeClr val="tx1"/>
              </a:solidFill>
              <a:effectLst/>
              <a:ea typeface="+mj-ea"/>
              <a:cs typeface="ＭＳ Ｐゴシック" pitchFamily="50" charset="-128"/>
            </a:endParaRPr>
          </a:p>
          <a:p>
            <a:pPr marL="180975" marR="0" lvl="0" indent="-180975" algn="l" defTabSz="914400" rtl="0" eaLnBrk="1" fontAlgn="base" latinLnBrk="0" hangingPunct="1">
              <a:spcBef>
                <a:spcPct val="0"/>
              </a:spcBef>
              <a:spcAft>
                <a:spcPct val="0"/>
              </a:spcAft>
              <a:buClrTx/>
              <a:buSzTx/>
              <a:buFont typeface="Wingdings" pitchFamily="2" charset="2"/>
              <a:buChar char="Ÿ"/>
              <a:tabLst/>
            </a:pPr>
            <a:r>
              <a:rPr kumimoji="1" lang="en-US" altLang="ja-JP" sz="1400" b="0" i="0" u="none" strike="noStrike" cap="none" normalizeH="0" baseline="0" dirty="0" smtClean="0">
                <a:ln>
                  <a:noFill/>
                </a:ln>
                <a:solidFill>
                  <a:schemeClr val="tx1"/>
                </a:solidFill>
                <a:effectLst/>
                <a:ea typeface="+mj-ea"/>
                <a:cs typeface="ＭＳ Ｐゴシック" pitchFamily="50" charset="-128"/>
              </a:rPr>
              <a:t>Example</a:t>
            </a:r>
            <a:endParaRPr kumimoji="1" lang="ja-JP" altLang="en-GB" sz="1400" b="0" i="0" u="none" strike="noStrike" cap="none" normalizeH="0" baseline="0" dirty="0" smtClean="0">
              <a:ln>
                <a:noFill/>
              </a:ln>
              <a:solidFill>
                <a:schemeClr val="tx1"/>
              </a:solidFill>
              <a:effectLst/>
              <a:ea typeface="+mj-ea"/>
              <a:cs typeface="ＭＳ Ｐゴシック" pitchFamily="50" charset="-128"/>
            </a:endParaRPr>
          </a:p>
          <a:p>
            <a:pPr marL="180975" marR="0" lvl="0" indent="-180975" algn="l" defTabSz="914400" rtl="0" eaLnBrk="1" fontAlgn="base" latinLnBrk="0" hangingPunct="1">
              <a:spcBef>
                <a:spcPct val="0"/>
              </a:spcBef>
              <a:spcAft>
                <a:spcPct val="0"/>
              </a:spcAft>
              <a:buClrTx/>
              <a:buSzTx/>
              <a:buFont typeface="Wingdings" pitchFamily="2" charset="2"/>
              <a:buChar char="Ÿ"/>
              <a:tabLst/>
            </a:pPr>
            <a:r>
              <a:rPr kumimoji="1" lang="en-US" altLang="ja-JP" sz="1400" b="0" i="0" u="none" strike="noStrike" cap="none" normalizeH="0" baseline="0" dirty="0" smtClean="0">
                <a:ln>
                  <a:noFill/>
                </a:ln>
                <a:solidFill>
                  <a:schemeClr val="tx1"/>
                </a:solidFill>
                <a:effectLst/>
                <a:ea typeface="+mj-ea"/>
                <a:cs typeface="ＭＳ Ｐゴシック" pitchFamily="50" charset="-128"/>
              </a:rPr>
              <a:t>Setting of numbers in question</a:t>
            </a:r>
            <a:endParaRPr kumimoji="1" lang="ja-JP" altLang="en-GB" sz="1400" b="0" i="0" u="none" strike="noStrike" cap="none" normalizeH="0" baseline="0" dirty="0" smtClean="0">
              <a:ln>
                <a:noFill/>
              </a:ln>
              <a:solidFill>
                <a:schemeClr val="tx1"/>
              </a:solidFill>
              <a:effectLst/>
              <a:ea typeface="+mj-ea"/>
              <a:cs typeface="ＭＳ Ｐゴシック" pitchFamily="50" charset="-128"/>
            </a:endParaRPr>
          </a:p>
          <a:p>
            <a:pPr marL="180975" marR="0" lvl="0" indent="-180975" algn="l" defTabSz="914400" rtl="0" eaLnBrk="1" fontAlgn="base" latinLnBrk="0" hangingPunct="1">
              <a:spcBef>
                <a:spcPct val="0"/>
              </a:spcBef>
              <a:spcAft>
                <a:spcPct val="0"/>
              </a:spcAft>
              <a:buClrTx/>
              <a:buSzTx/>
              <a:buFont typeface="Wingdings" pitchFamily="2" charset="2"/>
              <a:buChar char="Ÿ"/>
              <a:tabLst/>
            </a:pPr>
            <a:r>
              <a:rPr kumimoji="1" lang="en-US" altLang="ja-JP" sz="1400" b="0" i="0" u="none" strike="noStrike" cap="none" normalizeH="0" baseline="0" dirty="0" smtClean="0">
                <a:ln>
                  <a:noFill/>
                </a:ln>
                <a:solidFill>
                  <a:schemeClr val="tx1"/>
                </a:solidFill>
                <a:effectLst/>
                <a:ea typeface="+mj-ea"/>
                <a:cs typeface="ＭＳ Ｐゴシック" pitchFamily="50" charset="-128"/>
              </a:rPr>
              <a:t>Giving extra work</a:t>
            </a:r>
            <a:endParaRPr kumimoji="1" lang="ja-JP" sz="1400" b="0" i="0" u="none" strike="noStrike" cap="none" normalizeH="0" baseline="0" dirty="0" smtClean="0">
              <a:ln>
                <a:noFill/>
              </a:ln>
              <a:solidFill>
                <a:schemeClr val="tx1"/>
              </a:solidFill>
              <a:effectLst/>
              <a:ea typeface="+mj-ea"/>
              <a:cs typeface="ＭＳ Ｐゴシック" pitchFamily="50" charset="-128"/>
            </a:endParaRPr>
          </a:p>
        </p:txBody>
      </p:sp>
      <p:cxnSp>
        <p:nvCxnSpPr>
          <p:cNvPr id="3087" name="AutoShape 15"/>
          <p:cNvCxnSpPr>
            <a:cxnSpLocks noChangeShapeType="1"/>
          </p:cNvCxnSpPr>
          <p:nvPr/>
        </p:nvCxnSpPr>
        <p:spPr bwMode="auto">
          <a:xfrm>
            <a:off x="2339752" y="1916832"/>
            <a:ext cx="0" cy="432049"/>
          </a:xfrm>
          <a:prstGeom prst="straightConnector1">
            <a:avLst/>
          </a:prstGeom>
          <a:noFill/>
          <a:ln w="19050">
            <a:solidFill>
              <a:srgbClr val="000000"/>
            </a:solidFill>
            <a:round/>
            <a:headEnd/>
            <a:tailEnd type="triangle" w="med" len="med"/>
          </a:ln>
        </p:spPr>
      </p:cxnSp>
      <p:cxnSp>
        <p:nvCxnSpPr>
          <p:cNvPr id="3088" name="AutoShape 16"/>
          <p:cNvCxnSpPr>
            <a:cxnSpLocks noChangeShapeType="1"/>
          </p:cNvCxnSpPr>
          <p:nvPr/>
        </p:nvCxnSpPr>
        <p:spPr bwMode="auto">
          <a:xfrm>
            <a:off x="6444208" y="2060848"/>
            <a:ext cx="0" cy="432048"/>
          </a:xfrm>
          <a:prstGeom prst="straightConnector1">
            <a:avLst/>
          </a:prstGeom>
          <a:noFill/>
          <a:ln w="19050">
            <a:solidFill>
              <a:srgbClr val="000000"/>
            </a:solidFill>
            <a:round/>
            <a:headEnd/>
            <a:tailEnd type="triangle" w="med" len="med"/>
          </a:ln>
        </p:spPr>
      </p:cxnSp>
      <p:cxnSp>
        <p:nvCxnSpPr>
          <p:cNvPr id="3090" name="AutoShape 18"/>
          <p:cNvCxnSpPr>
            <a:cxnSpLocks noChangeShapeType="1"/>
          </p:cNvCxnSpPr>
          <p:nvPr/>
        </p:nvCxnSpPr>
        <p:spPr bwMode="auto">
          <a:xfrm>
            <a:off x="7596336" y="4437112"/>
            <a:ext cx="0" cy="648072"/>
          </a:xfrm>
          <a:prstGeom prst="straightConnector1">
            <a:avLst/>
          </a:prstGeom>
          <a:noFill/>
          <a:ln w="19050">
            <a:solidFill>
              <a:srgbClr val="000000"/>
            </a:solidFill>
            <a:round/>
            <a:headEnd/>
            <a:tailEnd type="triangle" w="med" len="med"/>
          </a:ln>
        </p:spPr>
      </p:cxnSp>
      <p:cxnSp>
        <p:nvCxnSpPr>
          <p:cNvPr id="3091" name="AutoShape 19"/>
          <p:cNvCxnSpPr>
            <a:cxnSpLocks noChangeShapeType="1"/>
          </p:cNvCxnSpPr>
          <p:nvPr/>
        </p:nvCxnSpPr>
        <p:spPr bwMode="auto">
          <a:xfrm rot="5400000">
            <a:off x="3257854" y="206642"/>
            <a:ext cx="504056" cy="2340260"/>
          </a:xfrm>
          <a:prstGeom prst="bentConnector3">
            <a:avLst>
              <a:gd name="adj1" fmla="val 50000"/>
            </a:avLst>
          </a:prstGeom>
          <a:noFill/>
          <a:ln w="19050">
            <a:solidFill>
              <a:srgbClr val="000000"/>
            </a:solidFill>
            <a:miter lim="800000"/>
            <a:headEnd/>
            <a:tailEnd type="triangle" w="med" len="med"/>
          </a:ln>
        </p:spPr>
      </p:cxnSp>
      <p:cxnSp>
        <p:nvCxnSpPr>
          <p:cNvPr id="3092" name="AutoShape 20"/>
          <p:cNvCxnSpPr>
            <a:cxnSpLocks noChangeShapeType="1"/>
          </p:cNvCxnSpPr>
          <p:nvPr/>
        </p:nvCxnSpPr>
        <p:spPr bwMode="auto">
          <a:xfrm rot="16200000" flipH="1">
            <a:off x="5480217" y="592801"/>
            <a:ext cx="432048" cy="1495934"/>
          </a:xfrm>
          <a:prstGeom prst="bentConnector3">
            <a:avLst>
              <a:gd name="adj1" fmla="val 50000"/>
            </a:avLst>
          </a:prstGeom>
          <a:noFill/>
          <a:ln w="19050">
            <a:solidFill>
              <a:srgbClr val="000000"/>
            </a:solidFill>
            <a:miter lim="800000"/>
            <a:headEnd/>
            <a:tailEnd type="triangle" w="med" len="med"/>
          </a:ln>
        </p:spPr>
      </p:cxnSp>
      <p:cxnSp>
        <p:nvCxnSpPr>
          <p:cNvPr id="3093" name="AutoShape 21"/>
          <p:cNvCxnSpPr>
            <a:cxnSpLocks noChangeShapeType="1"/>
          </p:cNvCxnSpPr>
          <p:nvPr/>
        </p:nvCxnSpPr>
        <p:spPr bwMode="auto">
          <a:xfrm rot="5400000">
            <a:off x="546876" y="3925733"/>
            <a:ext cx="2952328" cy="374687"/>
          </a:xfrm>
          <a:prstGeom prst="bentConnector3">
            <a:avLst>
              <a:gd name="adj1" fmla="val 71031"/>
            </a:avLst>
          </a:prstGeom>
          <a:noFill/>
          <a:ln w="19050">
            <a:solidFill>
              <a:srgbClr val="000000"/>
            </a:solidFill>
            <a:miter lim="800000"/>
            <a:headEnd/>
            <a:tailEnd type="triangle" w="med" len="med"/>
          </a:ln>
        </p:spPr>
      </p:cxnSp>
      <p:cxnSp>
        <p:nvCxnSpPr>
          <p:cNvPr id="3094" name="AutoShape 22"/>
          <p:cNvCxnSpPr>
            <a:cxnSpLocks noChangeShapeType="1"/>
          </p:cNvCxnSpPr>
          <p:nvPr/>
        </p:nvCxnSpPr>
        <p:spPr bwMode="auto">
          <a:xfrm rot="16200000" flipH="1">
            <a:off x="1943707" y="3248980"/>
            <a:ext cx="2880320" cy="1656184"/>
          </a:xfrm>
          <a:prstGeom prst="bentConnector3">
            <a:avLst>
              <a:gd name="adj1" fmla="val 72732"/>
            </a:avLst>
          </a:prstGeom>
          <a:noFill/>
          <a:ln w="19050">
            <a:solidFill>
              <a:srgbClr val="000000"/>
            </a:solidFill>
            <a:miter lim="800000"/>
            <a:headEnd/>
            <a:tailEnd type="triangle" w="med" len="med"/>
          </a:ln>
        </p:spPr>
      </p:cxnSp>
      <p:cxnSp>
        <p:nvCxnSpPr>
          <p:cNvPr id="3095" name="AutoShape 23"/>
          <p:cNvCxnSpPr>
            <a:cxnSpLocks noChangeShapeType="1"/>
          </p:cNvCxnSpPr>
          <p:nvPr/>
        </p:nvCxnSpPr>
        <p:spPr bwMode="auto">
          <a:xfrm rot="5400000">
            <a:off x="5157949" y="2411003"/>
            <a:ext cx="648072" cy="1387922"/>
          </a:xfrm>
          <a:prstGeom prst="bentConnector3">
            <a:avLst>
              <a:gd name="adj1" fmla="val 39549"/>
            </a:avLst>
          </a:prstGeom>
          <a:noFill/>
          <a:ln w="19050">
            <a:solidFill>
              <a:srgbClr val="000000"/>
            </a:solidFill>
            <a:miter lim="800000"/>
            <a:headEnd/>
            <a:tailEnd type="triangle" w="med" len="med"/>
          </a:ln>
        </p:spPr>
      </p:cxnSp>
      <p:cxnSp>
        <p:nvCxnSpPr>
          <p:cNvPr id="3096" name="AutoShape 24"/>
          <p:cNvCxnSpPr>
            <a:cxnSpLocks noChangeShapeType="1"/>
            <a:stCxn id="3081" idx="2"/>
            <a:endCxn id="3083" idx="0"/>
          </p:cNvCxnSpPr>
          <p:nvPr/>
        </p:nvCxnSpPr>
        <p:spPr bwMode="auto">
          <a:xfrm rot="16200000" flipH="1">
            <a:off x="6688119" y="2412771"/>
            <a:ext cx="504056" cy="1240370"/>
          </a:xfrm>
          <a:prstGeom prst="bentConnector3">
            <a:avLst>
              <a:gd name="adj1" fmla="val 50000"/>
            </a:avLst>
          </a:prstGeom>
          <a:noFill/>
          <a:ln w="19050">
            <a:solidFill>
              <a:srgbClr val="000000"/>
            </a:solidFill>
            <a:miter lim="800000"/>
            <a:headEnd/>
            <a:tailEnd type="triangle" w="med" len="med"/>
          </a:ln>
        </p:spPr>
      </p:cxnSp>
      <p:sp>
        <p:nvSpPr>
          <p:cNvPr id="3097" name="Rectangle 25"/>
          <p:cNvSpPr>
            <a:spLocks noChangeArrowheads="1"/>
          </p:cNvSpPr>
          <p:nvPr/>
        </p:nvSpPr>
        <p:spPr bwMode="auto">
          <a:xfrm>
            <a:off x="251520" y="376658"/>
            <a:ext cx="648071" cy="2260254"/>
          </a:xfrm>
          <a:prstGeom prst="rect">
            <a:avLst/>
          </a:prstGeom>
          <a:noFill/>
          <a:ln w="19050">
            <a:noFill/>
            <a:miter lim="800000"/>
            <a:headEnd/>
            <a:tailEnd/>
          </a:ln>
        </p:spPr>
        <p:txBody>
          <a:bodyPr vert="vert270" wrap="square" lIns="74295" tIns="8890" rIns="74295" bIns="8890" numCol="1" anchor="t" anchorCtr="0" compatLnSpc="1">
            <a:prstTxWarp prst="textNoShape">
              <a:avLst/>
            </a:prstTxWarp>
          </a:bodyPr>
          <a:lstStyle/>
          <a:p>
            <a:pPr lvl="0" algn="ctr" fontAlgn="base">
              <a:spcBef>
                <a:spcPct val="0"/>
              </a:spcBef>
              <a:spcAft>
                <a:spcPct val="0"/>
              </a:spcAft>
            </a:pPr>
            <a:r>
              <a:rPr lang="en-US" altLang="ja-JP" dirty="0" smtClean="0"/>
              <a:t>Looking back on the action</a:t>
            </a:r>
            <a:endParaRPr kumimoji="1" lang="ja-JP" b="1" strike="noStrike" cap="none" normalizeH="0" baseline="0" dirty="0" smtClean="0">
              <a:ln>
                <a:noFill/>
              </a:ln>
              <a:solidFill>
                <a:schemeClr val="tx1"/>
              </a:solidFill>
              <a:effectLst/>
              <a:latin typeface="+mj-ea"/>
              <a:ea typeface="+mj-ea"/>
              <a:cs typeface="ＭＳ Ｐゴシック" pitchFamily="50" charset="-128"/>
            </a:endParaRPr>
          </a:p>
        </p:txBody>
      </p:sp>
      <p:cxnSp>
        <p:nvCxnSpPr>
          <p:cNvPr id="64" name="AutoShape 18"/>
          <p:cNvCxnSpPr>
            <a:cxnSpLocks noChangeShapeType="1"/>
          </p:cNvCxnSpPr>
          <p:nvPr/>
        </p:nvCxnSpPr>
        <p:spPr bwMode="auto">
          <a:xfrm>
            <a:off x="4788024" y="4365104"/>
            <a:ext cx="0" cy="1152128"/>
          </a:xfrm>
          <a:prstGeom prst="straightConnector1">
            <a:avLst/>
          </a:prstGeom>
          <a:noFill/>
          <a:ln w="19050">
            <a:solidFill>
              <a:srgbClr val="000000"/>
            </a:solidFill>
            <a:round/>
            <a:headEnd/>
            <a:tailEnd type="triangle" w="med" len="med"/>
          </a:ln>
        </p:spPr>
      </p:cxnSp>
      <p:sp>
        <p:nvSpPr>
          <p:cNvPr id="29" name="Rectangle 25"/>
          <p:cNvSpPr>
            <a:spLocks noChangeArrowheads="1"/>
          </p:cNvSpPr>
          <p:nvPr/>
        </p:nvSpPr>
        <p:spPr bwMode="auto">
          <a:xfrm>
            <a:off x="220660" y="2996952"/>
            <a:ext cx="678932" cy="1800200"/>
          </a:xfrm>
          <a:prstGeom prst="rect">
            <a:avLst/>
          </a:prstGeom>
          <a:noFill/>
          <a:ln w="19050">
            <a:noFill/>
            <a:miter lim="800000"/>
            <a:headEnd/>
            <a:tailEnd/>
          </a:ln>
        </p:spPr>
        <p:txBody>
          <a:bodyPr vert="vert270" wrap="square" lIns="74295" tIns="8890" rIns="74295" bIns="8890" numCol="1" anchor="t" anchorCtr="0" compatLnSpc="1">
            <a:prstTxWarp prst="textNoShape">
              <a:avLst/>
            </a:prstTxWarp>
          </a:bodyPr>
          <a:lstStyle/>
          <a:p>
            <a:pPr lvl="0" algn="ctr" fontAlgn="base">
              <a:spcBef>
                <a:spcPct val="0"/>
              </a:spcBef>
              <a:spcAft>
                <a:spcPct val="0"/>
              </a:spcAft>
            </a:pPr>
            <a:r>
              <a:rPr lang="en-US" altLang="ja-JP" dirty="0" smtClean="0"/>
              <a:t>Awareness of essential aspects</a:t>
            </a:r>
            <a:endParaRPr kumimoji="1" lang="ja-JP" b="1" strike="noStrike" cap="none" normalizeH="0" baseline="0" dirty="0" smtClean="0">
              <a:ln>
                <a:noFill/>
              </a:ln>
              <a:solidFill>
                <a:schemeClr val="tx1"/>
              </a:solidFill>
              <a:effectLst/>
              <a:latin typeface="+mj-ea"/>
              <a:ea typeface="+mj-ea"/>
              <a:cs typeface="ＭＳ Ｐゴシック" pitchFamily="50" charset="-128"/>
            </a:endParaRPr>
          </a:p>
        </p:txBody>
      </p:sp>
      <p:sp>
        <p:nvSpPr>
          <p:cNvPr id="30" name="Rectangle 25"/>
          <p:cNvSpPr>
            <a:spLocks noChangeArrowheads="1"/>
          </p:cNvSpPr>
          <p:nvPr/>
        </p:nvSpPr>
        <p:spPr bwMode="auto">
          <a:xfrm>
            <a:off x="220660" y="4797152"/>
            <a:ext cx="678932" cy="2060848"/>
          </a:xfrm>
          <a:prstGeom prst="rect">
            <a:avLst/>
          </a:prstGeom>
          <a:noFill/>
          <a:ln w="19050">
            <a:noFill/>
            <a:miter lim="800000"/>
            <a:headEnd/>
            <a:tailEnd/>
          </a:ln>
        </p:spPr>
        <p:txBody>
          <a:bodyPr vert="vert270" wrap="square" lIns="74295" tIns="8890" rIns="74295" bIns="8890" numCol="1" anchor="t" anchorCtr="0" compatLnSpc="1">
            <a:prstTxWarp prst="textNoShape">
              <a:avLst/>
            </a:prstTxWarp>
          </a:bodyPr>
          <a:lstStyle/>
          <a:p>
            <a:pPr lvl="0" algn="ctr" fontAlgn="base">
              <a:spcBef>
                <a:spcPct val="0"/>
              </a:spcBef>
              <a:spcAft>
                <a:spcPct val="0"/>
              </a:spcAft>
            </a:pPr>
            <a:r>
              <a:rPr lang="en-US" altLang="ja-JP" dirty="0" smtClean="0"/>
              <a:t>Creating alternative methods of action</a:t>
            </a:r>
            <a:endParaRPr kumimoji="1" lang="ja-JP" b="1" strike="noStrike" cap="none" normalizeH="0" baseline="0" dirty="0" smtClean="0">
              <a:ln>
                <a:noFill/>
              </a:ln>
              <a:solidFill>
                <a:schemeClr val="tx1"/>
              </a:solidFill>
              <a:effectLst/>
              <a:latin typeface="+mj-ea"/>
              <a:ea typeface="+mj-ea"/>
              <a:cs typeface="ＭＳ Ｐゴシック" pitchFamily="50" charset="-128"/>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a:xfrm>
            <a:off x="179512" y="188640"/>
            <a:ext cx="8568952" cy="576064"/>
          </a:xfrm>
        </p:spPr>
        <p:txBody>
          <a:bodyPr>
            <a:normAutofit/>
          </a:bodyPr>
          <a:lstStyle/>
          <a:p>
            <a:pPr>
              <a:buNone/>
            </a:pPr>
            <a:r>
              <a:rPr lang="en-US" altLang="ja-JP" sz="2800" dirty="0" smtClean="0"/>
              <a:t>Case-Code Matrix: “Contents” of Reflection</a:t>
            </a:r>
            <a:r>
              <a:rPr lang="en-GB" altLang="ja-JP" sz="2800" dirty="0" smtClean="0"/>
              <a:t> </a:t>
            </a:r>
            <a:endParaRPr lang="en-US" altLang="ja-JP" sz="2400" dirty="0" smtClean="0"/>
          </a:p>
          <a:p>
            <a:pPr marL="900113" indent="0">
              <a:buNone/>
            </a:pPr>
            <a:endParaRPr lang="en-US" altLang="ja-JP" sz="2400" dirty="0" smtClean="0"/>
          </a:p>
          <a:p>
            <a:pPr marL="900113" indent="0">
              <a:buNone/>
            </a:pPr>
            <a:endParaRPr lang="en-US" altLang="ja-JP" sz="2400" dirty="0" smtClean="0"/>
          </a:p>
        </p:txBody>
      </p:sp>
      <p:sp>
        <p:nvSpPr>
          <p:cNvPr id="4" name="スライド番号プレースホルダ 3"/>
          <p:cNvSpPr>
            <a:spLocks noGrp="1"/>
          </p:cNvSpPr>
          <p:nvPr>
            <p:ph type="sldNum" sz="quarter" idx="12"/>
          </p:nvPr>
        </p:nvSpPr>
        <p:spPr/>
        <p:txBody>
          <a:bodyPr/>
          <a:lstStyle/>
          <a:p>
            <a:fld id="{16C43456-7A1A-4417-A544-9D4CC0AE537A}" type="slidenum">
              <a:rPr kumimoji="1" lang="en-GB" smtClean="0"/>
              <a:pPr/>
              <a:t>32</a:t>
            </a:fld>
            <a:endParaRPr kumimoji="1" lang="en-GB" dirty="0"/>
          </a:p>
        </p:txBody>
      </p:sp>
      <p:graphicFrame>
        <p:nvGraphicFramePr>
          <p:cNvPr id="7" name="表 6"/>
          <p:cNvGraphicFramePr>
            <a:graphicFrameLocks noGrp="1"/>
          </p:cNvGraphicFramePr>
          <p:nvPr/>
        </p:nvGraphicFramePr>
        <p:xfrm>
          <a:off x="251517" y="692695"/>
          <a:ext cx="8640962" cy="5667511"/>
        </p:xfrm>
        <a:graphic>
          <a:graphicData uri="http://schemas.openxmlformats.org/drawingml/2006/table">
            <a:tbl>
              <a:tblPr/>
              <a:tblGrid>
                <a:gridCol w="483506"/>
                <a:gridCol w="2039364"/>
                <a:gridCol w="2039364"/>
                <a:gridCol w="1990497"/>
                <a:gridCol w="2088231"/>
              </a:tblGrid>
              <a:tr h="181111">
                <a:tc>
                  <a:txBody>
                    <a:bodyPr/>
                    <a:lstStyle/>
                    <a:p>
                      <a:pPr indent="63500" algn="l">
                        <a:lnSpc>
                          <a:spcPct val="100000"/>
                        </a:lnSpc>
                        <a:spcAft>
                          <a:spcPts val="0"/>
                        </a:spcAft>
                      </a:pPr>
                      <a:endParaRPr lang="en-GB" sz="1000" kern="100" dirty="0">
                        <a:latin typeface="+mn-ea"/>
                        <a:ea typeface="+mn-ea"/>
                        <a:cs typeface="Times New Roman"/>
                      </a:endParaRPr>
                    </a:p>
                  </a:txBody>
                  <a:tcPr marL="45091" marR="450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ctr">
                        <a:lnSpc>
                          <a:spcPct val="100000"/>
                        </a:lnSpc>
                        <a:spcAft>
                          <a:spcPts val="0"/>
                        </a:spcAft>
                      </a:pPr>
                      <a:r>
                        <a:rPr lang="en-US" altLang="ja-JP" sz="1000" b="0" kern="100" dirty="0" err="1" smtClean="0">
                          <a:latin typeface="+mn-lt"/>
                          <a:ea typeface="+mn-ea"/>
                          <a:cs typeface="Times New Roman"/>
                        </a:rPr>
                        <a:t>Mrs.Banda</a:t>
                      </a:r>
                      <a:r>
                        <a:rPr lang="en-US" altLang="ja-JP" sz="1000" b="0" kern="100" dirty="0" smtClean="0">
                          <a:latin typeface="+mn-lt"/>
                          <a:ea typeface="+mn-ea"/>
                          <a:cs typeface="Times New Roman"/>
                        </a:rPr>
                        <a:t> (rural: young)</a:t>
                      </a:r>
                      <a:endParaRPr lang="ja-JP" sz="1000" b="0" kern="100" dirty="0">
                        <a:latin typeface="+mn-lt"/>
                        <a:ea typeface="+mn-ea"/>
                        <a:cs typeface="Times New Roman"/>
                      </a:endParaRPr>
                    </a:p>
                  </a:txBody>
                  <a:tcPr marL="45091" marR="45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ctr">
                        <a:lnSpc>
                          <a:spcPct val="100000"/>
                        </a:lnSpc>
                        <a:spcAft>
                          <a:spcPts val="0"/>
                        </a:spcAft>
                      </a:pPr>
                      <a:r>
                        <a:rPr kumimoji="1" lang="en-US" altLang="ja-JP" sz="1000" b="0" kern="1200" dirty="0" smtClean="0">
                          <a:solidFill>
                            <a:schemeClr val="tx1"/>
                          </a:solidFill>
                          <a:latin typeface="+mn-lt"/>
                          <a:ea typeface="+mn-ea"/>
                          <a:cs typeface="+mn-cs"/>
                        </a:rPr>
                        <a:t>Mrs. Zulu (rural: experienced)</a:t>
                      </a:r>
                      <a:endParaRPr lang="ja-JP" sz="1000" b="0" kern="100" dirty="0">
                        <a:latin typeface="+mn-lt"/>
                        <a:ea typeface="+mn-ea"/>
                        <a:cs typeface="Times New Roman"/>
                      </a:endParaRPr>
                    </a:p>
                  </a:txBody>
                  <a:tcPr marL="45091" marR="45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ctr">
                        <a:lnSpc>
                          <a:spcPct val="100000"/>
                        </a:lnSpc>
                        <a:spcAft>
                          <a:spcPts val="0"/>
                        </a:spcAft>
                      </a:pPr>
                      <a:r>
                        <a:rPr kumimoji="1" lang="en-US" altLang="ja-JP" sz="1000" b="0" kern="1200" dirty="0" smtClean="0">
                          <a:solidFill>
                            <a:schemeClr val="tx1"/>
                          </a:solidFill>
                          <a:latin typeface="+mn-lt"/>
                          <a:ea typeface="+mn-ea"/>
                          <a:cs typeface="+mn-cs"/>
                        </a:rPr>
                        <a:t>Mrs. </a:t>
                      </a:r>
                      <a:r>
                        <a:rPr kumimoji="1" lang="en-US" altLang="ja-JP" sz="1000" b="0" kern="1200" dirty="0" err="1" smtClean="0">
                          <a:solidFill>
                            <a:schemeClr val="tx1"/>
                          </a:solidFill>
                          <a:latin typeface="+mn-lt"/>
                          <a:ea typeface="+mn-ea"/>
                          <a:cs typeface="+mn-cs"/>
                        </a:rPr>
                        <a:t>Kunda</a:t>
                      </a:r>
                      <a:r>
                        <a:rPr kumimoji="1" lang="en-US" altLang="ja-JP" sz="1000" b="0" kern="1200" dirty="0" smtClean="0">
                          <a:solidFill>
                            <a:schemeClr val="tx1"/>
                          </a:solidFill>
                          <a:latin typeface="+mn-lt"/>
                          <a:ea typeface="+mn-ea"/>
                          <a:cs typeface="+mn-cs"/>
                        </a:rPr>
                        <a:t> (urban: young)</a:t>
                      </a:r>
                      <a:endParaRPr lang="ja-JP" sz="1000" b="0" kern="100" dirty="0">
                        <a:latin typeface="+mn-lt"/>
                        <a:ea typeface="+mn-ea"/>
                        <a:cs typeface="Times New Roman"/>
                      </a:endParaRPr>
                    </a:p>
                  </a:txBody>
                  <a:tcPr marL="45091" marR="45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ctr">
                        <a:lnSpc>
                          <a:spcPct val="100000"/>
                        </a:lnSpc>
                        <a:spcAft>
                          <a:spcPts val="0"/>
                        </a:spcAft>
                      </a:pPr>
                      <a:r>
                        <a:rPr kumimoji="1" lang="en-US" altLang="ja-JP" sz="1000" b="0" kern="1200" dirty="0" smtClean="0">
                          <a:solidFill>
                            <a:schemeClr val="tx1"/>
                          </a:solidFill>
                          <a:latin typeface="+mn-lt"/>
                          <a:ea typeface="+mn-ea"/>
                          <a:cs typeface="+mn-cs"/>
                        </a:rPr>
                        <a:t>Mrs. </a:t>
                      </a:r>
                      <a:r>
                        <a:rPr kumimoji="1" lang="en-US" altLang="ja-JP" sz="1000" b="0" kern="1200" dirty="0" err="1" smtClean="0">
                          <a:solidFill>
                            <a:schemeClr val="tx1"/>
                          </a:solidFill>
                          <a:latin typeface="+mn-lt"/>
                          <a:ea typeface="+mn-ea"/>
                          <a:cs typeface="+mn-cs"/>
                        </a:rPr>
                        <a:t>Mulenga</a:t>
                      </a:r>
                      <a:r>
                        <a:rPr kumimoji="1" lang="en-US" altLang="ja-JP" sz="1000" b="0" kern="1200" dirty="0" smtClean="0">
                          <a:solidFill>
                            <a:schemeClr val="tx1"/>
                          </a:solidFill>
                          <a:latin typeface="+mn-lt"/>
                          <a:ea typeface="+mn-ea"/>
                          <a:cs typeface="+mn-cs"/>
                        </a:rPr>
                        <a:t> (urban: experienced)</a:t>
                      </a:r>
                      <a:endParaRPr lang="ja-JP" sz="1000" b="0" kern="100" dirty="0">
                        <a:latin typeface="+mn-lt"/>
                        <a:ea typeface="+mn-ea"/>
                        <a:cs typeface="Times New Roman"/>
                      </a:endParaRPr>
                    </a:p>
                  </a:txBody>
                  <a:tcPr marL="45091" marR="45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05556">
                <a:tc>
                  <a:txBody>
                    <a:bodyPr/>
                    <a:lstStyle/>
                    <a:p>
                      <a:pPr marL="0" indent="0" algn="ctr">
                        <a:lnSpc>
                          <a:spcPct val="100000"/>
                        </a:lnSpc>
                        <a:spcAft>
                          <a:spcPts val="0"/>
                        </a:spcAft>
                      </a:pPr>
                      <a:r>
                        <a:rPr lang="en-US" altLang="ja-JP" sz="1000" b="0" kern="100" dirty="0" smtClean="0">
                          <a:latin typeface="+mn-lt"/>
                          <a:ea typeface="+mn-ea"/>
                          <a:cs typeface="Times New Roman"/>
                        </a:rPr>
                        <a:t>Teaching content</a:t>
                      </a:r>
                    </a:p>
                    <a:p>
                      <a:pPr marL="0" indent="0" algn="ctr">
                        <a:lnSpc>
                          <a:spcPct val="100000"/>
                        </a:lnSpc>
                        <a:spcAft>
                          <a:spcPts val="0"/>
                        </a:spcAft>
                      </a:pPr>
                      <a:r>
                        <a:rPr lang="en-US" altLang="ja-JP" sz="1000" b="0" kern="100" dirty="0" smtClean="0">
                          <a:latin typeface="+mn-lt"/>
                          <a:ea typeface="+mn-ea"/>
                          <a:cs typeface="Times New Roman"/>
                        </a:rPr>
                        <a:t>/Mathematics </a:t>
                      </a:r>
                      <a:endParaRPr lang="ja-JP" sz="1000" b="0" kern="100" dirty="0">
                        <a:latin typeface="+mn-lt"/>
                        <a:ea typeface="+mn-ea"/>
                        <a:cs typeface="Times New Roman"/>
                      </a:endParaRPr>
                    </a:p>
                  </a:txBody>
                  <a:tcPr marL="45091" marR="45091"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l">
                        <a:lnSpc>
                          <a:spcPct val="100000"/>
                        </a:lnSpc>
                        <a:spcAft>
                          <a:spcPts val="0"/>
                        </a:spcAft>
                      </a:pPr>
                      <a:r>
                        <a:rPr lang="en-US" altLang="ja-JP" sz="1000" kern="100" dirty="0" smtClean="0">
                          <a:latin typeface="+mn-lt"/>
                          <a:ea typeface="+mn-ea"/>
                          <a:cs typeface="Times New Roman"/>
                        </a:rPr>
                        <a:t>Attaches importance to procedural understanding</a:t>
                      </a:r>
                      <a:r>
                        <a:rPr lang="en-US" altLang="ja-JP" sz="1000" kern="100" baseline="0" dirty="0" smtClean="0">
                          <a:latin typeface="+mn-lt"/>
                          <a:ea typeface="+mn-ea"/>
                          <a:cs typeface="Times New Roman"/>
                        </a:rPr>
                        <a:t> more than understanding on the meaning of knowledge. Basically follows textbooks., but sometimes, arranges teaching content considering students.</a:t>
                      </a:r>
                      <a:endParaRPr lang="ja-JP" sz="1000" kern="100" dirty="0">
                        <a:latin typeface="+mn-lt"/>
                        <a:ea typeface="+mn-ea"/>
                        <a:cs typeface="Times New Roman"/>
                      </a:endParaRPr>
                    </a:p>
                  </a:txBody>
                  <a:tcPr marL="45091" marR="450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l">
                        <a:lnSpc>
                          <a:spcPct val="100000"/>
                        </a:lnSpc>
                        <a:spcAft>
                          <a:spcPts val="0"/>
                        </a:spcAft>
                      </a:pPr>
                      <a:r>
                        <a:rPr lang="en-US" altLang="ja-JP" sz="1000" kern="100" baseline="0" dirty="0" smtClean="0">
                          <a:latin typeface="+mn-lt"/>
                          <a:ea typeface="+mn-ea"/>
                          <a:cs typeface="Times New Roman"/>
                        </a:rPr>
                        <a:t>Attaches  importance to </a:t>
                      </a:r>
                      <a:r>
                        <a:rPr lang="en-US" altLang="ja-JP" sz="1000" kern="100" dirty="0" smtClean="0">
                          <a:latin typeface="+mn-lt"/>
                          <a:ea typeface="+mn-ea"/>
                          <a:cs typeface="Times New Roman"/>
                        </a:rPr>
                        <a:t>availability of mathematical knowledge</a:t>
                      </a:r>
                      <a:r>
                        <a:rPr lang="en-US" altLang="ja-JP" sz="1000" kern="100" baseline="0" dirty="0" smtClean="0">
                          <a:latin typeface="+mn-lt"/>
                          <a:ea typeface="+mn-ea"/>
                          <a:cs typeface="Times New Roman"/>
                        </a:rPr>
                        <a:t> in daily life. </a:t>
                      </a:r>
                      <a:r>
                        <a:rPr lang="en-US" altLang="ja-JP" sz="1000" kern="100" dirty="0" smtClean="0">
                          <a:latin typeface="+mn-lt"/>
                          <a:ea typeface="+mn-ea"/>
                          <a:cs typeface="Times New Roman"/>
                        </a:rPr>
                        <a:t>Attaches importance to textbook explaining in</a:t>
                      </a:r>
                      <a:r>
                        <a:rPr lang="en-US" altLang="ja-JP" sz="1000" kern="100" baseline="0" dirty="0" smtClean="0">
                          <a:latin typeface="+mn-lt"/>
                          <a:ea typeface="+mn-ea"/>
                          <a:cs typeface="Times New Roman"/>
                        </a:rPr>
                        <a:t> detail.</a:t>
                      </a:r>
                      <a:endParaRPr lang="en-US" altLang="ja-JP" sz="1000" kern="100" dirty="0" smtClean="0">
                        <a:latin typeface="+mn-lt"/>
                        <a:ea typeface="+mn-ea"/>
                        <a:cs typeface="Times New Roman"/>
                      </a:endParaRPr>
                    </a:p>
                    <a:p>
                      <a:pPr indent="63500" algn="l">
                        <a:lnSpc>
                          <a:spcPct val="100000"/>
                        </a:lnSpc>
                        <a:spcAft>
                          <a:spcPts val="0"/>
                        </a:spcAft>
                      </a:pPr>
                      <a:r>
                        <a:rPr lang="en-US" altLang="ja-JP" sz="1000" kern="100" dirty="0" smtClean="0">
                          <a:latin typeface="+mn-lt"/>
                          <a:ea typeface="+mn-ea"/>
                          <a:cs typeface="Times New Roman"/>
                        </a:rPr>
                        <a:t>Considers students.</a:t>
                      </a:r>
                    </a:p>
                  </a:txBody>
                  <a:tcPr marL="45091" marR="450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l">
                        <a:lnSpc>
                          <a:spcPct val="100000"/>
                        </a:lnSpc>
                        <a:spcAft>
                          <a:spcPts val="0"/>
                        </a:spcAft>
                      </a:pPr>
                      <a:r>
                        <a:rPr lang="en-US" altLang="ja-JP" sz="1000" kern="100" dirty="0" err="1" smtClean="0">
                          <a:latin typeface="+mn-lt"/>
                          <a:ea typeface="+mn-ea"/>
                          <a:cs typeface="Times New Roman"/>
                        </a:rPr>
                        <a:t>Tr’s</a:t>
                      </a:r>
                      <a:r>
                        <a:rPr lang="en-US" altLang="ja-JP" sz="1000" kern="100" dirty="0" smtClean="0">
                          <a:latin typeface="+mn-lt"/>
                          <a:ea typeface="+mn-ea"/>
                          <a:cs typeface="Times New Roman"/>
                        </a:rPr>
                        <a:t> understanding</a:t>
                      </a:r>
                      <a:r>
                        <a:rPr lang="en-US" altLang="ja-JP" sz="1000" kern="100" baseline="0" dirty="0" smtClean="0">
                          <a:latin typeface="+mn-lt"/>
                          <a:ea typeface="+mn-ea"/>
                          <a:cs typeface="Times New Roman"/>
                        </a:rPr>
                        <a:t> of mathematics is not enough. </a:t>
                      </a:r>
                      <a:r>
                        <a:rPr lang="en-US" altLang="ja-JP" sz="1000" kern="100" dirty="0" smtClean="0">
                          <a:latin typeface="+mn-lt"/>
                          <a:ea typeface="+mn-ea"/>
                          <a:cs typeface="Times New Roman"/>
                        </a:rPr>
                        <a:t>Tend</a:t>
                      </a:r>
                      <a:r>
                        <a:rPr lang="en-US" altLang="ja-JP" sz="1000" kern="100" baseline="0" dirty="0" smtClean="0">
                          <a:latin typeface="+mn-lt"/>
                          <a:ea typeface="+mn-ea"/>
                          <a:cs typeface="Times New Roman"/>
                        </a:rPr>
                        <a:t>s to depend on textbooks strongly.</a:t>
                      </a:r>
                      <a:endParaRPr lang="ja-JP" sz="1000" kern="100" dirty="0">
                        <a:latin typeface="+mn-lt"/>
                        <a:ea typeface="+mn-ea"/>
                        <a:cs typeface="Times New Roman"/>
                      </a:endParaRPr>
                    </a:p>
                  </a:txBody>
                  <a:tcPr marL="45091" marR="450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l">
                        <a:lnSpc>
                          <a:spcPct val="100000"/>
                        </a:lnSpc>
                        <a:spcAft>
                          <a:spcPts val="0"/>
                        </a:spcAft>
                      </a:pPr>
                      <a:r>
                        <a:rPr lang="en-US" altLang="ja-JP" sz="1000" kern="100" dirty="0" smtClean="0">
                          <a:latin typeface="+mn-lt"/>
                          <a:ea typeface="+mn-ea"/>
                          <a:cs typeface="Times New Roman"/>
                        </a:rPr>
                        <a:t>Thinks that mathematics</a:t>
                      </a:r>
                      <a:r>
                        <a:rPr lang="en-US" altLang="ja-JP" sz="1000" kern="100" baseline="0" dirty="0" smtClean="0">
                          <a:latin typeface="+mn-lt"/>
                          <a:ea typeface="+mn-ea"/>
                          <a:cs typeface="Times New Roman"/>
                        </a:rPr>
                        <a:t> is available in daily life, interesting and a fun. </a:t>
                      </a:r>
                      <a:r>
                        <a:rPr lang="en-US" altLang="ja-JP" sz="1000" kern="100" dirty="0" smtClean="0">
                          <a:latin typeface="+mn-lt"/>
                          <a:ea typeface="+mn-ea"/>
                          <a:cs typeface="Times New Roman"/>
                        </a:rPr>
                        <a:t>Has a perspective that mathematics is ready-made, and memorizing</a:t>
                      </a:r>
                      <a:r>
                        <a:rPr lang="en-US" altLang="ja-JP" sz="1000" kern="100" baseline="0" dirty="0" smtClean="0">
                          <a:latin typeface="+mn-lt"/>
                          <a:ea typeface="+mn-ea"/>
                          <a:cs typeface="Times New Roman"/>
                        </a:rPr>
                        <a:t> formulas is important. Pays a lot of attention to examination.</a:t>
                      </a:r>
                      <a:endParaRPr lang="ja-JP" sz="1000" kern="100" dirty="0">
                        <a:latin typeface="+mn-lt"/>
                        <a:ea typeface="+mn-ea"/>
                        <a:cs typeface="Times New Roman"/>
                      </a:endParaRPr>
                    </a:p>
                  </a:txBody>
                  <a:tcPr marL="45091" marR="450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33614">
                <a:tc>
                  <a:txBody>
                    <a:bodyPr/>
                    <a:lstStyle/>
                    <a:p>
                      <a:pPr marL="0" indent="0" algn="ctr">
                        <a:lnSpc>
                          <a:spcPct val="100000"/>
                        </a:lnSpc>
                        <a:spcAft>
                          <a:spcPts val="0"/>
                        </a:spcAft>
                      </a:pPr>
                      <a:r>
                        <a:rPr lang="en-US" altLang="ja-JP" sz="1000" b="0" kern="100" dirty="0" smtClean="0">
                          <a:latin typeface="+mn-lt"/>
                          <a:ea typeface="+mn-ea"/>
                          <a:cs typeface="Times New Roman"/>
                        </a:rPr>
                        <a:t>Learner/</a:t>
                      </a:r>
                    </a:p>
                    <a:p>
                      <a:pPr marL="0" indent="0" algn="ctr">
                        <a:lnSpc>
                          <a:spcPct val="100000"/>
                        </a:lnSpc>
                        <a:spcAft>
                          <a:spcPts val="0"/>
                        </a:spcAft>
                      </a:pPr>
                      <a:r>
                        <a:rPr lang="en-US" altLang="ja-JP" sz="1000" b="0" kern="100" dirty="0" smtClean="0">
                          <a:latin typeface="+mn-lt"/>
                          <a:ea typeface="+mn-ea"/>
                          <a:cs typeface="Times New Roman"/>
                        </a:rPr>
                        <a:t>Learning activity</a:t>
                      </a:r>
                      <a:endParaRPr lang="ja-JP" sz="1000" b="0" kern="100" dirty="0">
                        <a:latin typeface="+mn-lt"/>
                        <a:ea typeface="+mn-ea"/>
                        <a:cs typeface="Times New Roman"/>
                      </a:endParaRPr>
                    </a:p>
                  </a:txBody>
                  <a:tcPr marL="45091" marR="45091"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l">
                        <a:lnSpc>
                          <a:spcPct val="100000"/>
                        </a:lnSpc>
                        <a:spcAft>
                          <a:spcPts val="0"/>
                        </a:spcAft>
                      </a:pPr>
                      <a:r>
                        <a:rPr lang="en-US" altLang="ja-JP" sz="1000" kern="100" dirty="0" smtClean="0">
                          <a:latin typeface="+mn-lt"/>
                          <a:ea typeface="+mn-ea"/>
                          <a:cs typeface="Times New Roman"/>
                        </a:rPr>
                        <a:t>Recognizes</a:t>
                      </a:r>
                      <a:r>
                        <a:rPr lang="en-US" altLang="ja-JP" sz="1000" kern="100" baseline="0" dirty="0" smtClean="0">
                          <a:latin typeface="+mn-lt"/>
                          <a:ea typeface="+mn-ea"/>
                          <a:cs typeface="Times New Roman"/>
                        </a:rPr>
                        <a:t> mathematics learning as acquiring knowledge and mastering skills. Evaluates students’ learning with superficial and concrete descriptions.</a:t>
                      </a:r>
                    </a:p>
                  </a:txBody>
                  <a:tcPr marL="45091" marR="450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l">
                        <a:lnSpc>
                          <a:spcPct val="100000"/>
                        </a:lnSpc>
                        <a:spcAft>
                          <a:spcPts val="0"/>
                        </a:spcAft>
                      </a:pPr>
                      <a:r>
                        <a:rPr lang="en-US" altLang="ja-JP" sz="1000" kern="100" dirty="0" smtClean="0">
                          <a:latin typeface="+mn-lt"/>
                          <a:ea typeface="+mn-ea"/>
                          <a:cs typeface="Times New Roman"/>
                        </a:rPr>
                        <a:t>Expects</a:t>
                      </a:r>
                      <a:r>
                        <a:rPr lang="en-US" altLang="ja-JP" sz="1000" kern="100" baseline="0" dirty="0" smtClean="0">
                          <a:latin typeface="+mn-lt"/>
                          <a:ea typeface="+mn-ea"/>
                          <a:cs typeface="Times New Roman"/>
                        </a:rPr>
                        <a:t> students to understand the meaning of content, to master formulas and to apply in daily life. Attaches importance to learning with operational activity and exercises. Evaluates students’ learning not only as a whole class, also small groups or individual. And evaluates with concrete and analytical descriptions. </a:t>
                      </a:r>
                      <a:endParaRPr lang="en-US" altLang="ja-JP" sz="1000" kern="100" dirty="0" smtClean="0">
                        <a:latin typeface="+mn-lt"/>
                        <a:ea typeface="+mn-ea"/>
                        <a:cs typeface="Times New Roman"/>
                      </a:endParaRPr>
                    </a:p>
                  </a:txBody>
                  <a:tcPr marL="45091" marR="450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l">
                        <a:lnSpc>
                          <a:spcPct val="100000"/>
                        </a:lnSpc>
                        <a:spcAft>
                          <a:spcPts val="0"/>
                        </a:spcAft>
                      </a:pPr>
                      <a:r>
                        <a:rPr lang="en-US" altLang="ja-JP" sz="1000" kern="100" dirty="0" smtClean="0">
                          <a:latin typeface="+mn-lt"/>
                          <a:ea typeface="+mn-ea"/>
                          <a:cs typeface="Times New Roman"/>
                        </a:rPr>
                        <a:t>Expects</a:t>
                      </a:r>
                      <a:r>
                        <a:rPr lang="en-US" altLang="ja-JP" sz="1000" kern="100" baseline="0" dirty="0" smtClean="0">
                          <a:latin typeface="+mn-lt"/>
                          <a:ea typeface="+mn-ea"/>
                          <a:cs typeface="Times New Roman"/>
                        </a:rPr>
                        <a:t> students to understand content exactly, use it  and apply it in daily life. Has strong perspective of mathematics learning as memorization fundamentally, and attaches  importance to the proficiency of knowledge. Tries to capture students’ learning difficulty to some extent.</a:t>
                      </a:r>
                      <a:endParaRPr lang="ja-JP" sz="1000" kern="100" dirty="0">
                        <a:latin typeface="+mn-lt"/>
                        <a:ea typeface="+mn-ea"/>
                        <a:cs typeface="Times New Roman"/>
                      </a:endParaRPr>
                    </a:p>
                  </a:txBody>
                  <a:tcPr marL="45091" marR="450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l">
                        <a:lnSpc>
                          <a:spcPct val="100000"/>
                        </a:lnSpc>
                        <a:spcAft>
                          <a:spcPts val="0"/>
                        </a:spcAft>
                      </a:pPr>
                      <a:r>
                        <a:rPr lang="en-US" altLang="ja-JP" sz="1000" kern="100" dirty="0" smtClean="0">
                          <a:latin typeface="+mn-lt"/>
                          <a:ea typeface="+mn-ea"/>
                          <a:cs typeface="Times New Roman"/>
                        </a:rPr>
                        <a:t>Tries to make</a:t>
                      </a:r>
                      <a:r>
                        <a:rPr lang="en-US" altLang="ja-JP" sz="1000" kern="100" baseline="0" dirty="0" smtClean="0">
                          <a:latin typeface="+mn-lt"/>
                          <a:ea typeface="+mn-ea"/>
                          <a:cs typeface="Times New Roman"/>
                        </a:rPr>
                        <a:t> students use knowledge and skills by applying in daily life, and expects to pass examination. Analyzes learning difficulty with the viewpoints on examples of incorrect answers, students’ minds, following teacher’s instruction, slow learners, etc. and pays attention to the influence of home and learning experience. </a:t>
                      </a:r>
                      <a:endParaRPr lang="en-US" altLang="ja-JP" sz="1000" kern="100" dirty="0" smtClean="0">
                        <a:latin typeface="+mn-lt"/>
                        <a:ea typeface="+mn-ea"/>
                        <a:cs typeface="Times New Roman"/>
                      </a:endParaRPr>
                    </a:p>
                  </a:txBody>
                  <a:tcPr marL="45091" marR="450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88530">
                <a:tc>
                  <a:txBody>
                    <a:bodyPr/>
                    <a:lstStyle/>
                    <a:p>
                      <a:pPr marL="0" indent="0" algn="ctr">
                        <a:lnSpc>
                          <a:spcPct val="100000"/>
                        </a:lnSpc>
                        <a:spcAft>
                          <a:spcPts val="0"/>
                        </a:spcAft>
                      </a:pPr>
                      <a:r>
                        <a:rPr lang="en-US" altLang="ja-JP" sz="1000" b="0" kern="100" dirty="0" smtClean="0">
                          <a:latin typeface="+mn-lt"/>
                          <a:ea typeface="+mn-ea"/>
                          <a:cs typeface="Times New Roman"/>
                        </a:rPr>
                        <a:t>Teacher/</a:t>
                      </a:r>
                    </a:p>
                    <a:p>
                      <a:pPr marL="0" indent="0" algn="ctr">
                        <a:lnSpc>
                          <a:spcPct val="100000"/>
                        </a:lnSpc>
                        <a:spcAft>
                          <a:spcPts val="0"/>
                        </a:spcAft>
                      </a:pPr>
                      <a:r>
                        <a:rPr lang="en-US" altLang="ja-JP" sz="1000" b="0" kern="100" dirty="0" smtClean="0">
                          <a:latin typeface="+mn-lt"/>
                          <a:ea typeface="+mn-ea"/>
                          <a:cs typeface="Times New Roman"/>
                        </a:rPr>
                        <a:t>Teaching</a:t>
                      </a:r>
                      <a:r>
                        <a:rPr lang="en-US" altLang="ja-JP" sz="1000" b="0" kern="100" baseline="0" dirty="0" smtClean="0">
                          <a:latin typeface="+mn-lt"/>
                          <a:ea typeface="+mn-ea"/>
                          <a:cs typeface="Times New Roman"/>
                        </a:rPr>
                        <a:t> activity</a:t>
                      </a:r>
                      <a:endParaRPr lang="ja-JP" sz="1000" b="0" kern="100" dirty="0">
                        <a:latin typeface="+mn-lt"/>
                        <a:ea typeface="+mn-ea"/>
                        <a:cs typeface="Times New Roman"/>
                      </a:endParaRPr>
                    </a:p>
                  </a:txBody>
                  <a:tcPr marL="45091" marR="45091"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l">
                        <a:lnSpc>
                          <a:spcPct val="100000"/>
                        </a:lnSpc>
                        <a:spcAft>
                          <a:spcPts val="0"/>
                        </a:spcAft>
                      </a:pPr>
                      <a:r>
                        <a:rPr lang="en-US" altLang="ja-JP" sz="1000" kern="100" dirty="0" smtClean="0">
                          <a:latin typeface="+mn-lt"/>
                          <a:ea typeface="+mn-ea"/>
                          <a:cs typeface="Times New Roman"/>
                        </a:rPr>
                        <a:t>Has a consciousness of efficient</a:t>
                      </a:r>
                      <a:r>
                        <a:rPr lang="en-US" altLang="ja-JP" sz="1000" kern="100" baseline="0" dirty="0" smtClean="0">
                          <a:latin typeface="+mn-lt"/>
                          <a:ea typeface="+mn-ea"/>
                          <a:cs typeface="Times New Roman"/>
                        </a:rPr>
                        <a:t> knowledge-transfer style with the consideration of simplicity and concreteness in teaching mathematics.  Has  less consciousness about understanding on meaning of mathematical knowledge.</a:t>
                      </a:r>
                      <a:endParaRPr lang="ja-JP" sz="1000" kern="100" dirty="0">
                        <a:latin typeface="+mn-lt"/>
                        <a:ea typeface="+mn-ea"/>
                        <a:cs typeface="Times New Roman"/>
                      </a:endParaRPr>
                    </a:p>
                  </a:txBody>
                  <a:tcPr marL="45091" marR="450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l">
                        <a:lnSpc>
                          <a:spcPct val="100000"/>
                        </a:lnSpc>
                        <a:spcAft>
                          <a:spcPts val="0"/>
                        </a:spcAft>
                      </a:pPr>
                      <a:r>
                        <a:rPr lang="en-US" altLang="ja-JP" sz="1000" kern="100" dirty="0" smtClean="0">
                          <a:latin typeface="+mn-lt"/>
                          <a:ea typeface="+mn-ea"/>
                          <a:cs typeface="Times New Roman"/>
                        </a:rPr>
                        <a:t>Has a perspective</a:t>
                      </a:r>
                      <a:r>
                        <a:rPr lang="en-US" altLang="ja-JP" sz="1000" kern="100" baseline="0" dirty="0" smtClean="0">
                          <a:latin typeface="+mn-lt"/>
                          <a:ea typeface="+mn-ea"/>
                          <a:cs typeface="Times New Roman"/>
                        </a:rPr>
                        <a:t> of considering concreteness and students’ status. Main activities are </a:t>
                      </a:r>
                      <a:r>
                        <a:rPr lang="en-US" altLang="ja-JP" sz="1000" kern="100" baseline="0" dirty="0" err="1" smtClean="0">
                          <a:latin typeface="+mn-lt"/>
                          <a:ea typeface="+mn-ea"/>
                          <a:cs typeface="Times New Roman"/>
                        </a:rPr>
                        <a:t>Tr’s</a:t>
                      </a:r>
                      <a:r>
                        <a:rPr lang="en-US" altLang="ja-JP" sz="1000" kern="100" baseline="0" dirty="0" smtClean="0">
                          <a:latin typeface="+mn-lt"/>
                          <a:ea typeface="+mn-ea"/>
                          <a:cs typeface="Times New Roman"/>
                        </a:rPr>
                        <a:t> demonstration, exercise,  teaching/learning aids, various representations. Evaluates lessons by checking if ¾ understand, and attaches  importance to support of students who didn’t understand.</a:t>
                      </a:r>
                      <a:endParaRPr lang="ja-JP" sz="1000" kern="100" dirty="0">
                        <a:latin typeface="+mn-lt"/>
                        <a:ea typeface="+mn-ea"/>
                        <a:cs typeface="Times New Roman"/>
                      </a:endParaRPr>
                    </a:p>
                  </a:txBody>
                  <a:tcPr marL="45091" marR="450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l">
                        <a:lnSpc>
                          <a:spcPct val="100000"/>
                        </a:lnSpc>
                        <a:spcAft>
                          <a:spcPts val="0"/>
                        </a:spcAft>
                      </a:pPr>
                      <a:r>
                        <a:rPr lang="en-US" altLang="ja-JP" sz="1000" kern="100" dirty="0" smtClean="0">
                          <a:latin typeface="+mn-lt"/>
                          <a:ea typeface="+mn-ea"/>
                          <a:cs typeface="Times New Roman"/>
                        </a:rPr>
                        <a:t>Has traditional teaching perspective. Thinks that examples are important. Recognizes learner-centered lesson as  group work.</a:t>
                      </a:r>
                      <a:endParaRPr lang="ja-JP" sz="1000" kern="100" dirty="0">
                        <a:latin typeface="+mn-lt"/>
                        <a:ea typeface="+mn-ea"/>
                        <a:cs typeface="Times New Roman"/>
                      </a:endParaRPr>
                    </a:p>
                  </a:txBody>
                  <a:tcPr marL="45091" marR="450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l">
                        <a:lnSpc>
                          <a:spcPct val="100000"/>
                        </a:lnSpc>
                        <a:spcAft>
                          <a:spcPts val="0"/>
                        </a:spcAft>
                      </a:pPr>
                      <a:r>
                        <a:rPr lang="en-US" altLang="ja-JP" sz="1000" kern="100" dirty="0" smtClean="0">
                          <a:latin typeface="+mn-lt"/>
                          <a:ea typeface="+mn-ea"/>
                          <a:cs typeface="Times New Roman"/>
                        </a:rPr>
                        <a:t>Thinks that connection to daily life, considering</a:t>
                      </a:r>
                      <a:r>
                        <a:rPr lang="en-US" altLang="ja-JP" sz="1000" kern="100" baseline="0" dirty="0" smtClean="0">
                          <a:latin typeface="+mn-lt"/>
                          <a:ea typeface="+mn-ea"/>
                          <a:cs typeface="Times New Roman"/>
                        </a:rPr>
                        <a:t> students’ status, simplicity of explanation are important. Main teaching activities are </a:t>
                      </a:r>
                      <a:r>
                        <a:rPr lang="en-US" altLang="ja-JP" sz="1000" kern="100" baseline="0" dirty="0" err="1" smtClean="0">
                          <a:latin typeface="+mn-lt"/>
                          <a:ea typeface="+mn-ea"/>
                          <a:cs typeface="Times New Roman"/>
                        </a:rPr>
                        <a:t>Tr’s</a:t>
                      </a:r>
                      <a:r>
                        <a:rPr lang="en-US" altLang="ja-JP" sz="1000" kern="100" baseline="0" dirty="0" smtClean="0">
                          <a:latin typeface="+mn-lt"/>
                          <a:ea typeface="+mn-ea"/>
                          <a:cs typeface="Times New Roman"/>
                        </a:rPr>
                        <a:t> demonstration and exercise. Repeats same lesson if it was not good. </a:t>
                      </a:r>
                      <a:endParaRPr lang="ja-JP" sz="1000" kern="100" dirty="0">
                        <a:latin typeface="+mn-lt"/>
                        <a:ea typeface="+mn-ea"/>
                        <a:cs typeface="Times New Roman"/>
                      </a:endParaRPr>
                    </a:p>
                    <a:p>
                      <a:pPr indent="63500" algn="l">
                        <a:lnSpc>
                          <a:spcPct val="100000"/>
                        </a:lnSpc>
                        <a:spcAft>
                          <a:spcPts val="0"/>
                        </a:spcAft>
                      </a:pPr>
                      <a:endParaRPr lang="ja-JP" sz="1000" kern="100" dirty="0">
                        <a:latin typeface="+mn-lt"/>
                        <a:ea typeface="+mn-ea"/>
                        <a:cs typeface="Times New Roman"/>
                      </a:endParaRPr>
                    </a:p>
                  </a:txBody>
                  <a:tcPr marL="45091" marR="450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5394">
                <a:tc>
                  <a:txBody>
                    <a:bodyPr/>
                    <a:lstStyle/>
                    <a:p>
                      <a:pPr marL="0" indent="0" algn="ctr">
                        <a:lnSpc>
                          <a:spcPct val="100000"/>
                        </a:lnSpc>
                        <a:spcAft>
                          <a:spcPts val="0"/>
                        </a:spcAft>
                      </a:pPr>
                      <a:r>
                        <a:rPr lang="en-US" altLang="ja-JP" sz="1000" b="0" kern="100" dirty="0" smtClean="0">
                          <a:latin typeface="+mn-lt"/>
                          <a:ea typeface="+mn-ea"/>
                          <a:cs typeface="Times New Roman"/>
                        </a:rPr>
                        <a:t>Classroom/</a:t>
                      </a:r>
                    </a:p>
                    <a:p>
                      <a:pPr marL="0" indent="0" algn="ctr">
                        <a:lnSpc>
                          <a:spcPct val="100000"/>
                        </a:lnSpc>
                        <a:spcAft>
                          <a:spcPts val="0"/>
                        </a:spcAft>
                      </a:pPr>
                      <a:r>
                        <a:rPr lang="en-US" altLang="ja-JP" sz="1000" b="0" kern="100" dirty="0" smtClean="0">
                          <a:latin typeface="+mn-lt"/>
                          <a:ea typeface="+mn-ea"/>
                          <a:cs typeface="Times New Roman"/>
                        </a:rPr>
                        <a:t>school</a:t>
                      </a:r>
                      <a:endParaRPr lang="ja-JP" sz="1000" b="0" kern="100" dirty="0">
                        <a:latin typeface="+mn-lt"/>
                        <a:ea typeface="+mn-ea"/>
                        <a:cs typeface="Times New Roman"/>
                      </a:endParaRPr>
                    </a:p>
                  </a:txBody>
                  <a:tcPr marL="45091" marR="45091"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l">
                        <a:lnSpc>
                          <a:spcPct val="100000"/>
                        </a:lnSpc>
                        <a:spcAft>
                          <a:spcPts val="0"/>
                        </a:spcAft>
                      </a:pPr>
                      <a:r>
                        <a:rPr lang="en-US" altLang="ja-JP" sz="1000" kern="100" dirty="0" smtClean="0">
                          <a:latin typeface="+mn-lt"/>
                          <a:ea typeface="+mn-ea"/>
                          <a:cs typeface="Times New Roman"/>
                        </a:rPr>
                        <a:t>Thinks that it is difficult to conduct intended lessons due to school’s severe financial condition.</a:t>
                      </a:r>
                      <a:endParaRPr lang="ja-JP" sz="1000" kern="100" dirty="0">
                        <a:latin typeface="+mn-lt"/>
                        <a:ea typeface="+mn-ea"/>
                        <a:cs typeface="Times New Roman"/>
                      </a:endParaRPr>
                    </a:p>
                  </a:txBody>
                  <a:tcPr marL="45091" marR="450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l">
                        <a:lnSpc>
                          <a:spcPct val="100000"/>
                        </a:lnSpc>
                        <a:spcAft>
                          <a:spcPts val="0"/>
                        </a:spcAft>
                      </a:pPr>
                      <a:r>
                        <a:rPr lang="en-US" altLang="ja-JP" sz="1000" kern="100" dirty="0" smtClean="0">
                          <a:latin typeface="+mn-lt"/>
                          <a:ea typeface="+mn-ea"/>
                          <a:cs typeface="Times New Roman"/>
                        </a:rPr>
                        <a:t>Discusses with colleagues</a:t>
                      </a:r>
                      <a:r>
                        <a:rPr lang="en-US" altLang="ja-JP" sz="1000" kern="100" baseline="0" dirty="0" smtClean="0">
                          <a:latin typeface="+mn-lt"/>
                          <a:ea typeface="+mn-ea"/>
                          <a:cs typeface="Times New Roman"/>
                        </a:rPr>
                        <a:t> about lesson practices and teaching methods. </a:t>
                      </a:r>
                      <a:endParaRPr lang="ja-JP" sz="1000" kern="100" dirty="0">
                        <a:latin typeface="+mn-lt"/>
                        <a:ea typeface="+mn-ea"/>
                        <a:cs typeface="Times New Roman"/>
                      </a:endParaRPr>
                    </a:p>
                  </a:txBody>
                  <a:tcPr marL="45091" marR="450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l">
                        <a:lnSpc>
                          <a:spcPct val="100000"/>
                        </a:lnSpc>
                        <a:spcAft>
                          <a:spcPts val="0"/>
                        </a:spcAft>
                      </a:pPr>
                      <a:r>
                        <a:rPr lang="en-US" altLang="ja-JP" sz="1000" kern="100" dirty="0" smtClean="0">
                          <a:latin typeface="+mn-lt"/>
                          <a:ea typeface="+mn-ea"/>
                          <a:cs typeface="Times New Roman"/>
                        </a:rPr>
                        <a:t>Thinks that school’s severe financial condition influences lesson practices and </a:t>
                      </a:r>
                      <a:r>
                        <a:rPr lang="en-US" altLang="ja-JP" sz="1000" kern="100" dirty="0" err="1" smtClean="0">
                          <a:latin typeface="+mn-lt"/>
                          <a:ea typeface="+mn-ea"/>
                          <a:cs typeface="Times New Roman"/>
                        </a:rPr>
                        <a:t>trs</a:t>
                      </a:r>
                      <a:r>
                        <a:rPr lang="en-US" altLang="ja-JP" sz="1000" kern="100" dirty="0" smtClean="0">
                          <a:latin typeface="+mn-lt"/>
                          <a:ea typeface="+mn-ea"/>
                          <a:cs typeface="Times New Roman"/>
                        </a:rPr>
                        <a:t>’ pedagogical competence development negatively.</a:t>
                      </a:r>
                    </a:p>
                  </a:txBody>
                  <a:tcPr marL="45091" marR="450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l">
                        <a:lnSpc>
                          <a:spcPct val="100000"/>
                        </a:lnSpc>
                        <a:spcAft>
                          <a:spcPts val="0"/>
                        </a:spcAft>
                      </a:pPr>
                      <a:r>
                        <a:rPr lang="en-US" altLang="ja-JP" sz="1000" kern="100" dirty="0" smtClean="0">
                          <a:latin typeface="+mn-lt"/>
                          <a:ea typeface="+mn-ea"/>
                          <a:cs typeface="Times New Roman"/>
                        </a:rPr>
                        <a:t>Thinks that it is difficult to implement planned lessons due</a:t>
                      </a:r>
                      <a:r>
                        <a:rPr lang="en-US" altLang="ja-JP" sz="1000" kern="100" baseline="0" dirty="0" smtClean="0">
                          <a:latin typeface="+mn-lt"/>
                          <a:ea typeface="+mn-ea"/>
                          <a:cs typeface="Times New Roman"/>
                        </a:rPr>
                        <a:t> to school activities and organizational matter.</a:t>
                      </a:r>
                      <a:endParaRPr lang="en-US" altLang="ja-JP" sz="1000" kern="100" dirty="0" smtClean="0">
                        <a:latin typeface="+mn-lt"/>
                        <a:ea typeface="+mn-ea"/>
                        <a:cs typeface="Times New Roman"/>
                      </a:endParaRPr>
                    </a:p>
                  </a:txBody>
                  <a:tcPr marL="45091" marR="450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24444">
                <a:tc>
                  <a:txBody>
                    <a:bodyPr/>
                    <a:lstStyle/>
                    <a:p>
                      <a:pPr marL="0" indent="0" algn="ctr">
                        <a:lnSpc>
                          <a:spcPct val="100000"/>
                        </a:lnSpc>
                        <a:spcAft>
                          <a:spcPts val="0"/>
                        </a:spcAft>
                      </a:pPr>
                      <a:r>
                        <a:rPr lang="en-US" altLang="ja-JP" sz="1000" b="0" kern="100" dirty="0" smtClean="0">
                          <a:latin typeface="+mn-lt"/>
                          <a:ea typeface="+mn-ea"/>
                          <a:cs typeface="Times New Roman"/>
                        </a:rPr>
                        <a:t>Social/cultural context</a:t>
                      </a:r>
                      <a:endParaRPr lang="ja-JP" sz="1000" b="0" kern="100" dirty="0">
                        <a:latin typeface="+mn-lt"/>
                        <a:ea typeface="+mn-ea"/>
                        <a:cs typeface="Times New Roman"/>
                      </a:endParaRPr>
                    </a:p>
                  </a:txBody>
                  <a:tcPr marL="45091" marR="45091"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l">
                        <a:lnSpc>
                          <a:spcPct val="100000"/>
                        </a:lnSpc>
                        <a:spcAft>
                          <a:spcPts val="0"/>
                        </a:spcAft>
                      </a:pPr>
                      <a:r>
                        <a:rPr lang="en-US" altLang="ja-JP" sz="1000" kern="100" dirty="0" smtClean="0">
                          <a:latin typeface="+mn-lt"/>
                          <a:ea typeface="+mn-ea"/>
                          <a:cs typeface="Times New Roman"/>
                        </a:rPr>
                        <a:t>Thinks that students in rural area don’t have good conditions for learning,</a:t>
                      </a:r>
                      <a:r>
                        <a:rPr lang="en-US" altLang="ja-JP" sz="1000" kern="100" baseline="0" dirty="0" smtClean="0">
                          <a:latin typeface="+mn-lt"/>
                          <a:ea typeface="+mn-ea"/>
                          <a:cs typeface="Times New Roman"/>
                        </a:rPr>
                        <a:t> and such condition influences school leaning negatively.</a:t>
                      </a:r>
                      <a:r>
                        <a:rPr lang="en-US" altLang="ja-JP" sz="1000" kern="100" dirty="0" smtClean="0">
                          <a:latin typeface="+mn-lt"/>
                          <a:ea typeface="+mn-ea"/>
                          <a:cs typeface="Times New Roman"/>
                        </a:rPr>
                        <a:t> </a:t>
                      </a:r>
                    </a:p>
                  </a:txBody>
                  <a:tcPr marL="45091" marR="450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l">
                        <a:lnSpc>
                          <a:spcPct val="100000"/>
                        </a:lnSpc>
                        <a:spcAft>
                          <a:spcPts val="0"/>
                        </a:spcAft>
                      </a:pPr>
                      <a:r>
                        <a:rPr lang="en-US" altLang="ja-JP" sz="1000" kern="100" dirty="0" smtClean="0">
                          <a:latin typeface="+mn-lt"/>
                          <a:ea typeface="+mn-ea"/>
                          <a:cs typeface="Times New Roman"/>
                        </a:rPr>
                        <a:t>Thinks that parents</a:t>
                      </a:r>
                      <a:r>
                        <a:rPr lang="en-US" altLang="ja-JP" sz="1000" kern="100" baseline="0" dirty="0" smtClean="0">
                          <a:latin typeface="+mn-lt"/>
                          <a:ea typeface="+mn-ea"/>
                          <a:cs typeface="Times New Roman"/>
                        </a:rPr>
                        <a:t>’ consideration influences students’ school life. Tends to relate students’ difficulties to pre-school education.</a:t>
                      </a:r>
                      <a:endParaRPr lang="ja-JP" sz="1000" kern="100" dirty="0">
                        <a:latin typeface="+mn-lt"/>
                        <a:ea typeface="+mn-ea"/>
                        <a:cs typeface="Times New Roman"/>
                      </a:endParaRPr>
                    </a:p>
                  </a:txBody>
                  <a:tcPr marL="45091" marR="450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l">
                        <a:lnSpc>
                          <a:spcPct val="100000"/>
                        </a:lnSpc>
                        <a:spcAft>
                          <a:spcPts val="0"/>
                        </a:spcAft>
                      </a:pPr>
                      <a:r>
                        <a:rPr lang="en-US" altLang="ja-JP" sz="1000" kern="100" dirty="0" smtClean="0">
                          <a:latin typeface="+mn-lt"/>
                          <a:ea typeface="+mn-ea"/>
                          <a:cs typeface="Times New Roman"/>
                        </a:rPr>
                        <a:t>Has a strong consciousness of </a:t>
                      </a:r>
                      <a:r>
                        <a:rPr lang="en-US" altLang="ja-JP" sz="1000" kern="100" baseline="0" dirty="0" smtClean="0">
                          <a:latin typeface="+mn-lt"/>
                          <a:ea typeface="+mn-ea"/>
                          <a:cs typeface="Times New Roman"/>
                        </a:rPr>
                        <a:t>national exam at grade 7.</a:t>
                      </a:r>
                      <a:endParaRPr lang="ja-JP" sz="1000" kern="100" dirty="0">
                        <a:latin typeface="+mn-lt"/>
                        <a:ea typeface="+mn-ea"/>
                        <a:cs typeface="Times New Roman"/>
                      </a:endParaRPr>
                    </a:p>
                  </a:txBody>
                  <a:tcPr marL="45091" marR="450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l">
                        <a:lnSpc>
                          <a:spcPct val="100000"/>
                        </a:lnSpc>
                        <a:spcAft>
                          <a:spcPts val="0"/>
                        </a:spcAft>
                      </a:pPr>
                      <a:r>
                        <a:rPr lang="en-US" altLang="ja-JP" sz="1000" kern="100" dirty="0" smtClean="0">
                          <a:latin typeface="+mn-lt"/>
                          <a:ea typeface="+mn-ea"/>
                          <a:cs typeface="Times New Roman"/>
                        </a:rPr>
                        <a:t>Thinks that national exam, promotion system, teachers’ strike, educational administration, parents’ influence, pre-school education, home environment</a:t>
                      </a:r>
                      <a:r>
                        <a:rPr lang="en-US" altLang="ja-JP" sz="1000" kern="100" baseline="0" dirty="0" smtClean="0">
                          <a:latin typeface="+mn-lt"/>
                          <a:ea typeface="+mn-ea"/>
                          <a:cs typeface="Times New Roman"/>
                        </a:rPr>
                        <a:t>, etc. give a lot of influence to students’ learning and mathematics lessons.</a:t>
                      </a:r>
                      <a:endParaRPr lang="ja-JP" sz="1000" kern="100" dirty="0">
                        <a:latin typeface="+mn-lt"/>
                        <a:ea typeface="+mn-ea"/>
                        <a:cs typeface="Times New Roman"/>
                      </a:endParaRPr>
                    </a:p>
                  </a:txBody>
                  <a:tcPr marL="45091" marR="450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a:xfrm>
            <a:off x="179512" y="188640"/>
            <a:ext cx="8568952" cy="576064"/>
          </a:xfrm>
        </p:spPr>
        <p:txBody>
          <a:bodyPr>
            <a:normAutofit/>
          </a:bodyPr>
          <a:lstStyle/>
          <a:p>
            <a:pPr>
              <a:buNone/>
            </a:pPr>
            <a:r>
              <a:rPr lang="en-US" altLang="ja-JP" sz="2800" dirty="0" smtClean="0"/>
              <a:t>Case-Code Matrix: “Process” of Reflection</a:t>
            </a:r>
            <a:endParaRPr lang="en-US" altLang="ja-JP" sz="2400" dirty="0" smtClean="0"/>
          </a:p>
        </p:txBody>
      </p:sp>
      <p:sp>
        <p:nvSpPr>
          <p:cNvPr id="4" name="スライド番号プレースホルダ 3"/>
          <p:cNvSpPr>
            <a:spLocks noGrp="1"/>
          </p:cNvSpPr>
          <p:nvPr>
            <p:ph type="sldNum" sz="quarter" idx="12"/>
          </p:nvPr>
        </p:nvSpPr>
        <p:spPr/>
        <p:txBody>
          <a:bodyPr/>
          <a:lstStyle/>
          <a:p>
            <a:fld id="{16C43456-7A1A-4417-A544-9D4CC0AE537A}" type="slidenum">
              <a:rPr kumimoji="1" lang="en-GB" smtClean="0"/>
              <a:pPr/>
              <a:t>33</a:t>
            </a:fld>
            <a:endParaRPr kumimoji="1" lang="en-GB" dirty="0"/>
          </a:p>
        </p:txBody>
      </p:sp>
      <p:graphicFrame>
        <p:nvGraphicFramePr>
          <p:cNvPr id="5" name="表 4"/>
          <p:cNvGraphicFramePr>
            <a:graphicFrameLocks noGrp="1"/>
          </p:cNvGraphicFramePr>
          <p:nvPr/>
        </p:nvGraphicFramePr>
        <p:xfrm>
          <a:off x="107504" y="764702"/>
          <a:ext cx="8999984" cy="6059627"/>
        </p:xfrm>
        <a:graphic>
          <a:graphicData uri="http://schemas.openxmlformats.org/drawingml/2006/table">
            <a:tbl>
              <a:tblPr/>
              <a:tblGrid>
                <a:gridCol w="288032"/>
                <a:gridCol w="2152885"/>
                <a:gridCol w="2259234"/>
                <a:gridCol w="2186356"/>
                <a:gridCol w="2113477"/>
              </a:tblGrid>
              <a:tr h="144018">
                <a:tc>
                  <a:txBody>
                    <a:bodyPr/>
                    <a:lstStyle/>
                    <a:p>
                      <a:pPr algn="just">
                        <a:lnSpc>
                          <a:spcPct val="100000"/>
                        </a:lnSpc>
                        <a:spcAft>
                          <a:spcPts val="0"/>
                        </a:spcAft>
                      </a:pPr>
                      <a:endParaRPr lang="ja-JP" sz="1100" kern="100" dirty="0">
                        <a:latin typeface="+mn-ea"/>
                        <a:ea typeface="+mn-ea"/>
                        <a:cs typeface="Times New Roman"/>
                      </a:endParaRPr>
                    </a:p>
                  </a:txBody>
                  <a:tcPr marL="30997" marR="309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ctr">
                        <a:lnSpc>
                          <a:spcPct val="100000"/>
                        </a:lnSpc>
                        <a:spcAft>
                          <a:spcPts val="0"/>
                        </a:spcAft>
                      </a:pPr>
                      <a:r>
                        <a:rPr lang="en-US" altLang="ja-JP" sz="1000" b="0" kern="100" dirty="0" err="1" smtClean="0">
                          <a:latin typeface="+mn-lt"/>
                          <a:ea typeface="+mn-ea"/>
                          <a:cs typeface="Times New Roman"/>
                        </a:rPr>
                        <a:t>Mrs.Banda</a:t>
                      </a:r>
                      <a:r>
                        <a:rPr lang="en-US" altLang="ja-JP" sz="1000" b="0" kern="100" dirty="0" smtClean="0">
                          <a:latin typeface="+mn-lt"/>
                          <a:ea typeface="+mn-ea"/>
                          <a:cs typeface="Times New Roman"/>
                        </a:rPr>
                        <a:t> (rural: young)</a:t>
                      </a:r>
                      <a:endParaRPr lang="ja-JP" sz="1000" b="0" kern="100" dirty="0">
                        <a:latin typeface="+mn-lt"/>
                        <a:ea typeface="+mn-ea"/>
                        <a:cs typeface="Times New Roman"/>
                      </a:endParaRPr>
                    </a:p>
                  </a:txBody>
                  <a:tcPr marL="45091" marR="45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ctr">
                        <a:lnSpc>
                          <a:spcPct val="100000"/>
                        </a:lnSpc>
                        <a:spcAft>
                          <a:spcPts val="0"/>
                        </a:spcAft>
                      </a:pPr>
                      <a:r>
                        <a:rPr kumimoji="1" lang="en-US" altLang="ja-JP" sz="1000" b="0" kern="1200" dirty="0" smtClean="0">
                          <a:solidFill>
                            <a:schemeClr val="tx1"/>
                          </a:solidFill>
                          <a:latin typeface="+mn-lt"/>
                          <a:ea typeface="+mn-ea"/>
                          <a:cs typeface="+mn-cs"/>
                        </a:rPr>
                        <a:t>Mrs. Zulu (rural: experienced)</a:t>
                      </a:r>
                      <a:endParaRPr lang="ja-JP" sz="1000" b="0" kern="100" dirty="0">
                        <a:latin typeface="+mn-lt"/>
                        <a:ea typeface="+mn-ea"/>
                        <a:cs typeface="Times New Roman"/>
                      </a:endParaRPr>
                    </a:p>
                  </a:txBody>
                  <a:tcPr marL="45091" marR="45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ctr">
                        <a:lnSpc>
                          <a:spcPct val="100000"/>
                        </a:lnSpc>
                        <a:spcAft>
                          <a:spcPts val="0"/>
                        </a:spcAft>
                      </a:pPr>
                      <a:r>
                        <a:rPr kumimoji="1" lang="en-US" altLang="ja-JP" sz="1000" b="0" kern="1200" dirty="0" smtClean="0">
                          <a:solidFill>
                            <a:schemeClr val="tx1"/>
                          </a:solidFill>
                          <a:latin typeface="+mn-lt"/>
                          <a:ea typeface="+mn-ea"/>
                          <a:cs typeface="+mn-cs"/>
                        </a:rPr>
                        <a:t>Mrs. </a:t>
                      </a:r>
                      <a:r>
                        <a:rPr kumimoji="1" lang="en-US" altLang="ja-JP" sz="1000" b="0" kern="1200" dirty="0" err="1" smtClean="0">
                          <a:solidFill>
                            <a:schemeClr val="tx1"/>
                          </a:solidFill>
                          <a:latin typeface="+mn-lt"/>
                          <a:ea typeface="+mn-ea"/>
                          <a:cs typeface="+mn-cs"/>
                        </a:rPr>
                        <a:t>Kunda</a:t>
                      </a:r>
                      <a:r>
                        <a:rPr kumimoji="1" lang="en-US" altLang="ja-JP" sz="1000" b="0" kern="1200" dirty="0" smtClean="0">
                          <a:solidFill>
                            <a:schemeClr val="tx1"/>
                          </a:solidFill>
                          <a:latin typeface="+mn-lt"/>
                          <a:ea typeface="+mn-ea"/>
                          <a:cs typeface="+mn-cs"/>
                        </a:rPr>
                        <a:t> (urban: young)</a:t>
                      </a:r>
                      <a:endParaRPr lang="ja-JP" sz="1000" b="0" kern="100" dirty="0">
                        <a:latin typeface="+mn-lt"/>
                        <a:ea typeface="+mn-ea"/>
                        <a:cs typeface="Times New Roman"/>
                      </a:endParaRPr>
                    </a:p>
                  </a:txBody>
                  <a:tcPr marL="45091" marR="45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ctr">
                        <a:lnSpc>
                          <a:spcPct val="100000"/>
                        </a:lnSpc>
                        <a:spcAft>
                          <a:spcPts val="0"/>
                        </a:spcAft>
                      </a:pPr>
                      <a:r>
                        <a:rPr kumimoji="1" lang="en-US" altLang="ja-JP" sz="1000" b="0" kern="1200" dirty="0" smtClean="0">
                          <a:solidFill>
                            <a:schemeClr val="tx1"/>
                          </a:solidFill>
                          <a:latin typeface="+mn-lt"/>
                          <a:ea typeface="+mn-ea"/>
                          <a:cs typeface="+mn-cs"/>
                        </a:rPr>
                        <a:t>Mrs. </a:t>
                      </a:r>
                      <a:r>
                        <a:rPr kumimoji="1" lang="en-US" altLang="ja-JP" sz="1000" b="0" kern="1200" dirty="0" err="1" smtClean="0">
                          <a:solidFill>
                            <a:schemeClr val="tx1"/>
                          </a:solidFill>
                          <a:latin typeface="+mn-lt"/>
                          <a:ea typeface="+mn-ea"/>
                          <a:cs typeface="+mn-cs"/>
                        </a:rPr>
                        <a:t>Mulenga</a:t>
                      </a:r>
                      <a:r>
                        <a:rPr kumimoji="1" lang="en-US" altLang="ja-JP" sz="1000" b="0" kern="1200" dirty="0" smtClean="0">
                          <a:solidFill>
                            <a:schemeClr val="tx1"/>
                          </a:solidFill>
                          <a:latin typeface="+mn-lt"/>
                          <a:ea typeface="+mn-ea"/>
                          <a:cs typeface="+mn-cs"/>
                        </a:rPr>
                        <a:t> (urban: experienced)</a:t>
                      </a:r>
                      <a:endParaRPr lang="ja-JP" sz="1000" b="0" kern="100" dirty="0">
                        <a:latin typeface="+mn-lt"/>
                        <a:ea typeface="+mn-ea"/>
                        <a:cs typeface="Times New Roman"/>
                      </a:endParaRPr>
                    </a:p>
                  </a:txBody>
                  <a:tcPr marL="45091" marR="45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86271">
                <a:tc rowSpan="4">
                  <a:txBody>
                    <a:bodyPr/>
                    <a:lstStyle/>
                    <a:p>
                      <a:pPr marL="71755" marR="71755" indent="63500" algn="ctr">
                        <a:lnSpc>
                          <a:spcPct val="100000"/>
                        </a:lnSpc>
                        <a:spcAft>
                          <a:spcPts val="0"/>
                        </a:spcAft>
                      </a:pPr>
                      <a:r>
                        <a:rPr kumimoji="1" lang="en-GB" altLang="ja-JP" sz="800" kern="1200" dirty="0" smtClean="0">
                          <a:solidFill>
                            <a:schemeClr val="tx1"/>
                          </a:solidFill>
                          <a:latin typeface="+mn-lt"/>
                          <a:ea typeface="+mn-ea"/>
                          <a:cs typeface="+mn-cs"/>
                        </a:rPr>
                        <a:t>Looking back on the action</a:t>
                      </a:r>
                      <a:endParaRPr lang="ja-JP" sz="800" b="0" kern="100" dirty="0">
                        <a:latin typeface="+mn-ea"/>
                        <a:ea typeface="+mn-ea"/>
                        <a:cs typeface="Times New Roman"/>
                      </a:endParaRPr>
                    </a:p>
                  </a:txBody>
                  <a:tcPr marL="30997" marR="30997"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ctr">
                        <a:lnSpc>
                          <a:spcPct val="100000"/>
                        </a:lnSpc>
                        <a:spcAft>
                          <a:spcPts val="0"/>
                        </a:spcAft>
                      </a:pPr>
                      <a:r>
                        <a:rPr kumimoji="1" lang="en-GB" altLang="ja-JP" sz="1000" b="1" kern="1200" dirty="0" smtClean="0">
                          <a:solidFill>
                            <a:schemeClr val="tx1"/>
                          </a:solidFill>
                          <a:latin typeface="+mn-lt"/>
                          <a:ea typeface="+mn-ea"/>
                          <a:cs typeface="+mn-cs"/>
                        </a:rPr>
                        <a:t>Evaluation</a:t>
                      </a:r>
                      <a:endParaRPr lang="ja-JP" sz="1000" b="1" kern="100" dirty="0">
                        <a:latin typeface="+mn-lt"/>
                        <a:ea typeface="+mn-ea"/>
                        <a:cs typeface="Times New Roman"/>
                      </a:endParaRPr>
                    </a:p>
                    <a:p>
                      <a:pPr marL="95250" lvl="0" indent="-95250" algn="l">
                        <a:lnSpc>
                          <a:spcPct val="100000"/>
                        </a:lnSpc>
                        <a:spcAft>
                          <a:spcPts val="0"/>
                        </a:spcAft>
                        <a:buFont typeface="Arial" pitchFamily="34" charset="0"/>
                        <a:buChar char="•"/>
                      </a:pPr>
                      <a:r>
                        <a:rPr kumimoji="1" lang="en-GB" altLang="ja-JP" sz="1000" kern="1200" dirty="0" smtClean="0">
                          <a:solidFill>
                            <a:schemeClr val="tx1"/>
                          </a:solidFill>
                          <a:latin typeface="+mn-lt"/>
                          <a:ea typeface="+mn-ea"/>
                          <a:cs typeface="+mn-cs"/>
                        </a:rPr>
                        <a:t>Viewpoint: “What did they do?” “What didn’t they do?”</a:t>
                      </a:r>
                      <a:endParaRPr lang="ja-JP" sz="1000" kern="100" dirty="0">
                        <a:latin typeface="+mn-lt"/>
                        <a:ea typeface="+mn-ea"/>
                        <a:cs typeface="Times New Roman"/>
                      </a:endParaRPr>
                    </a:p>
                    <a:p>
                      <a:pPr marL="95250" lvl="0" indent="-95250" algn="l">
                        <a:lnSpc>
                          <a:spcPct val="100000"/>
                        </a:lnSpc>
                        <a:spcAft>
                          <a:spcPts val="0"/>
                        </a:spcAft>
                        <a:buFont typeface="Arial" pitchFamily="34" charset="0"/>
                        <a:buChar char="•"/>
                      </a:pPr>
                      <a:r>
                        <a:rPr kumimoji="1" lang="en-GB" altLang="ja-JP" sz="1000" kern="1200" dirty="0" smtClean="0">
                          <a:solidFill>
                            <a:schemeClr val="tx1"/>
                          </a:solidFill>
                          <a:latin typeface="+mn-lt"/>
                          <a:ea typeface="+mn-ea"/>
                          <a:cs typeface="+mn-cs"/>
                        </a:rPr>
                        <a:t>Focus: On whole class</a:t>
                      </a:r>
                    </a:p>
                    <a:p>
                      <a:pPr marL="95250" lvl="0" indent="-95250" algn="l">
                        <a:lnSpc>
                          <a:spcPct val="100000"/>
                        </a:lnSpc>
                        <a:spcAft>
                          <a:spcPts val="0"/>
                        </a:spcAft>
                        <a:buFont typeface="Arial" pitchFamily="34" charset="0"/>
                        <a:buChar char="•"/>
                      </a:pPr>
                      <a:endParaRPr lang="ja-JP" sz="1000" kern="100" dirty="0">
                        <a:latin typeface="+mn-lt"/>
                        <a:ea typeface="+mn-ea"/>
                        <a:cs typeface="Times New Roman"/>
                      </a:endParaRPr>
                    </a:p>
                    <a:p>
                      <a:pPr marL="95250" lvl="0" indent="-95250" algn="l">
                        <a:lnSpc>
                          <a:spcPct val="100000"/>
                        </a:lnSpc>
                        <a:spcAft>
                          <a:spcPts val="0"/>
                        </a:spcAft>
                        <a:buFont typeface="Arial" pitchFamily="34" charset="0"/>
                        <a:buChar char="•"/>
                      </a:pPr>
                      <a:r>
                        <a:rPr kumimoji="1" lang="en-GB" altLang="ja-JP" sz="1000" kern="1200" dirty="0" smtClean="0">
                          <a:solidFill>
                            <a:schemeClr val="tx1"/>
                          </a:solidFill>
                          <a:latin typeface="+mn-lt"/>
                          <a:ea typeface="+mn-ea"/>
                          <a:cs typeface="+mn-cs"/>
                        </a:rPr>
                        <a:t>Level: Superficial description, concrete description</a:t>
                      </a:r>
                      <a:endParaRPr lang="ja-JP" sz="1000" kern="100" dirty="0">
                        <a:latin typeface="+mn-lt"/>
                        <a:ea typeface="+mn-ea"/>
                        <a:cs typeface="Times New Roman"/>
                      </a:endParaRPr>
                    </a:p>
                  </a:txBody>
                  <a:tcPr marL="30997" marR="309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tcPr>
                </a:tc>
                <a:tc>
                  <a:txBody>
                    <a:bodyPr/>
                    <a:lstStyle/>
                    <a:p>
                      <a:pPr indent="63500" algn="ctr">
                        <a:lnSpc>
                          <a:spcPct val="100000"/>
                        </a:lnSpc>
                        <a:spcAft>
                          <a:spcPts val="0"/>
                        </a:spcAft>
                      </a:pPr>
                      <a:r>
                        <a:rPr kumimoji="1" lang="en-GB" altLang="ja-JP" sz="1000" b="1" kern="1200" dirty="0" smtClean="0">
                          <a:solidFill>
                            <a:schemeClr val="tx1"/>
                          </a:solidFill>
                          <a:latin typeface="+mn-lt"/>
                          <a:ea typeface="+mn-ea"/>
                          <a:cs typeface="+mn-cs"/>
                        </a:rPr>
                        <a:t>Evaluation</a:t>
                      </a:r>
                      <a:endParaRPr lang="ja-JP" sz="1000" b="1" kern="100" dirty="0">
                        <a:latin typeface="+mn-lt"/>
                        <a:ea typeface="+mn-ea"/>
                        <a:cs typeface="Times New Roman"/>
                      </a:endParaRPr>
                    </a:p>
                    <a:p>
                      <a:pPr marL="95250" marR="0" lvl="0" indent="-95250" algn="l" defTabSz="914400" rtl="0" eaLnBrk="1" fontAlgn="auto" latinLnBrk="0" hangingPunct="1">
                        <a:lnSpc>
                          <a:spcPct val="100000"/>
                        </a:lnSpc>
                        <a:spcBef>
                          <a:spcPts val="0"/>
                        </a:spcBef>
                        <a:spcAft>
                          <a:spcPts val="0"/>
                        </a:spcAft>
                        <a:buClrTx/>
                        <a:buSzTx/>
                        <a:buFont typeface="Wingdings"/>
                        <a:buChar char=""/>
                        <a:tabLst/>
                        <a:defRPr/>
                      </a:pPr>
                      <a:r>
                        <a:rPr kumimoji="1" lang="en-GB" altLang="ja-JP" sz="1000" kern="1200" dirty="0" smtClean="0">
                          <a:solidFill>
                            <a:schemeClr val="tx1"/>
                          </a:solidFill>
                          <a:latin typeface="+mn-lt"/>
                          <a:ea typeface="+mn-ea"/>
                          <a:cs typeface="+mn-cs"/>
                        </a:rPr>
                        <a:t>Viewpoint: “What did they do?” “What didn’t they do?” “Why didn’t they do?”</a:t>
                      </a:r>
                      <a:endParaRPr lang="ja-JP" altLang="ja-JP" sz="1000" kern="100" dirty="0" smtClean="0">
                        <a:latin typeface="+mn-lt"/>
                        <a:ea typeface="+mn-ea"/>
                        <a:cs typeface="Times New Roman"/>
                      </a:endParaRPr>
                    </a:p>
                    <a:p>
                      <a:pPr marL="95250" marR="0" lvl="0" indent="-95250" algn="l" defTabSz="914400" rtl="0" eaLnBrk="1" fontAlgn="auto" latinLnBrk="0" hangingPunct="1">
                        <a:lnSpc>
                          <a:spcPct val="100000"/>
                        </a:lnSpc>
                        <a:spcBef>
                          <a:spcPts val="0"/>
                        </a:spcBef>
                        <a:spcAft>
                          <a:spcPts val="0"/>
                        </a:spcAft>
                        <a:buClrTx/>
                        <a:buSzTx/>
                        <a:buFont typeface="Wingdings"/>
                        <a:buChar char=""/>
                        <a:tabLst/>
                        <a:defRPr/>
                      </a:pPr>
                      <a:r>
                        <a:rPr kumimoji="1" lang="en-GB" altLang="ja-JP" sz="1000" kern="1200" dirty="0" smtClean="0">
                          <a:solidFill>
                            <a:schemeClr val="tx1"/>
                          </a:solidFill>
                          <a:latin typeface="+mn-lt"/>
                          <a:ea typeface="+mn-ea"/>
                          <a:cs typeface="+mn-cs"/>
                        </a:rPr>
                        <a:t>Focus: On individual, groups and whole class</a:t>
                      </a:r>
                      <a:endParaRPr lang="ja-JP" altLang="ja-JP" sz="1000" kern="100" dirty="0" smtClean="0">
                        <a:latin typeface="+mn-lt"/>
                        <a:ea typeface="+mn-ea"/>
                        <a:cs typeface="Times New Roman"/>
                      </a:endParaRPr>
                    </a:p>
                    <a:p>
                      <a:pPr marL="95250" marR="0" lvl="0" indent="-95250" algn="l" defTabSz="914400" rtl="0" eaLnBrk="1" fontAlgn="auto" latinLnBrk="0" hangingPunct="1">
                        <a:lnSpc>
                          <a:spcPct val="100000"/>
                        </a:lnSpc>
                        <a:spcBef>
                          <a:spcPts val="0"/>
                        </a:spcBef>
                        <a:spcAft>
                          <a:spcPts val="0"/>
                        </a:spcAft>
                        <a:buClrTx/>
                        <a:buSzTx/>
                        <a:buFont typeface="Wingdings"/>
                        <a:buChar char=""/>
                        <a:tabLst/>
                        <a:defRPr/>
                      </a:pPr>
                      <a:r>
                        <a:rPr kumimoji="1" lang="en-GB" altLang="ja-JP" sz="1000" kern="1200" dirty="0" smtClean="0">
                          <a:solidFill>
                            <a:schemeClr val="tx1"/>
                          </a:solidFill>
                          <a:latin typeface="+mn-lt"/>
                          <a:ea typeface="+mn-ea"/>
                          <a:cs typeface="+mn-cs"/>
                        </a:rPr>
                        <a:t>Level: Superficial description, concrete description, analytical description</a:t>
                      </a:r>
                      <a:endParaRPr lang="ja-JP" altLang="ja-JP" sz="1000" kern="100" dirty="0" smtClean="0">
                        <a:latin typeface="+mn-lt"/>
                        <a:ea typeface="+mn-ea"/>
                        <a:cs typeface="Times New Roman"/>
                      </a:endParaRPr>
                    </a:p>
                  </a:txBody>
                  <a:tcPr marL="30997" marR="309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tcPr>
                </a:tc>
                <a:tc>
                  <a:txBody>
                    <a:bodyPr/>
                    <a:lstStyle/>
                    <a:p>
                      <a:pPr indent="63500" algn="ctr">
                        <a:lnSpc>
                          <a:spcPct val="100000"/>
                        </a:lnSpc>
                        <a:spcAft>
                          <a:spcPts val="0"/>
                        </a:spcAft>
                      </a:pPr>
                      <a:r>
                        <a:rPr kumimoji="1" lang="en-GB" altLang="ja-JP" sz="1000" b="1" kern="1200" dirty="0" smtClean="0">
                          <a:solidFill>
                            <a:schemeClr val="tx1"/>
                          </a:solidFill>
                          <a:latin typeface="+mn-lt"/>
                          <a:ea typeface="+mn-ea"/>
                          <a:cs typeface="+mn-cs"/>
                        </a:rPr>
                        <a:t>Evaluation</a:t>
                      </a:r>
                      <a:endParaRPr lang="ja-JP" sz="1000" b="1" kern="100" dirty="0">
                        <a:latin typeface="+mn-lt"/>
                        <a:ea typeface="+mn-ea"/>
                        <a:cs typeface="Times New Roman"/>
                      </a:endParaRPr>
                    </a:p>
                    <a:p>
                      <a:pPr marL="95250" marR="0" lvl="0" indent="-95250" algn="l" defTabSz="914400" rtl="0" eaLnBrk="1" fontAlgn="auto" latinLnBrk="0" hangingPunct="1">
                        <a:lnSpc>
                          <a:spcPct val="100000"/>
                        </a:lnSpc>
                        <a:spcBef>
                          <a:spcPts val="0"/>
                        </a:spcBef>
                        <a:spcAft>
                          <a:spcPts val="0"/>
                        </a:spcAft>
                        <a:buClrTx/>
                        <a:buSzTx/>
                        <a:buFont typeface="Wingdings"/>
                        <a:buChar char=""/>
                        <a:tabLst/>
                        <a:defRPr/>
                      </a:pPr>
                      <a:r>
                        <a:rPr kumimoji="1" lang="en-GB" altLang="ja-JP" sz="1000" kern="1200" dirty="0" smtClean="0">
                          <a:solidFill>
                            <a:schemeClr val="tx1"/>
                          </a:solidFill>
                          <a:latin typeface="+mn-lt"/>
                          <a:ea typeface="+mn-ea"/>
                          <a:cs typeface="+mn-cs"/>
                        </a:rPr>
                        <a:t>Viewpoint: “What didn’t they do?”</a:t>
                      </a:r>
                      <a:endParaRPr lang="ja-JP" altLang="ja-JP" sz="1000" kern="100" dirty="0" smtClean="0">
                        <a:latin typeface="+mn-lt"/>
                        <a:ea typeface="+mn-ea"/>
                        <a:cs typeface="Times New Roman"/>
                      </a:endParaRPr>
                    </a:p>
                    <a:p>
                      <a:pPr marL="95250" lvl="0" indent="-95250" algn="l">
                        <a:lnSpc>
                          <a:spcPct val="100000"/>
                        </a:lnSpc>
                        <a:spcAft>
                          <a:spcPts val="0"/>
                        </a:spcAft>
                        <a:buFont typeface="Wingdings"/>
                        <a:buChar char=""/>
                      </a:pPr>
                      <a:endParaRPr lang="ja-JP" sz="1000" kern="100" dirty="0">
                        <a:latin typeface="+mn-lt"/>
                        <a:ea typeface="+mn-ea"/>
                        <a:cs typeface="Times New Roman"/>
                      </a:endParaRPr>
                    </a:p>
                    <a:p>
                      <a:pPr marL="95250" marR="0" lvl="0" indent="-95250" algn="l" defTabSz="914400" rtl="0" eaLnBrk="1" fontAlgn="auto" latinLnBrk="0" hangingPunct="1">
                        <a:lnSpc>
                          <a:spcPct val="100000"/>
                        </a:lnSpc>
                        <a:spcBef>
                          <a:spcPts val="0"/>
                        </a:spcBef>
                        <a:spcAft>
                          <a:spcPts val="0"/>
                        </a:spcAft>
                        <a:buClrTx/>
                        <a:buSzTx/>
                        <a:buFont typeface="Wingdings"/>
                        <a:buChar char=""/>
                        <a:tabLst/>
                        <a:defRPr/>
                      </a:pPr>
                      <a:r>
                        <a:rPr kumimoji="1" lang="en-GB" altLang="ja-JP" sz="1000" kern="1200" dirty="0" smtClean="0">
                          <a:solidFill>
                            <a:schemeClr val="tx1"/>
                          </a:solidFill>
                          <a:latin typeface="+mn-lt"/>
                          <a:ea typeface="+mn-ea"/>
                          <a:cs typeface="+mn-cs"/>
                        </a:rPr>
                        <a:t>Focus: On whole class</a:t>
                      </a:r>
                      <a:endParaRPr lang="ja-JP" altLang="ja-JP" sz="1000" kern="100" dirty="0" smtClean="0">
                        <a:latin typeface="+mn-lt"/>
                        <a:ea typeface="+mn-ea"/>
                        <a:cs typeface="Times New Roman"/>
                      </a:endParaRPr>
                    </a:p>
                    <a:p>
                      <a:pPr marL="95250" lvl="0" indent="-95250" algn="l">
                        <a:lnSpc>
                          <a:spcPct val="100000"/>
                        </a:lnSpc>
                        <a:spcAft>
                          <a:spcPts val="0"/>
                        </a:spcAft>
                        <a:buFont typeface="Wingdings"/>
                        <a:buChar char=""/>
                      </a:pPr>
                      <a:endParaRPr lang="ja-JP" sz="1000" kern="100" dirty="0">
                        <a:latin typeface="+mn-lt"/>
                        <a:ea typeface="+mn-ea"/>
                        <a:cs typeface="Times New Roman"/>
                      </a:endParaRPr>
                    </a:p>
                    <a:p>
                      <a:pPr marL="95250" marR="0" lvl="0" indent="-95250" algn="l" defTabSz="914400" rtl="0" eaLnBrk="1" fontAlgn="auto" latinLnBrk="0" hangingPunct="1">
                        <a:lnSpc>
                          <a:spcPct val="100000"/>
                        </a:lnSpc>
                        <a:spcBef>
                          <a:spcPts val="0"/>
                        </a:spcBef>
                        <a:spcAft>
                          <a:spcPts val="0"/>
                        </a:spcAft>
                        <a:buClrTx/>
                        <a:buSzTx/>
                        <a:buFont typeface="Wingdings"/>
                        <a:buChar char=""/>
                        <a:tabLst/>
                        <a:defRPr/>
                      </a:pPr>
                      <a:r>
                        <a:rPr kumimoji="1" lang="en-GB" altLang="ja-JP" sz="1000" kern="1200" dirty="0" smtClean="0">
                          <a:solidFill>
                            <a:schemeClr val="tx1"/>
                          </a:solidFill>
                          <a:latin typeface="+mn-lt"/>
                          <a:ea typeface="+mn-ea"/>
                          <a:cs typeface="+mn-cs"/>
                        </a:rPr>
                        <a:t>Level: Concrete description</a:t>
                      </a:r>
                      <a:endParaRPr lang="ja-JP" altLang="ja-JP" sz="1000" kern="100" dirty="0" smtClean="0">
                        <a:latin typeface="+mn-lt"/>
                        <a:ea typeface="+mn-ea"/>
                        <a:cs typeface="Times New Roman"/>
                      </a:endParaRPr>
                    </a:p>
                  </a:txBody>
                  <a:tcPr marL="30997" marR="309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tcPr>
                </a:tc>
                <a:tc>
                  <a:txBody>
                    <a:bodyPr/>
                    <a:lstStyle/>
                    <a:p>
                      <a:pPr indent="63500" algn="ctr">
                        <a:lnSpc>
                          <a:spcPct val="100000"/>
                        </a:lnSpc>
                        <a:spcAft>
                          <a:spcPts val="0"/>
                        </a:spcAft>
                      </a:pPr>
                      <a:r>
                        <a:rPr kumimoji="1" lang="en-GB" altLang="ja-JP" sz="1000" b="1" kern="1200" dirty="0" smtClean="0">
                          <a:solidFill>
                            <a:schemeClr val="tx1"/>
                          </a:solidFill>
                          <a:latin typeface="+mn-lt"/>
                          <a:ea typeface="+mn-ea"/>
                          <a:cs typeface="+mn-cs"/>
                        </a:rPr>
                        <a:t>Evaluation</a:t>
                      </a:r>
                      <a:endParaRPr lang="ja-JP" sz="1000" b="1" kern="100" dirty="0">
                        <a:latin typeface="+mn-lt"/>
                        <a:ea typeface="+mn-ea"/>
                        <a:cs typeface="Times New Roman"/>
                      </a:endParaRPr>
                    </a:p>
                    <a:p>
                      <a:pPr marL="95250" marR="0" lvl="0" indent="-95250" algn="l" defTabSz="914400" rtl="0" eaLnBrk="1" fontAlgn="auto" latinLnBrk="0" hangingPunct="1">
                        <a:lnSpc>
                          <a:spcPct val="100000"/>
                        </a:lnSpc>
                        <a:spcBef>
                          <a:spcPts val="0"/>
                        </a:spcBef>
                        <a:spcAft>
                          <a:spcPts val="0"/>
                        </a:spcAft>
                        <a:buClrTx/>
                        <a:buSzTx/>
                        <a:buFont typeface="Wingdings"/>
                        <a:buChar char=""/>
                        <a:tabLst/>
                        <a:defRPr/>
                      </a:pPr>
                      <a:r>
                        <a:rPr kumimoji="1" lang="en-GB" altLang="ja-JP" sz="1000" kern="1200" dirty="0" smtClean="0">
                          <a:solidFill>
                            <a:schemeClr val="tx1"/>
                          </a:solidFill>
                          <a:latin typeface="+mn-lt"/>
                          <a:ea typeface="+mn-ea"/>
                          <a:cs typeface="+mn-cs"/>
                        </a:rPr>
                        <a:t>Viewpoint: “Did they do exercises given in lesson</a:t>
                      </a:r>
                    </a:p>
                    <a:p>
                      <a:pPr marL="95250" marR="0" lvl="0" indent="-95250" algn="l" defTabSz="914400" rtl="0" eaLnBrk="1" fontAlgn="auto" latinLnBrk="0" hangingPunct="1">
                        <a:lnSpc>
                          <a:spcPct val="100000"/>
                        </a:lnSpc>
                        <a:spcBef>
                          <a:spcPts val="0"/>
                        </a:spcBef>
                        <a:spcAft>
                          <a:spcPts val="0"/>
                        </a:spcAft>
                        <a:buClrTx/>
                        <a:buSzTx/>
                        <a:buFont typeface="Wingdings"/>
                        <a:buChar char=""/>
                        <a:tabLst/>
                        <a:defRPr/>
                      </a:pPr>
                      <a:r>
                        <a:rPr kumimoji="1" lang="en-GB" altLang="ja-JP" sz="1000" kern="1200" dirty="0" smtClean="0">
                          <a:solidFill>
                            <a:schemeClr val="tx1"/>
                          </a:solidFill>
                          <a:latin typeface="+mn-lt"/>
                          <a:ea typeface="+mn-ea"/>
                          <a:cs typeface="+mn-cs"/>
                        </a:rPr>
                        <a:t>Focus: On whole class</a:t>
                      </a:r>
                      <a:endParaRPr lang="ja-JP" altLang="ja-JP" sz="1000" kern="100" dirty="0" smtClean="0">
                        <a:latin typeface="+mn-lt"/>
                        <a:ea typeface="+mn-ea"/>
                        <a:cs typeface="Times New Roman"/>
                      </a:endParaRPr>
                    </a:p>
                    <a:p>
                      <a:pPr marL="95250" marR="0" lvl="0" indent="-95250" algn="l" defTabSz="914400" rtl="0" eaLnBrk="1" fontAlgn="auto" latinLnBrk="0" hangingPunct="1">
                        <a:lnSpc>
                          <a:spcPct val="100000"/>
                        </a:lnSpc>
                        <a:spcBef>
                          <a:spcPts val="0"/>
                        </a:spcBef>
                        <a:spcAft>
                          <a:spcPts val="0"/>
                        </a:spcAft>
                        <a:buClrTx/>
                        <a:buSzTx/>
                        <a:buFont typeface="Wingdings"/>
                        <a:buChar char=""/>
                        <a:tabLst/>
                        <a:defRPr/>
                      </a:pPr>
                      <a:endParaRPr lang="ja-JP" sz="1000" kern="100" dirty="0">
                        <a:latin typeface="+mn-lt"/>
                        <a:ea typeface="+mn-ea"/>
                        <a:cs typeface="Times New Roman"/>
                      </a:endParaRPr>
                    </a:p>
                    <a:p>
                      <a:pPr marL="95250" marR="0" lvl="0" indent="-95250" algn="l" defTabSz="914400" rtl="0" eaLnBrk="1" fontAlgn="auto" latinLnBrk="0" hangingPunct="1">
                        <a:lnSpc>
                          <a:spcPct val="100000"/>
                        </a:lnSpc>
                        <a:spcBef>
                          <a:spcPts val="0"/>
                        </a:spcBef>
                        <a:spcAft>
                          <a:spcPts val="0"/>
                        </a:spcAft>
                        <a:buClrTx/>
                        <a:buSzTx/>
                        <a:buFont typeface="Wingdings"/>
                        <a:buChar char=""/>
                        <a:tabLst/>
                        <a:defRPr/>
                      </a:pPr>
                      <a:r>
                        <a:rPr kumimoji="1" lang="en-GB" altLang="ja-JP" sz="1000" kern="1200" dirty="0" smtClean="0">
                          <a:solidFill>
                            <a:schemeClr val="tx1"/>
                          </a:solidFill>
                          <a:latin typeface="+mn-lt"/>
                          <a:ea typeface="+mn-ea"/>
                          <a:cs typeface="+mn-cs"/>
                        </a:rPr>
                        <a:t>Level: Superficial description, concrete description, analytical description</a:t>
                      </a:r>
                      <a:endParaRPr lang="ja-JP" altLang="ja-JP" sz="1000" kern="100" dirty="0" smtClean="0">
                        <a:latin typeface="+mn-lt"/>
                        <a:ea typeface="+mn-ea"/>
                        <a:cs typeface="Times New Roman"/>
                      </a:endParaRPr>
                    </a:p>
                  </a:txBody>
                  <a:tcPr marL="30997" marR="309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tcPr>
                </a:tc>
              </a:tr>
              <a:tr h="171670">
                <a:tc vMerge="1">
                  <a:txBody>
                    <a:bodyPr/>
                    <a:lstStyle/>
                    <a:p>
                      <a:endParaRPr kumimoji="1" lang="ja-JP" altLang="en-US"/>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tab pos="201295" algn="l"/>
                        </a:tabLst>
                        <a:defRPr/>
                      </a:pPr>
                      <a:r>
                        <a:rPr kumimoji="1" lang="en-US" altLang="ja-JP" sz="1000" b="1" i="0" u="none" strike="noStrike" kern="1200" cap="none" normalizeH="0" baseline="0" dirty="0" smtClean="0">
                          <a:ln>
                            <a:noFill/>
                          </a:ln>
                          <a:solidFill>
                            <a:schemeClr val="tx1"/>
                          </a:solidFill>
                          <a:effectLst/>
                          <a:latin typeface="+mn-lt"/>
                          <a:ea typeface="+mn-ea"/>
                          <a:cs typeface="ＭＳ Ｐゴシック" pitchFamily="50" charset="-128"/>
                        </a:rPr>
                        <a:t>“Did ¾ understand or not?”</a:t>
                      </a:r>
                      <a:endParaRPr kumimoji="1" lang="ja-JP" altLang="ja-JP" sz="1000" b="1" i="0" u="none" strike="noStrike" kern="1200" cap="none" normalizeH="0" baseline="0" dirty="0" smtClean="0">
                        <a:ln>
                          <a:noFill/>
                        </a:ln>
                        <a:solidFill>
                          <a:schemeClr val="tx1"/>
                        </a:solidFill>
                        <a:effectLst/>
                        <a:latin typeface="+mn-lt"/>
                        <a:ea typeface="+mn-ea"/>
                        <a:cs typeface="ＭＳ Ｐゴシック" pitchFamily="50" charset="-128"/>
                      </a:endParaRPr>
                    </a:p>
                  </a:txBody>
                  <a:tcPr marL="30997" marR="309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tab pos="201295" algn="l"/>
                        </a:tabLst>
                        <a:defRPr/>
                      </a:pPr>
                      <a:r>
                        <a:rPr kumimoji="1" lang="en-US" altLang="ja-JP" sz="1000" b="1" i="0" u="none" strike="noStrike" kern="1200" cap="none" normalizeH="0" baseline="0" dirty="0" smtClean="0">
                          <a:ln>
                            <a:noFill/>
                          </a:ln>
                          <a:solidFill>
                            <a:schemeClr val="tx1"/>
                          </a:solidFill>
                          <a:effectLst/>
                          <a:latin typeface="+mn-lt"/>
                          <a:ea typeface="+mn-ea"/>
                          <a:cs typeface="ＭＳ Ｐゴシック" pitchFamily="50" charset="-128"/>
                        </a:rPr>
                        <a:t>“Did ¾ understand or not?”</a:t>
                      </a:r>
                      <a:endParaRPr kumimoji="1" lang="ja-JP" altLang="ja-JP" sz="1000" b="1" i="0" u="none" strike="noStrike" kern="1200" cap="none" normalizeH="0" baseline="0" dirty="0" smtClean="0">
                        <a:ln>
                          <a:noFill/>
                        </a:ln>
                        <a:solidFill>
                          <a:schemeClr val="tx1"/>
                        </a:solidFill>
                        <a:effectLst/>
                        <a:latin typeface="+mn-lt"/>
                        <a:ea typeface="+mn-ea"/>
                        <a:cs typeface="ＭＳ Ｐゴシック" pitchFamily="50" charset="-128"/>
                      </a:endParaRPr>
                    </a:p>
                  </a:txBody>
                  <a:tcPr marL="30997" marR="309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tab pos="201295" algn="l"/>
                        </a:tabLst>
                        <a:defRPr/>
                      </a:pPr>
                      <a:r>
                        <a:rPr kumimoji="1" lang="en-US" altLang="ja-JP" sz="1000" b="1" i="0" u="none" strike="noStrike" kern="1200" cap="none" normalizeH="0" baseline="0" dirty="0" smtClean="0">
                          <a:ln>
                            <a:noFill/>
                          </a:ln>
                          <a:solidFill>
                            <a:schemeClr val="tx1"/>
                          </a:solidFill>
                          <a:effectLst/>
                          <a:latin typeface="+mn-lt"/>
                          <a:ea typeface="+mn-ea"/>
                          <a:cs typeface="ＭＳ Ｐゴシック" pitchFamily="50" charset="-128"/>
                        </a:rPr>
                        <a:t>“Did ¾ understand or not?”</a:t>
                      </a:r>
                      <a:endParaRPr kumimoji="1" lang="ja-JP" altLang="ja-JP" sz="1000" b="1" i="0" u="none" strike="noStrike" kern="1200" cap="none" normalizeH="0" baseline="0" dirty="0" smtClean="0">
                        <a:ln>
                          <a:noFill/>
                        </a:ln>
                        <a:solidFill>
                          <a:schemeClr val="tx1"/>
                        </a:solidFill>
                        <a:effectLst/>
                        <a:latin typeface="+mn-lt"/>
                        <a:ea typeface="+mn-ea"/>
                        <a:cs typeface="ＭＳ Ｐゴシック" pitchFamily="50" charset="-128"/>
                      </a:endParaRPr>
                    </a:p>
                  </a:txBody>
                  <a:tcPr marL="30997" marR="309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tab pos="201295" algn="l"/>
                        </a:tabLst>
                        <a:defRPr/>
                      </a:pPr>
                      <a:r>
                        <a:rPr kumimoji="1" lang="en-US" altLang="ja-JP" sz="1000" b="1" i="0" u="none" strike="noStrike" kern="1200" cap="none" normalizeH="0" baseline="0" dirty="0" smtClean="0">
                          <a:ln>
                            <a:noFill/>
                          </a:ln>
                          <a:solidFill>
                            <a:schemeClr val="tx1"/>
                          </a:solidFill>
                          <a:effectLst/>
                          <a:latin typeface="+mn-lt"/>
                          <a:ea typeface="+mn-ea"/>
                          <a:cs typeface="ＭＳ Ｐゴシック" pitchFamily="50" charset="-128"/>
                        </a:rPr>
                        <a:t>“Did ¾ understand or not?”</a:t>
                      </a:r>
                      <a:endParaRPr kumimoji="1" lang="ja-JP" altLang="ja-JP" sz="1000" b="1" i="0" u="none" strike="noStrike" kern="1200" cap="none" normalizeH="0" baseline="0" dirty="0" smtClean="0">
                        <a:ln>
                          <a:noFill/>
                        </a:ln>
                        <a:solidFill>
                          <a:schemeClr val="tx1"/>
                        </a:solidFill>
                        <a:effectLst/>
                        <a:latin typeface="+mn-lt"/>
                        <a:ea typeface="+mn-ea"/>
                        <a:cs typeface="ＭＳ Ｐゴシック" pitchFamily="50" charset="-128"/>
                      </a:endParaRPr>
                    </a:p>
                  </a:txBody>
                  <a:tcPr marL="30997" marR="309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r>
              <a:tr h="171670">
                <a:tc vMerge="1">
                  <a:txBody>
                    <a:bodyPr/>
                    <a:lstStyle/>
                    <a:p>
                      <a:endParaRPr kumimoji="1" lang="ja-JP" altLang="en-US"/>
                    </a:p>
                  </a:txBody>
                  <a:tcPr/>
                </a:tc>
                <a:tc>
                  <a:txBody>
                    <a:bodyPr/>
                    <a:lstStyle/>
                    <a:p>
                      <a:pPr indent="63500" algn="ctr">
                        <a:lnSpc>
                          <a:spcPct val="100000"/>
                        </a:lnSpc>
                        <a:spcAft>
                          <a:spcPts val="0"/>
                        </a:spcAft>
                        <a:tabLst>
                          <a:tab pos="201295" algn="l"/>
                        </a:tabLst>
                      </a:pPr>
                      <a:r>
                        <a:rPr lang="en-US" altLang="ja-JP" sz="1000" b="1" kern="100" dirty="0" smtClean="0">
                          <a:latin typeface="+mn-lt"/>
                          <a:ea typeface="+mn-ea"/>
                          <a:cs typeface="Times New Roman"/>
                        </a:rPr>
                        <a:t>Judge of lesson (good or not good)</a:t>
                      </a:r>
                      <a:endParaRPr lang="ja-JP" sz="1000" b="1" kern="100" dirty="0">
                        <a:latin typeface="+mn-lt"/>
                        <a:ea typeface="+mn-ea"/>
                        <a:cs typeface="Times New Roman"/>
                      </a:endParaRPr>
                    </a:p>
                  </a:txBody>
                  <a:tcPr marL="30997" marR="309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c>
                  <a:txBody>
                    <a:bodyPr/>
                    <a:lstStyle/>
                    <a:p>
                      <a:pPr indent="63500" algn="ctr">
                        <a:lnSpc>
                          <a:spcPct val="100000"/>
                        </a:lnSpc>
                        <a:spcAft>
                          <a:spcPts val="0"/>
                        </a:spcAft>
                        <a:tabLst>
                          <a:tab pos="201295" algn="l"/>
                        </a:tabLst>
                      </a:pPr>
                      <a:r>
                        <a:rPr lang="en-US" altLang="ja-JP" sz="1000" b="1" kern="100" smtClean="0">
                          <a:latin typeface="+mn-lt"/>
                          <a:ea typeface="+mn-ea"/>
                          <a:cs typeface="Times New Roman"/>
                        </a:rPr>
                        <a:t>Judge of lesson (good or not good)</a:t>
                      </a:r>
                      <a:endParaRPr lang="ja-JP" altLang="ja-JP" sz="1000" b="1" kern="100" dirty="0">
                        <a:latin typeface="+mn-lt"/>
                        <a:ea typeface="+mn-ea"/>
                        <a:cs typeface="Times New Roman"/>
                      </a:endParaRPr>
                    </a:p>
                  </a:txBody>
                  <a:tcPr marL="30997" marR="309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c>
                  <a:txBody>
                    <a:bodyPr/>
                    <a:lstStyle/>
                    <a:p>
                      <a:pPr indent="63500" algn="ctr">
                        <a:lnSpc>
                          <a:spcPct val="100000"/>
                        </a:lnSpc>
                        <a:spcAft>
                          <a:spcPts val="0"/>
                        </a:spcAft>
                        <a:tabLst>
                          <a:tab pos="201295" algn="l"/>
                        </a:tabLst>
                      </a:pPr>
                      <a:endParaRPr lang="ja-JP" altLang="ja-JP" sz="1000" b="1" kern="100" dirty="0">
                        <a:latin typeface="+mn-lt"/>
                        <a:ea typeface="+mn-ea"/>
                        <a:cs typeface="Times New Roman"/>
                      </a:endParaRPr>
                    </a:p>
                  </a:txBody>
                  <a:tcPr marL="30997" marR="309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c>
                  <a:txBody>
                    <a:bodyPr/>
                    <a:lstStyle/>
                    <a:p>
                      <a:pPr indent="63500" algn="ctr">
                        <a:lnSpc>
                          <a:spcPct val="100000"/>
                        </a:lnSpc>
                        <a:spcAft>
                          <a:spcPts val="0"/>
                        </a:spcAft>
                        <a:tabLst>
                          <a:tab pos="201295" algn="l"/>
                        </a:tabLst>
                      </a:pPr>
                      <a:r>
                        <a:rPr lang="en-US" altLang="ja-JP" sz="1000" b="1" kern="100" dirty="0" smtClean="0">
                          <a:latin typeface="+mn-lt"/>
                          <a:ea typeface="+mn-ea"/>
                          <a:cs typeface="Times New Roman"/>
                        </a:rPr>
                        <a:t>Judge of lesson (good or not good)</a:t>
                      </a:r>
                      <a:endParaRPr lang="ja-JP" altLang="ja-JP" sz="1000" b="1" kern="100" dirty="0">
                        <a:latin typeface="+mn-lt"/>
                        <a:ea typeface="+mn-ea"/>
                        <a:cs typeface="Times New Roman"/>
                      </a:endParaRPr>
                    </a:p>
                  </a:txBody>
                  <a:tcPr marL="30997" marR="309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r>
              <a:tr h="171670">
                <a:tc vMerge="1">
                  <a:txBody>
                    <a:bodyPr/>
                    <a:lstStyle/>
                    <a:p>
                      <a:endParaRPr kumimoji="1" lang="ja-JP" altLang="en-US"/>
                    </a:p>
                  </a:txBody>
                  <a:tcPr/>
                </a:tc>
                <a:tc>
                  <a:txBody>
                    <a:bodyPr/>
                    <a:lstStyle/>
                    <a:p>
                      <a:pPr indent="63500" algn="ctr">
                        <a:lnSpc>
                          <a:spcPct val="100000"/>
                        </a:lnSpc>
                        <a:spcAft>
                          <a:spcPts val="0"/>
                        </a:spcAft>
                        <a:tabLst>
                          <a:tab pos="201295" algn="l"/>
                        </a:tabLst>
                      </a:pPr>
                      <a:endParaRPr lang="ja-JP" sz="1000" b="1" kern="100" dirty="0">
                        <a:latin typeface="+mn-lt"/>
                        <a:ea typeface="+mn-ea"/>
                        <a:cs typeface="Times New Roman"/>
                      </a:endParaRPr>
                    </a:p>
                  </a:txBody>
                  <a:tcPr marL="30997" marR="309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ctr">
                        <a:lnSpc>
                          <a:spcPct val="100000"/>
                        </a:lnSpc>
                        <a:spcAft>
                          <a:spcPts val="0"/>
                        </a:spcAft>
                        <a:tabLst>
                          <a:tab pos="201295" algn="l"/>
                        </a:tabLst>
                      </a:pPr>
                      <a:r>
                        <a:rPr lang="en-US" altLang="ja-JP" sz="1000" b="1" kern="100" dirty="0" smtClean="0">
                          <a:latin typeface="+mn-lt"/>
                          <a:ea typeface="+mn-ea"/>
                          <a:cs typeface="Times New Roman"/>
                        </a:rPr>
                        <a:t>Support for</a:t>
                      </a:r>
                      <a:r>
                        <a:rPr lang="en-US" altLang="ja-JP" sz="1000" b="1" kern="100" baseline="0" dirty="0" smtClean="0">
                          <a:latin typeface="+mn-lt"/>
                          <a:ea typeface="+mn-ea"/>
                          <a:cs typeface="Times New Roman"/>
                        </a:rPr>
                        <a:t> students who didn’t understand</a:t>
                      </a:r>
                      <a:endParaRPr lang="ja-JP" sz="1000" b="1" kern="100" dirty="0">
                        <a:latin typeface="+mn-lt"/>
                        <a:ea typeface="+mn-ea"/>
                        <a:cs typeface="Times New Roman"/>
                      </a:endParaRPr>
                    </a:p>
                  </a:txBody>
                  <a:tcPr marL="30997" marR="309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ctr">
                        <a:lnSpc>
                          <a:spcPct val="100000"/>
                        </a:lnSpc>
                        <a:spcAft>
                          <a:spcPts val="0"/>
                        </a:spcAft>
                      </a:pPr>
                      <a:endParaRPr lang="ja-JP" sz="1000" b="1" kern="100" dirty="0">
                        <a:latin typeface="+mn-lt"/>
                        <a:ea typeface="+mn-ea"/>
                        <a:cs typeface="Times New Roman"/>
                      </a:endParaRPr>
                    </a:p>
                  </a:txBody>
                  <a:tcPr marL="30997" marR="309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ctr">
                        <a:lnSpc>
                          <a:spcPct val="100000"/>
                        </a:lnSpc>
                        <a:spcAft>
                          <a:spcPts val="0"/>
                        </a:spcAft>
                        <a:tabLst>
                          <a:tab pos="201295" algn="l"/>
                        </a:tabLst>
                      </a:pPr>
                      <a:endParaRPr lang="ja-JP" sz="1000" b="1" kern="100" dirty="0">
                        <a:latin typeface="+mn-lt"/>
                        <a:ea typeface="+mn-ea"/>
                        <a:cs typeface="Times New Roman"/>
                      </a:endParaRPr>
                    </a:p>
                  </a:txBody>
                  <a:tcPr marL="30997" marR="309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tcPr>
                </a:tc>
              </a:tr>
              <a:tr h="1373356">
                <a:tc rowSpan="2">
                  <a:txBody>
                    <a:bodyPr/>
                    <a:lstStyle/>
                    <a:p>
                      <a:pPr marL="71755" marR="71755" indent="63500" algn="ctr">
                        <a:lnSpc>
                          <a:spcPct val="100000"/>
                        </a:lnSpc>
                        <a:spcAft>
                          <a:spcPts val="0"/>
                        </a:spcAft>
                      </a:pPr>
                      <a:r>
                        <a:rPr kumimoji="1" lang="en-GB" altLang="ja-JP" sz="800" kern="1200" dirty="0" smtClean="0">
                          <a:solidFill>
                            <a:schemeClr val="tx1"/>
                          </a:solidFill>
                          <a:latin typeface="+mn-lt"/>
                          <a:ea typeface="+mn-ea"/>
                          <a:cs typeface="+mn-cs"/>
                        </a:rPr>
                        <a:t>Awareness of essential aspects</a:t>
                      </a:r>
                      <a:endParaRPr lang="ja-JP" sz="800" b="0" kern="100" dirty="0">
                        <a:latin typeface="+mn-ea"/>
                        <a:ea typeface="+mn-ea"/>
                        <a:cs typeface="Times New Roman"/>
                      </a:endParaRPr>
                    </a:p>
                  </a:txBody>
                  <a:tcPr marL="30997" marR="30997"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ctr">
                        <a:lnSpc>
                          <a:spcPct val="100000"/>
                        </a:lnSpc>
                        <a:spcAft>
                          <a:spcPts val="0"/>
                        </a:spcAft>
                      </a:pPr>
                      <a:r>
                        <a:rPr lang="en-US" altLang="ja-JP" sz="1000" b="1" kern="100" dirty="0" smtClean="0">
                          <a:latin typeface="+mn-lt"/>
                          <a:ea typeface="+mn-ea"/>
                          <a:cs typeface="Times New Roman"/>
                        </a:rPr>
                        <a:t>Factors of students’ learning difficulty</a:t>
                      </a:r>
                      <a:endParaRPr lang="ja-JP" sz="1000" kern="100" dirty="0" smtClean="0">
                        <a:latin typeface="+mn-lt"/>
                        <a:ea typeface="+mn-ea"/>
                        <a:cs typeface="Times New Roman"/>
                      </a:endParaRPr>
                    </a:p>
                    <a:p>
                      <a:pPr marL="95250" lvl="0" indent="-95250" algn="l">
                        <a:lnSpc>
                          <a:spcPct val="100000"/>
                        </a:lnSpc>
                        <a:spcAft>
                          <a:spcPts val="0"/>
                        </a:spcAft>
                        <a:buFont typeface="Wingdings"/>
                        <a:buChar char=""/>
                      </a:pPr>
                      <a:r>
                        <a:rPr lang="en-US" altLang="ja-JP" sz="1000" kern="100" dirty="0" smtClean="0">
                          <a:latin typeface="+mn-lt"/>
                          <a:ea typeface="+mn-ea"/>
                          <a:cs typeface="Times New Roman"/>
                        </a:rPr>
                        <a:t>Slow</a:t>
                      </a:r>
                      <a:r>
                        <a:rPr lang="en-US" altLang="ja-JP" sz="1000" kern="100" baseline="0" dirty="0" smtClean="0">
                          <a:latin typeface="+mn-lt"/>
                          <a:ea typeface="+mn-ea"/>
                          <a:cs typeface="Times New Roman"/>
                        </a:rPr>
                        <a:t> learner</a:t>
                      </a:r>
                      <a:endParaRPr lang="ja-JP" sz="1000" kern="100" dirty="0" smtClean="0">
                        <a:latin typeface="+mn-lt"/>
                        <a:ea typeface="+mn-ea"/>
                        <a:cs typeface="Times New Roman"/>
                      </a:endParaRPr>
                    </a:p>
                    <a:p>
                      <a:pPr marL="95250" lvl="0" indent="-95250" algn="l">
                        <a:lnSpc>
                          <a:spcPct val="100000"/>
                        </a:lnSpc>
                        <a:spcAft>
                          <a:spcPts val="0"/>
                        </a:spcAft>
                        <a:buFont typeface="Wingdings"/>
                        <a:buChar char=""/>
                      </a:pPr>
                      <a:r>
                        <a:rPr lang="en-US" altLang="ja-JP" sz="1000" kern="100" dirty="0" smtClean="0">
                          <a:latin typeface="+mn-lt"/>
                          <a:ea typeface="+mn-ea"/>
                          <a:cs typeface="Times New Roman"/>
                        </a:rPr>
                        <a:t>Living</a:t>
                      </a:r>
                      <a:r>
                        <a:rPr lang="en-US" altLang="ja-JP" sz="1000" kern="100" baseline="0" dirty="0" smtClean="0">
                          <a:latin typeface="+mn-lt"/>
                          <a:ea typeface="+mn-ea"/>
                          <a:cs typeface="Times New Roman"/>
                        </a:rPr>
                        <a:t> in rural area</a:t>
                      </a:r>
                      <a:endParaRPr lang="ja-JP" sz="1000" kern="100" dirty="0">
                        <a:latin typeface="+mn-lt"/>
                        <a:ea typeface="+mn-ea"/>
                        <a:cs typeface="Times New Roman"/>
                      </a:endParaRPr>
                    </a:p>
                  </a:txBody>
                  <a:tcPr marL="30997" marR="309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tcPr>
                </a:tc>
                <a:tc>
                  <a:txBody>
                    <a:bodyPr/>
                    <a:lstStyle/>
                    <a:p>
                      <a:pPr indent="63500" algn="ctr">
                        <a:lnSpc>
                          <a:spcPct val="100000"/>
                        </a:lnSpc>
                        <a:spcAft>
                          <a:spcPts val="0"/>
                        </a:spcAft>
                      </a:pPr>
                      <a:r>
                        <a:rPr lang="en-US" altLang="ja-JP" sz="1000" b="1" kern="100" dirty="0" smtClean="0">
                          <a:latin typeface="+mn-lt"/>
                          <a:ea typeface="+mn-ea"/>
                          <a:cs typeface="Times New Roman"/>
                        </a:rPr>
                        <a:t>Factors of students’ learning difficulty</a:t>
                      </a:r>
                      <a:endParaRPr lang="ja-JP" altLang="ja-JP" sz="1000" kern="100" dirty="0" smtClean="0">
                        <a:latin typeface="+mn-lt"/>
                        <a:ea typeface="+mn-ea"/>
                        <a:cs typeface="Times New Roman"/>
                      </a:endParaRPr>
                    </a:p>
                    <a:p>
                      <a:pPr marL="95250" lvl="0" indent="-95250" algn="l">
                        <a:lnSpc>
                          <a:spcPct val="100000"/>
                        </a:lnSpc>
                        <a:spcAft>
                          <a:spcPts val="0"/>
                        </a:spcAft>
                        <a:buFont typeface="Wingdings"/>
                        <a:buChar char=""/>
                      </a:pPr>
                      <a:r>
                        <a:rPr lang="en-US" altLang="ja-JP" sz="1000" kern="100" dirty="0" smtClean="0">
                          <a:latin typeface="+mn-lt"/>
                          <a:ea typeface="+mn-ea"/>
                          <a:cs typeface="Times New Roman"/>
                        </a:rPr>
                        <a:t>School life</a:t>
                      </a:r>
                      <a:endParaRPr lang="ja-JP" sz="1000" kern="100" dirty="0">
                        <a:latin typeface="+mn-lt"/>
                        <a:ea typeface="+mn-ea"/>
                        <a:cs typeface="Times New Roman"/>
                      </a:endParaRPr>
                    </a:p>
                    <a:p>
                      <a:pPr marL="95250" lvl="0" indent="-95250" algn="l">
                        <a:lnSpc>
                          <a:spcPct val="100000"/>
                        </a:lnSpc>
                        <a:spcAft>
                          <a:spcPts val="0"/>
                        </a:spcAft>
                        <a:buFont typeface="Wingdings"/>
                        <a:buChar char=""/>
                      </a:pPr>
                      <a:r>
                        <a:rPr lang="en-US" altLang="ja-JP" sz="1000" kern="100" dirty="0" smtClean="0">
                          <a:latin typeface="+mn-lt"/>
                          <a:ea typeface="+mn-ea"/>
                          <a:cs typeface="Times New Roman"/>
                        </a:rPr>
                        <a:t>Students’ mind</a:t>
                      </a:r>
                      <a:endParaRPr lang="ja-JP" sz="1000" kern="100" dirty="0">
                        <a:latin typeface="+mn-lt"/>
                        <a:ea typeface="+mn-ea"/>
                        <a:cs typeface="Times New Roman"/>
                      </a:endParaRPr>
                    </a:p>
                    <a:p>
                      <a:pPr marL="95250" lvl="0" indent="-95250" algn="l">
                        <a:lnSpc>
                          <a:spcPct val="100000"/>
                        </a:lnSpc>
                        <a:spcAft>
                          <a:spcPts val="0"/>
                        </a:spcAft>
                        <a:buFont typeface="Wingdings"/>
                        <a:buChar char=""/>
                      </a:pPr>
                      <a:r>
                        <a:rPr lang="en-US" altLang="ja-JP" sz="1000" kern="100" dirty="0" smtClean="0">
                          <a:latin typeface="+mn-lt"/>
                          <a:ea typeface="+mn-ea"/>
                          <a:cs typeface="Times New Roman"/>
                        </a:rPr>
                        <a:t>Disability </a:t>
                      </a:r>
                      <a:endParaRPr lang="ja-JP" sz="1000" kern="100" dirty="0">
                        <a:latin typeface="+mn-lt"/>
                        <a:ea typeface="+mn-ea"/>
                        <a:cs typeface="Times New Roman"/>
                      </a:endParaRPr>
                    </a:p>
                    <a:p>
                      <a:pPr marL="95250" lvl="0" indent="-95250" algn="l">
                        <a:lnSpc>
                          <a:spcPct val="100000"/>
                        </a:lnSpc>
                        <a:spcAft>
                          <a:spcPts val="0"/>
                        </a:spcAft>
                        <a:buFont typeface="Wingdings"/>
                        <a:buChar char=""/>
                      </a:pPr>
                      <a:r>
                        <a:rPr lang="en-US" altLang="ja-JP" sz="1000" kern="100" dirty="0" smtClean="0">
                          <a:latin typeface="+mn-lt"/>
                          <a:ea typeface="+mn-ea"/>
                          <a:cs typeface="Times New Roman"/>
                        </a:rPr>
                        <a:t>Home </a:t>
                      </a:r>
                      <a:endParaRPr lang="ja-JP" sz="1000" kern="100" dirty="0">
                        <a:latin typeface="+mn-lt"/>
                        <a:ea typeface="+mn-ea"/>
                        <a:cs typeface="Times New Roman"/>
                      </a:endParaRPr>
                    </a:p>
                    <a:p>
                      <a:pPr marL="95250" lvl="0" indent="-95250" algn="l">
                        <a:lnSpc>
                          <a:spcPct val="100000"/>
                        </a:lnSpc>
                        <a:spcAft>
                          <a:spcPts val="0"/>
                        </a:spcAft>
                        <a:buFont typeface="Wingdings"/>
                        <a:buChar char=""/>
                      </a:pPr>
                      <a:r>
                        <a:rPr lang="en-US" altLang="ja-JP" sz="1000" kern="100" dirty="0" smtClean="0">
                          <a:latin typeface="+mn-lt"/>
                          <a:ea typeface="+mn-ea"/>
                          <a:cs typeface="Times New Roman"/>
                        </a:rPr>
                        <a:t>Parents’ attitude/consideration</a:t>
                      </a:r>
                      <a:endParaRPr lang="ja-JP" sz="1000" kern="100" dirty="0">
                        <a:latin typeface="+mn-lt"/>
                        <a:ea typeface="+mn-ea"/>
                        <a:cs typeface="Times New Roman"/>
                      </a:endParaRPr>
                    </a:p>
                    <a:p>
                      <a:pPr marL="95250" lvl="0" indent="-95250" algn="l">
                        <a:lnSpc>
                          <a:spcPct val="100000"/>
                        </a:lnSpc>
                        <a:spcAft>
                          <a:spcPts val="0"/>
                        </a:spcAft>
                        <a:buFont typeface="Wingdings"/>
                        <a:buChar char=""/>
                      </a:pPr>
                      <a:r>
                        <a:rPr lang="en-US" altLang="ja-JP" sz="1000" kern="100" dirty="0" smtClean="0">
                          <a:latin typeface="+mn-lt"/>
                          <a:ea typeface="+mn-ea"/>
                          <a:cs typeface="Times New Roman"/>
                        </a:rPr>
                        <a:t>Pre-school education</a:t>
                      </a:r>
                      <a:endParaRPr lang="ja-JP" sz="1000" kern="100" dirty="0">
                        <a:latin typeface="+mn-lt"/>
                        <a:ea typeface="+mn-ea"/>
                        <a:cs typeface="Times New Roman"/>
                      </a:endParaRPr>
                    </a:p>
                    <a:p>
                      <a:pPr marL="95250" lvl="0" indent="-95250" algn="l">
                        <a:lnSpc>
                          <a:spcPct val="100000"/>
                        </a:lnSpc>
                        <a:spcAft>
                          <a:spcPts val="0"/>
                        </a:spcAft>
                        <a:buFont typeface="Wingdings"/>
                        <a:buChar char=""/>
                      </a:pPr>
                      <a:r>
                        <a:rPr lang="en-US" altLang="ja-JP" sz="1000" kern="100" dirty="0" smtClean="0">
                          <a:latin typeface="+mn-lt"/>
                          <a:ea typeface="+mn-ea"/>
                          <a:cs typeface="Times New Roman"/>
                        </a:rPr>
                        <a:t>Students’ misunderstanding</a:t>
                      </a:r>
                      <a:endParaRPr lang="ja-JP" sz="1000" kern="100" dirty="0">
                        <a:latin typeface="+mn-lt"/>
                        <a:ea typeface="+mn-ea"/>
                        <a:cs typeface="Times New Roman"/>
                      </a:endParaRPr>
                    </a:p>
                  </a:txBody>
                  <a:tcPr marL="30997" marR="309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tcPr>
                </a:tc>
                <a:tc>
                  <a:txBody>
                    <a:bodyPr/>
                    <a:lstStyle/>
                    <a:p>
                      <a:pPr indent="63500" algn="ctr">
                        <a:lnSpc>
                          <a:spcPct val="100000"/>
                        </a:lnSpc>
                        <a:spcAft>
                          <a:spcPts val="0"/>
                        </a:spcAft>
                      </a:pPr>
                      <a:r>
                        <a:rPr lang="en-US" altLang="ja-JP" sz="1000" b="1" kern="100" dirty="0" smtClean="0">
                          <a:latin typeface="+mn-lt"/>
                          <a:ea typeface="+mn-ea"/>
                          <a:cs typeface="Times New Roman"/>
                        </a:rPr>
                        <a:t>Factors of students’ learning difficulty</a:t>
                      </a:r>
                      <a:endParaRPr lang="ja-JP" altLang="ja-JP" sz="1000" kern="100" dirty="0" smtClean="0">
                        <a:latin typeface="+mn-lt"/>
                        <a:ea typeface="+mn-ea"/>
                        <a:cs typeface="Times New Roman"/>
                      </a:endParaRPr>
                    </a:p>
                    <a:p>
                      <a:pPr marL="95250" lvl="0" indent="-95250" algn="l">
                        <a:lnSpc>
                          <a:spcPct val="100000"/>
                        </a:lnSpc>
                        <a:spcAft>
                          <a:spcPts val="0"/>
                        </a:spcAft>
                        <a:buFont typeface="Wingdings"/>
                        <a:buChar char=""/>
                      </a:pPr>
                      <a:r>
                        <a:rPr lang="en-US" altLang="ja-JP" sz="1000" kern="100" dirty="0" smtClean="0">
                          <a:latin typeface="+mn-lt"/>
                          <a:ea typeface="+mn-ea"/>
                          <a:cs typeface="Times New Roman"/>
                        </a:rPr>
                        <a:t>Slow learner</a:t>
                      </a:r>
                      <a:endParaRPr lang="ja-JP" sz="1000" kern="100" dirty="0">
                        <a:latin typeface="+mn-lt"/>
                        <a:ea typeface="+mn-ea"/>
                        <a:cs typeface="Times New Roman"/>
                      </a:endParaRPr>
                    </a:p>
                    <a:p>
                      <a:pPr marL="95250" lvl="0" indent="-95250" algn="l">
                        <a:lnSpc>
                          <a:spcPct val="100000"/>
                        </a:lnSpc>
                        <a:spcAft>
                          <a:spcPts val="0"/>
                        </a:spcAft>
                        <a:buFont typeface="Wingdings"/>
                        <a:buChar char=""/>
                      </a:pPr>
                      <a:r>
                        <a:rPr lang="en-US" altLang="ja-JP" sz="1000" kern="100" dirty="0" smtClean="0">
                          <a:latin typeface="+mn-lt"/>
                          <a:ea typeface="+mn-ea"/>
                          <a:cs typeface="Times New Roman"/>
                        </a:rPr>
                        <a:t>Students’ mind</a:t>
                      </a:r>
                      <a:endParaRPr lang="ja-JP" sz="1000" kern="100" dirty="0">
                        <a:latin typeface="+mn-lt"/>
                        <a:ea typeface="+mn-ea"/>
                        <a:cs typeface="Times New Roman"/>
                      </a:endParaRPr>
                    </a:p>
                    <a:p>
                      <a:pPr marL="90170" indent="63500" algn="l">
                        <a:lnSpc>
                          <a:spcPct val="100000"/>
                        </a:lnSpc>
                        <a:spcAft>
                          <a:spcPts val="0"/>
                        </a:spcAft>
                      </a:pPr>
                      <a:r>
                        <a:rPr lang="en-GB" sz="1000" kern="100" dirty="0" smtClean="0">
                          <a:latin typeface="+mn-lt"/>
                          <a:ea typeface="+mn-ea"/>
                          <a:cs typeface="Times New Roman"/>
                        </a:rPr>
                        <a:t>(carelessness, lack of exercise )</a:t>
                      </a:r>
                      <a:endParaRPr lang="ja-JP" sz="1000" kern="100" dirty="0">
                        <a:latin typeface="+mn-lt"/>
                        <a:ea typeface="+mn-ea"/>
                        <a:cs typeface="Times New Roman"/>
                      </a:endParaRPr>
                    </a:p>
                  </a:txBody>
                  <a:tcPr marL="30997" marR="309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tcPr>
                </a:tc>
                <a:tc>
                  <a:txBody>
                    <a:bodyPr/>
                    <a:lstStyle/>
                    <a:p>
                      <a:pPr indent="63500" algn="ctr">
                        <a:lnSpc>
                          <a:spcPct val="100000"/>
                        </a:lnSpc>
                        <a:spcAft>
                          <a:spcPts val="0"/>
                        </a:spcAft>
                      </a:pPr>
                      <a:r>
                        <a:rPr lang="en-US" altLang="ja-JP" sz="1000" b="1" kern="100" dirty="0" smtClean="0">
                          <a:latin typeface="+mn-lt"/>
                          <a:ea typeface="+mn-ea"/>
                          <a:cs typeface="Times New Roman"/>
                        </a:rPr>
                        <a:t>Factors of students’ learning difficulty</a:t>
                      </a:r>
                      <a:endParaRPr lang="ja-JP" altLang="ja-JP" sz="1000" kern="100" dirty="0" smtClean="0">
                        <a:latin typeface="+mn-lt"/>
                        <a:ea typeface="+mn-ea"/>
                        <a:cs typeface="Times New Roman"/>
                      </a:endParaRPr>
                    </a:p>
                    <a:p>
                      <a:pPr marL="95250" lvl="0" indent="-95250" algn="l">
                        <a:lnSpc>
                          <a:spcPct val="100000"/>
                        </a:lnSpc>
                        <a:spcAft>
                          <a:spcPts val="0"/>
                        </a:spcAft>
                        <a:buFont typeface="Wingdings"/>
                        <a:buChar char=""/>
                      </a:pPr>
                      <a:r>
                        <a:rPr lang="en-US" altLang="ja-JP" sz="1000" kern="100" dirty="0" smtClean="0">
                          <a:latin typeface="+mn-lt"/>
                          <a:ea typeface="+mn-ea"/>
                          <a:cs typeface="Times New Roman"/>
                        </a:rPr>
                        <a:t>misunderstanding</a:t>
                      </a:r>
                      <a:endParaRPr lang="ja-JP" sz="1000" kern="100" dirty="0">
                        <a:latin typeface="+mn-lt"/>
                        <a:ea typeface="+mn-ea"/>
                        <a:cs typeface="Times New Roman"/>
                      </a:endParaRPr>
                    </a:p>
                    <a:p>
                      <a:pPr marL="95250" lvl="0" indent="-95250" algn="l">
                        <a:lnSpc>
                          <a:spcPct val="100000"/>
                        </a:lnSpc>
                        <a:spcAft>
                          <a:spcPts val="0"/>
                        </a:spcAft>
                        <a:buFont typeface="Wingdings"/>
                        <a:buChar char=""/>
                      </a:pPr>
                      <a:r>
                        <a:rPr lang="en-US" altLang="ja-JP" sz="1000" kern="100" dirty="0" smtClean="0">
                          <a:latin typeface="+mn-lt"/>
                          <a:ea typeface="+mn-ea"/>
                          <a:cs typeface="Times New Roman"/>
                        </a:rPr>
                        <a:t>Students’ mind</a:t>
                      </a:r>
                      <a:endParaRPr lang="ja-JP" sz="1000" kern="100" dirty="0">
                        <a:latin typeface="+mn-lt"/>
                        <a:ea typeface="+mn-ea"/>
                        <a:cs typeface="Times New Roman"/>
                      </a:endParaRPr>
                    </a:p>
                    <a:p>
                      <a:pPr marL="95250" lvl="0" indent="-95250" algn="l">
                        <a:lnSpc>
                          <a:spcPct val="100000"/>
                        </a:lnSpc>
                        <a:spcAft>
                          <a:spcPts val="0"/>
                        </a:spcAft>
                        <a:buFont typeface="Wingdings"/>
                        <a:buChar char=""/>
                      </a:pPr>
                      <a:r>
                        <a:rPr lang="en-US" altLang="ja-JP" sz="1000" kern="100" dirty="0" smtClean="0">
                          <a:latin typeface="+mn-lt"/>
                          <a:ea typeface="+mn-ea"/>
                          <a:cs typeface="Times New Roman"/>
                        </a:rPr>
                        <a:t>Attention to </a:t>
                      </a:r>
                      <a:r>
                        <a:rPr lang="en-US" altLang="ja-JP" sz="1000" kern="100" dirty="0" err="1" smtClean="0">
                          <a:latin typeface="+mn-lt"/>
                          <a:ea typeface="+mn-ea"/>
                          <a:cs typeface="Times New Roman"/>
                        </a:rPr>
                        <a:t>Tr’s</a:t>
                      </a:r>
                      <a:r>
                        <a:rPr lang="en-US" altLang="ja-JP" sz="1000" kern="100" dirty="0" smtClean="0">
                          <a:latin typeface="+mn-lt"/>
                          <a:ea typeface="+mn-ea"/>
                          <a:cs typeface="Times New Roman"/>
                        </a:rPr>
                        <a:t> instruction</a:t>
                      </a:r>
                      <a:endParaRPr lang="ja-JP" sz="1000" kern="100" dirty="0">
                        <a:latin typeface="+mn-lt"/>
                        <a:ea typeface="+mn-ea"/>
                        <a:cs typeface="Times New Roman"/>
                      </a:endParaRPr>
                    </a:p>
                    <a:p>
                      <a:pPr marL="95250" lvl="0" indent="-95250" algn="l">
                        <a:lnSpc>
                          <a:spcPct val="100000"/>
                        </a:lnSpc>
                        <a:spcAft>
                          <a:spcPts val="0"/>
                        </a:spcAft>
                        <a:buFont typeface="Wingdings"/>
                        <a:buChar char=""/>
                      </a:pPr>
                      <a:r>
                        <a:rPr lang="en-US" altLang="ja-JP" sz="1000" kern="100" dirty="0" smtClean="0">
                          <a:latin typeface="+mn-lt"/>
                          <a:ea typeface="+mn-ea"/>
                          <a:cs typeface="Times New Roman"/>
                        </a:rPr>
                        <a:t>Slow learner</a:t>
                      </a:r>
                      <a:endParaRPr lang="ja-JP" sz="1000" kern="100" dirty="0">
                        <a:latin typeface="+mn-lt"/>
                        <a:ea typeface="+mn-ea"/>
                        <a:cs typeface="Times New Roman"/>
                      </a:endParaRPr>
                    </a:p>
                  </a:txBody>
                  <a:tcPr marL="30997" marR="309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tcPr>
                </a:tc>
              </a:tr>
              <a:tr h="698317">
                <a:tc vMerge="1">
                  <a:txBody>
                    <a:bodyPr/>
                    <a:lstStyle/>
                    <a:p>
                      <a:endParaRPr kumimoji="1" lang="ja-JP" altLang="en-US"/>
                    </a:p>
                  </a:txBody>
                  <a:tcPr/>
                </a:tc>
                <a:tc>
                  <a:txBody>
                    <a:bodyPr/>
                    <a:lstStyle/>
                    <a:p>
                      <a:pPr indent="63500" algn="ctr">
                        <a:lnSpc>
                          <a:spcPct val="100000"/>
                        </a:lnSpc>
                        <a:spcAft>
                          <a:spcPts val="0"/>
                        </a:spcAft>
                      </a:pPr>
                      <a:r>
                        <a:rPr lang="en-US" altLang="ja-JP" sz="1000" b="1" kern="100" dirty="0" smtClean="0">
                          <a:latin typeface="+mn-lt"/>
                          <a:ea typeface="+mn-ea"/>
                          <a:cs typeface="Times New Roman"/>
                        </a:rPr>
                        <a:t>Analysis of teaching activity</a:t>
                      </a:r>
                      <a:endParaRPr lang="ja-JP" sz="1000" kern="100" dirty="0">
                        <a:latin typeface="+mn-lt"/>
                        <a:ea typeface="+mn-ea"/>
                        <a:cs typeface="Times New Roman"/>
                      </a:endParaRPr>
                    </a:p>
                    <a:p>
                      <a:pPr marL="95250" lvl="0" indent="-95250" algn="l">
                        <a:lnSpc>
                          <a:spcPct val="100000"/>
                        </a:lnSpc>
                        <a:spcAft>
                          <a:spcPts val="0"/>
                        </a:spcAft>
                        <a:buFont typeface="Wingdings"/>
                        <a:buChar char=""/>
                      </a:pPr>
                      <a:r>
                        <a:rPr lang="en-US" altLang="ja-JP" sz="1000" kern="100" dirty="0" smtClean="0">
                          <a:latin typeface="+mn-lt"/>
                          <a:ea typeface="+mn-ea"/>
                          <a:cs typeface="Times New Roman"/>
                        </a:rPr>
                        <a:t>Simplicity </a:t>
                      </a:r>
                      <a:endParaRPr lang="ja-JP" sz="1000" kern="100" dirty="0">
                        <a:latin typeface="+mn-lt"/>
                        <a:ea typeface="+mn-ea"/>
                        <a:cs typeface="Times New Roman"/>
                      </a:endParaRPr>
                    </a:p>
                    <a:p>
                      <a:pPr marL="95250" lvl="0" indent="-95250" algn="l">
                        <a:lnSpc>
                          <a:spcPct val="100000"/>
                        </a:lnSpc>
                        <a:spcAft>
                          <a:spcPts val="0"/>
                        </a:spcAft>
                        <a:buFont typeface="Wingdings"/>
                        <a:buChar char=""/>
                      </a:pPr>
                      <a:r>
                        <a:rPr lang="en-US" altLang="ja-JP" sz="1000" kern="100" dirty="0" smtClean="0">
                          <a:latin typeface="+mn-lt"/>
                          <a:ea typeface="+mn-ea"/>
                          <a:cs typeface="Times New Roman"/>
                        </a:rPr>
                        <a:t>Concreteness </a:t>
                      </a:r>
                    </a:p>
                    <a:p>
                      <a:pPr marL="95250" lvl="0" indent="-95250" algn="l">
                        <a:lnSpc>
                          <a:spcPct val="100000"/>
                        </a:lnSpc>
                        <a:spcAft>
                          <a:spcPts val="0"/>
                        </a:spcAft>
                        <a:buFont typeface="Wingdings"/>
                        <a:buChar char=""/>
                      </a:pPr>
                      <a:r>
                        <a:rPr lang="en-US" altLang="ja-JP" sz="1000" kern="100" dirty="0" smtClean="0">
                          <a:latin typeface="+mn-lt"/>
                          <a:ea typeface="+mn-ea"/>
                          <a:cs typeface="Times New Roman"/>
                        </a:rPr>
                        <a:t>Lack of teaching</a:t>
                      </a:r>
                      <a:r>
                        <a:rPr lang="en-US" altLang="ja-JP" sz="1000" kern="100" baseline="0" dirty="0" smtClean="0">
                          <a:latin typeface="+mn-lt"/>
                          <a:ea typeface="+mn-ea"/>
                          <a:cs typeface="Times New Roman"/>
                        </a:rPr>
                        <a:t>/learning aids</a:t>
                      </a:r>
                      <a:endParaRPr lang="ja-JP" sz="1000" kern="100" dirty="0">
                        <a:latin typeface="+mn-lt"/>
                        <a:ea typeface="+mn-ea"/>
                        <a:cs typeface="Times New Roman"/>
                      </a:endParaRPr>
                    </a:p>
                  </a:txBody>
                  <a:tcPr marL="30997" marR="309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ctr">
                        <a:lnSpc>
                          <a:spcPct val="100000"/>
                        </a:lnSpc>
                        <a:spcAft>
                          <a:spcPts val="0"/>
                        </a:spcAft>
                      </a:pPr>
                      <a:r>
                        <a:rPr lang="en-US" altLang="ja-JP" sz="1000" b="1" kern="100" dirty="0" smtClean="0">
                          <a:latin typeface="+mn-lt"/>
                          <a:ea typeface="+mn-ea"/>
                          <a:cs typeface="Times New Roman"/>
                        </a:rPr>
                        <a:t>Analysis of teaching activity</a:t>
                      </a:r>
                      <a:endParaRPr lang="ja-JP" sz="1000" kern="100" dirty="0">
                        <a:latin typeface="+mn-lt"/>
                        <a:ea typeface="+mn-ea"/>
                        <a:cs typeface="Times New Roman"/>
                      </a:endParaRPr>
                    </a:p>
                    <a:p>
                      <a:pPr marL="95250" lvl="0" indent="-95250" algn="l">
                        <a:lnSpc>
                          <a:spcPct val="100000"/>
                        </a:lnSpc>
                        <a:spcAft>
                          <a:spcPts val="0"/>
                        </a:spcAft>
                        <a:buFont typeface="Wingdings"/>
                        <a:buChar char=""/>
                      </a:pPr>
                      <a:r>
                        <a:rPr lang="en-US" altLang="ja-JP" sz="1000" kern="100" dirty="0" smtClean="0">
                          <a:latin typeface="+mn-lt"/>
                          <a:ea typeface="+mn-ea"/>
                          <a:cs typeface="Times New Roman"/>
                        </a:rPr>
                        <a:t>Study on teaching methods based on teaching experience</a:t>
                      </a:r>
                      <a:endParaRPr lang="ja-JP" sz="1000" kern="100" dirty="0">
                        <a:latin typeface="+mn-lt"/>
                        <a:ea typeface="+mn-ea"/>
                        <a:cs typeface="Times New Roman"/>
                      </a:endParaRPr>
                    </a:p>
                    <a:p>
                      <a:pPr marL="95250" lvl="0" indent="-95250" algn="l">
                        <a:lnSpc>
                          <a:spcPct val="100000"/>
                        </a:lnSpc>
                        <a:spcAft>
                          <a:spcPts val="0"/>
                        </a:spcAft>
                        <a:buFont typeface="Wingdings"/>
                        <a:buChar char=""/>
                      </a:pPr>
                      <a:r>
                        <a:rPr lang="en-US" altLang="ja-JP" sz="1000" kern="100" dirty="0" smtClean="0">
                          <a:latin typeface="+mn-lt"/>
                          <a:ea typeface="+mn-ea"/>
                          <a:cs typeface="Times New Roman"/>
                        </a:rPr>
                        <a:t>Study on teaching content using textbooks and teacher’s guides</a:t>
                      </a:r>
                      <a:endParaRPr lang="ja-JP" sz="1000" kern="100" dirty="0">
                        <a:latin typeface="+mn-lt"/>
                        <a:ea typeface="+mn-ea"/>
                        <a:cs typeface="Times New Roman"/>
                      </a:endParaRPr>
                    </a:p>
                    <a:p>
                      <a:pPr marL="95250" lvl="0" indent="-95250" algn="l">
                        <a:lnSpc>
                          <a:spcPct val="100000"/>
                        </a:lnSpc>
                        <a:spcAft>
                          <a:spcPts val="0"/>
                        </a:spcAft>
                        <a:buFont typeface="Wingdings"/>
                        <a:buChar char=""/>
                      </a:pPr>
                      <a:r>
                        <a:rPr lang="en-US" altLang="ja-JP" sz="1000" kern="100" dirty="0" smtClean="0">
                          <a:latin typeface="+mn-lt"/>
                          <a:ea typeface="+mn-ea"/>
                          <a:cs typeface="Times New Roman"/>
                        </a:rPr>
                        <a:t>Discussion with colleagues</a:t>
                      </a:r>
                      <a:endParaRPr lang="ja-JP" sz="1000" kern="100" dirty="0">
                        <a:latin typeface="+mn-lt"/>
                        <a:ea typeface="+mn-ea"/>
                        <a:cs typeface="Times New Roman"/>
                      </a:endParaRPr>
                    </a:p>
                  </a:txBody>
                  <a:tcPr marL="30997" marR="309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l">
                        <a:lnSpc>
                          <a:spcPct val="100000"/>
                        </a:lnSpc>
                        <a:spcAft>
                          <a:spcPts val="0"/>
                        </a:spcAft>
                      </a:pPr>
                      <a:endParaRPr lang="en-GB" sz="1000" kern="100" dirty="0">
                        <a:latin typeface="+mn-lt"/>
                        <a:ea typeface="+mn-ea"/>
                        <a:cs typeface="Times New Roman"/>
                      </a:endParaRPr>
                    </a:p>
                  </a:txBody>
                  <a:tcPr marL="30997" marR="309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l">
                        <a:lnSpc>
                          <a:spcPct val="100000"/>
                        </a:lnSpc>
                        <a:spcAft>
                          <a:spcPts val="0"/>
                        </a:spcAft>
                      </a:pPr>
                      <a:endParaRPr lang="en-GB" sz="1000" kern="100" dirty="0">
                        <a:latin typeface="+mn-lt"/>
                        <a:ea typeface="+mn-ea"/>
                        <a:cs typeface="Times New Roman"/>
                      </a:endParaRPr>
                    </a:p>
                  </a:txBody>
                  <a:tcPr marL="30997" marR="309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tcPr>
                </a:tc>
              </a:tr>
              <a:tr h="1221882">
                <a:tc rowSpan="2">
                  <a:txBody>
                    <a:bodyPr/>
                    <a:lstStyle/>
                    <a:p>
                      <a:pPr marL="71755" marR="71755" indent="63500" algn="ctr">
                        <a:lnSpc>
                          <a:spcPct val="100000"/>
                        </a:lnSpc>
                        <a:spcAft>
                          <a:spcPts val="0"/>
                        </a:spcAft>
                      </a:pPr>
                      <a:r>
                        <a:rPr kumimoji="1" lang="en-GB" altLang="ja-JP" sz="800" kern="1200" dirty="0" smtClean="0">
                          <a:solidFill>
                            <a:schemeClr val="tx1"/>
                          </a:solidFill>
                          <a:latin typeface="+mn-lt"/>
                          <a:ea typeface="+mn-ea"/>
                          <a:cs typeface="+mn-cs"/>
                        </a:rPr>
                        <a:t>Creating alternative methods of action</a:t>
                      </a:r>
                      <a:endParaRPr lang="ja-JP" sz="800" b="0" kern="100" dirty="0">
                        <a:latin typeface="+mn-ea"/>
                        <a:ea typeface="+mn-ea"/>
                        <a:cs typeface="Times New Roman"/>
                      </a:endParaRPr>
                    </a:p>
                  </a:txBody>
                  <a:tcPr marL="30997" marR="30997"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ctr">
                        <a:lnSpc>
                          <a:spcPct val="100000"/>
                        </a:lnSpc>
                        <a:spcAft>
                          <a:spcPts val="0"/>
                        </a:spcAft>
                      </a:pPr>
                      <a:r>
                        <a:rPr lang="en-US" altLang="ja-JP" sz="1000" b="1" kern="100" dirty="0" smtClean="0">
                          <a:latin typeface="+mn-lt"/>
                          <a:ea typeface="+mn-ea"/>
                          <a:cs typeface="Times New Roman"/>
                        </a:rPr>
                        <a:t>Lesson improvement </a:t>
                      </a:r>
                      <a:endParaRPr lang="ja-JP" sz="1000" kern="100" dirty="0">
                        <a:latin typeface="+mn-lt"/>
                        <a:ea typeface="+mn-ea"/>
                        <a:cs typeface="Times New Roman"/>
                      </a:endParaRPr>
                    </a:p>
                    <a:p>
                      <a:pPr marL="95250" lvl="0" indent="-95250" algn="l">
                        <a:lnSpc>
                          <a:spcPct val="100000"/>
                        </a:lnSpc>
                        <a:spcAft>
                          <a:spcPts val="0"/>
                        </a:spcAft>
                        <a:buFont typeface="Wingdings"/>
                        <a:buChar char=""/>
                      </a:pPr>
                      <a:r>
                        <a:rPr kumimoji="1" lang="en-US" altLang="ja-JP" sz="1000" b="0" i="0" u="none" strike="noStrike" kern="1200" cap="none" normalizeH="0" baseline="0" dirty="0" smtClean="0">
                          <a:ln>
                            <a:noFill/>
                          </a:ln>
                          <a:solidFill>
                            <a:schemeClr val="tx1"/>
                          </a:solidFill>
                          <a:effectLst/>
                          <a:latin typeface="+mn-lt"/>
                          <a:ea typeface="+mn-ea"/>
                          <a:cs typeface="ＭＳ Ｐゴシック" pitchFamily="50" charset="-128"/>
                        </a:rPr>
                        <a:t>Teaching methods</a:t>
                      </a:r>
                    </a:p>
                    <a:p>
                      <a:pPr marL="95250" lvl="0" indent="-95250" algn="l">
                        <a:lnSpc>
                          <a:spcPct val="100000"/>
                        </a:lnSpc>
                        <a:spcAft>
                          <a:spcPts val="0"/>
                        </a:spcAft>
                        <a:buFont typeface="Wingdings"/>
                        <a:buChar char=""/>
                      </a:pPr>
                      <a:r>
                        <a:rPr kumimoji="1" lang="en-US" altLang="ja-JP" sz="1000" b="0" i="0" u="none" strike="noStrike" kern="1200" cap="none" normalizeH="0" baseline="0" dirty="0" smtClean="0">
                          <a:ln>
                            <a:noFill/>
                          </a:ln>
                          <a:solidFill>
                            <a:schemeClr val="tx1"/>
                          </a:solidFill>
                          <a:effectLst/>
                          <a:latin typeface="+mn-lt"/>
                          <a:ea typeface="+mn-ea"/>
                          <a:cs typeface="ＭＳ Ｐゴシック" pitchFamily="50" charset="-128"/>
                        </a:rPr>
                        <a:t>Teaching/learning aids</a:t>
                      </a:r>
                    </a:p>
                    <a:p>
                      <a:pPr marL="95250" lvl="0" indent="-95250" algn="l">
                        <a:lnSpc>
                          <a:spcPct val="100000"/>
                        </a:lnSpc>
                        <a:spcAft>
                          <a:spcPts val="0"/>
                        </a:spcAft>
                        <a:buFont typeface="Wingdings"/>
                        <a:buChar char=""/>
                      </a:pPr>
                      <a:r>
                        <a:rPr kumimoji="1" lang="en-US" altLang="ja-JP" sz="1000" b="0" i="0" u="none" strike="noStrike" kern="1200" cap="none" normalizeH="0" baseline="0" dirty="0" smtClean="0">
                          <a:ln>
                            <a:noFill/>
                          </a:ln>
                          <a:solidFill>
                            <a:schemeClr val="tx1"/>
                          </a:solidFill>
                          <a:effectLst/>
                          <a:latin typeface="+mn-lt"/>
                          <a:ea typeface="+mn-ea"/>
                          <a:cs typeface="ＭＳ Ｐゴシック" pitchFamily="50" charset="-128"/>
                        </a:rPr>
                        <a:t>Example</a:t>
                      </a:r>
                    </a:p>
                    <a:p>
                      <a:pPr marL="95250" lvl="0" indent="-95250" algn="l">
                        <a:lnSpc>
                          <a:spcPct val="100000"/>
                        </a:lnSpc>
                        <a:spcAft>
                          <a:spcPts val="0"/>
                        </a:spcAft>
                        <a:buFont typeface="Wingdings"/>
                        <a:buChar char=""/>
                      </a:pPr>
                      <a:r>
                        <a:rPr kumimoji="1" lang="en-US" altLang="ja-JP" sz="1000" b="0" i="0" u="none" strike="noStrike" kern="1200" cap="none" normalizeH="0" baseline="0" dirty="0" smtClean="0">
                          <a:ln>
                            <a:noFill/>
                          </a:ln>
                          <a:solidFill>
                            <a:schemeClr val="tx1"/>
                          </a:solidFill>
                          <a:effectLst/>
                          <a:latin typeface="+mn-lt"/>
                          <a:ea typeface="+mn-ea"/>
                          <a:cs typeface="ＭＳ Ｐゴシック" pitchFamily="50" charset="-128"/>
                        </a:rPr>
                        <a:t>Setting of numbers in question</a:t>
                      </a:r>
                    </a:p>
                    <a:p>
                      <a:pPr marL="95250" lvl="0" indent="-95250" algn="l">
                        <a:lnSpc>
                          <a:spcPct val="100000"/>
                        </a:lnSpc>
                        <a:spcAft>
                          <a:spcPts val="0"/>
                        </a:spcAft>
                        <a:buFont typeface="Wingdings"/>
                        <a:buChar char=""/>
                      </a:pPr>
                      <a:r>
                        <a:rPr kumimoji="1" lang="en-US" altLang="ja-JP" sz="1000" b="0" i="0" u="none" strike="noStrike" kern="1200" cap="none" normalizeH="0" baseline="0" dirty="0" smtClean="0">
                          <a:ln>
                            <a:noFill/>
                          </a:ln>
                          <a:solidFill>
                            <a:schemeClr val="tx1"/>
                          </a:solidFill>
                          <a:effectLst/>
                          <a:latin typeface="+mn-lt"/>
                          <a:ea typeface="+mn-ea"/>
                          <a:cs typeface="ＭＳ Ｐゴシック" pitchFamily="50" charset="-128"/>
                        </a:rPr>
                        <a:t>Giving extra work</a:t>
                      </a:r>
                      <a:endParaRPr kumimoji="1" lang="ja-JP" altLang="ja-JP" sz="1000" b="0" i="0" u="none" strike="noStrike" kern="1200" cap="none" normalizeH="0" baseline="0" dirty="0" smtClean="0">
                        <a:ln>
                          <a:noFill/>
                        </a:ln>
                        <a:solidFill>
                          <a:schemeClr val="tx1"/>
                        </a:solidFill>
                        <a:effectLst/>
                        <a:latin typeface="+mn-lt"/>
                        <a:ea typeface="+mn-ea"/>
                        <a:cs typeface="ＭＳ Ｐゴシック" pitchFamily="50" charset="-128"/>
                      </a:endParaRPr>
                    </a:p>
                    <a:p>
                      <a:pPr marL="95250" lvl="0" indent="-95250" algn="l">
                        <a:lnSpc>
                          <a:spcPct val="100000"/>
                        </a:lnSpc>
                        <a:spcAft>
                          <a:spcPts val="0"/>
                        </a:spcAft>
                        <a:buFont typeface="Wingdings"/>
                        <a:buChar char=""/>
                      </a:pPr>
                      <a:endParaRPr lang="ja-JP" sz="1000" kern="100" dirty="0">
                        <a:latin typeface="+mn-lt"/>
                        <a:ea typeface="+mn-ea"/>
                        <a:cs typeface="Times New Roman"/>
                      </a:endParaRPr>
                    </a:p>
                  </a:txBody>
                  <a:tcPr marL="30997" marR="309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tcPr>
                </a:tc>
                <a:tc>
                  <a:txBody>
                    <a:bodyPr/>
                    <a:lstStyle/>
                    <a:p>
                      <a:pPr indent="63500" algn="ctr">
                        <a:lnSpc>
                          <a:spcPct val="100000"/>
                        </a:lnSpc>
                        <a:spcAft>
                          <a:spcPts val="0"/>
                        </a:spcAft>
                      </a:pPr>
                      <a:r>
                        <a:rPr lang="en-US" altLang="ja-JP" sz="1000" b="1" kern="100" dirty="0" smtClean="0">
                          <a:latin typeface="+mn-lt"/>
                          <a:ea typeface="+mn-ea"/>
                          <a:cs typeface="Times New Roman"/>
                        </a:rPr>
                        <a:t>Lesson improvement</a:t>
                      </a:r>
                      <a:endParaRPr lang="ja-JP" sz="1000" kern="100" dirty="0">
                        <a:latin typeface="+mn-lt"/>
                        <a:ea typeface="+mn-ea"/>
                        <a:cs typeface="Times New Roman"/>
                      </a:endParaRPr>
                    </a:p>
                    <a:p>
                      <a:pPr marL="95250" lvl="0" indent="-95250" algn="l">
                        <a:lnSpc>
                          <a:spcPct val="100000"/>
                        </a:lnSpc>
                        <a:spcAft>
                          <a:spcPts val="0"/>
                        </a:spcAft>
                        <a:buFont typeface="Wingdings"/>
                        <a:buChar char=""/>
                      </a:pPr>
                      <a:r>
                        <a:rPr lang="en-US" altLang="ja-JP" sz="1000" kern="100" dirty="0" smtClean="0">
                          <a:latin typeface="+mn-lt"/>
                          <a:ea typeface="+mn-ea"/>
                          <a:cs typeface="Times New Roman"/>
                        </a:rPr>
                        <a:t>Grouping</a:t>
                      </a:r>
                      <a:r>
                        <a:rPr lang="en-US" altLang="ja-JP" sz="1000" kern="100" baseline="0" dirty="0" smtClean="0">
                          <a:latin typeface="+mn-lt"/>
                          <a:ea typeface="+mn-ea"/>
                          <a:cs typeface="Times New Roman"/>
                        </a:rPr>
                        <a:t> (whole class, group, individual)</a:t>
                      </a:r>
                      <a:endParaRPr lang="ja-JP" sz="1000" kern="100" dirty="0">
                        <a:latin typeface="+mn-lt"/>
                        <a:ea typeface="+mn-ea"/>
                        <a:cs typeface="Times New Roman"/>
                      </a:endParaRPr>
                    </a:p>
                    <a:p>
                      <a:pPr marL="95250" lvl="0" indent="-95250" algn="l">
                        <a:lnSpc>
                          <a:spcPct val="100000"/>
                        </a:lnSpc>
                        <a:spcAft>
                          <a:spcPts val="0"/>
                        </a:spcAft>
                        <a:buFont typeface="Wingdings"/>
                        <a:buChar char=""/>
                      </a:pPr>
                      <a:r>
                        <a:rPr lang="en-US" altLang="ja-JP" sz="1000" kern="0" dirty="0" smtClean="0">
                          <a:latin typeface="+mn-lt"/>
                          <a:ea typeface="+mn-ea"/>
                          <a:cs typeface="Times New Roman"/>
                        </a:rPr>
                        <a:t>exercise</a:t>
                      </a:r>
                      <a:endParaRPr lang="ja-JP" sz="1000" kern="100" dirty="0">
                        <a:latin typeface="+mn-lt"/>
                        <a:ea typeface="+mn-ea"/>
                        <a:cs typeface="Times New Roman"/>
                      </a:endParaRPr>
                    </a:p>
                    <a:p>
                      <a:pPr marL="95250" lvl="0" indent="-95250" algn="l">
                        <a:lnSpc>
                          <a:spcPct val="100000"/>
                        </a:lnSpc>
                        <a:spcAft>
                          <a:spcPts val="0"/>
                        </a:spcAft>
                        <a:buFont typeface="Wingdings"/>
                        <a:buChar char=""/>
                      </a:pPr>
                      <a:r>
                        <a:rPr lang="en-US" altLang="ja-JP" sz="1000" kern="0" dirty="0" smtClean="0">
                          <a:latin typeface="+mn-lt"/>
                          <a:ea typeface="+mn-ea"/>
                          <a:cs typeface="Times New Roman"/>
                        </a:rPr>
                        <a:t>Teaching/learning aids</a:t>
                      </a:r>
                      <a:endParaRPr lang="ja-JP" sz="1000" kern="100" dirty="0">
                        <a:latin typeface="+mn-lt"/>
                        <a:ea typeface="+mn-ea"/>
                        <a:cs typeface="Times New Roman"/>
                      </a:endParaRPr>
                    </a:p>
                    <a:p>
                      <a:pPr marL="95250" lvl="0" indent="-95250" algn="l">
                        <a:lnSpc>
                          <a:spcPct val="100000"/>
                        </a:lnSpc>
                        <a:spcAft>
                          <a:spcPts val="0"/>
                        </a:spcAft>
                        <a:buFont typeface="Wingdings"/>
                        <a:buChar char=""/>
                      </a:pPr>
                      <a:r>
                        <a:rPr lang="en-US" altLang="ja-JP" sz="1000" kern="0" dirty="0" smtClean="0">
                          <a:latin typeface="+mn-lt"/>
                          <a:ea typeface="+mn-ea"/>
                          <a:cs typeface="Times New Roman"/>
                        </a:rPr>
                        <a:t>Overcome of learning difficulty</a:t>
                      </a:r>
                      <a:endParaRPr lang="ja-JP" sz="1000" kern="100" dirty="0">
                        <a:latin typeface="+mn-lt"/>
                        <a:ea typeface="+mn-ea"/>
                        <a:cs typeface="Times New Roman"/>
                      </a:endParaRPr>
                    </a:p>
                    <a:p>
                      <a:pPr marL="95250" lvl="0" indent="-95250" algn="l">
                        <a:lnSpc>
                          <a:spcPct val="100000"/>
                        </a:lnSpc>
                        <a:spcAft>
                          <a:spcPts val="0"/>
                        </a:spcAft>
                        <a:buFont typeface="Wingdings"/>
                        <a:buChar char=""/>
                      </a:pPr>
                      <a:r>
                        <a:rPr lang="en-US" altLang="ja-JP" sz="1000" kern="0" dirty="0" smtClean="0">
                          <a:latin typeface="+mn-lt"/>
                          <a:ea typeface="+mn-ea"/>
                          <a:cs typeface="Times New Roman"/>
                        </a:rPr>
                        <a:t>Teaching method</a:t>
                      </a:r>
                      <a:endParaRPr lang="ja-JP" sz="1000" kern="100" dirty="0">
                        <a:latin typeface="+mn-lt"/>
                        <a:ea typeface="+mn-ea"/>
                        <a:cs typeface="Times New Roman"/>
                      </a:endParaRPr>
                    </a:p>
                    <a:p>
                      <a:pPr marL="95250" lvl="0" indent="-95250" algn="l">
                        <a:lnSpc>
                          <a:spcPct val="100000"/>
                        </a:lnSpc>
                        <a:spcAft>
                          <a:spcPts val="0"/>
                        </a:spcAft>
                        <a:buFont typeface="Wingdings"/>
                        <a:buChar char=""/>
                      </a:pPr>
                      <a:r>
                        <a:rPr lang="en-US" altLang="ja-JP" sz="1000" kern="0" dirty="0" smtClean="0">
                          <a:latin typeface="+mn-lt"/>
                          <a:ea typeface="+mn-ea"/>
                          <a:cs typeface="Times New Roman"/>
                        </a:rPr>
                        <a:t>Repetition of lesson</a:t>
                      </a:r>
                      <a:endParaRPr lang="ja-JP" sz="1000" kern="100" dirty="0">
                        <a:latin typeface="+mn-lt"/>
                        <a:ea typeface="+mn-ea"/>
                        <a:cs typeface="Times New Roman"/>
                      </a:endParaRPr>
                    </a:p>
                    <a:p>
                      <a:pPr marL="95250" lvl="0" indent="-95250" algn="l">
                        <a:lnSpc>
                          <a:spcPct val="100000"/>
                        </a:lnSpc>
                        <a:spcAft>
                          <a:spcPts val="0"/>
                        </a:spcAft>
                        <a:buFont typeface="Wingdings"/>
                        <a:buChar char=""/>
                      </a:pPr>
                      <a:r>
                        <a:rPr lang="en-US" altLang="ja-JP" sz="1000" kern="0" dirty="0" smtClean="0">
                          <a:latin typeface="+mn-lt"/>
                          <a:ea typeface="+mn-ea"/>
                          <a:cs typeface="Times New Roman"/>
                        </a:rPr>
                        <a:t>Revision</a:t>
                      </a:r>
                      <a:endParaRPr lang="ja-JP" sz="1000" kern="100" dirty="0">
                        <a:latin typeface="+mn-lt"/>
                        <a:ea typeface="+mn-ea"/>
                        <a:cs typeface="Times New Roman"/>
                      </a:endParaRPr>
                    </a:p>
                  </a:txBody>
                  <a:tcPr marL="30997" marR="309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tcPr>
                </a:tc>
                <a:tc>
                  <a:txBody>
                    <a:bodyPr/>
                    <a:lstStyle/>
                    <a:p>
                      <a:pPr indent="63500" algn="l">
                        <a:lnSpc>
                          <a:spcPct val="100000"/>
                        </a:lnSpc>
                        <a:spcAft>
                          <a:spcPts val="0"/>
                        </a:spcAft>
                      </a:pPr>
                      <a:endParaRPr lang="en-GB" sz="1000" kern="100" dirty="0">
                        <a:latin typeface="+mn-lt"/>
                        <a:ea typeface="+mn-ea"/>
                        <a:cs typeface="Times New Roman"/>
                      </a:endParaRPr>
                    </a:p>
                  </a:txBody>
                  <a:tcPr marL="30997" marR="309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tcPr>
                </a:tc>
                <a:tc>
                  <a:txBody>
                    <a:bodyPr/>
                    <a:lstStyle/>
                    <a:p>
                      <a:pPr indent="63500" algn="ctr">
                        <a:lnSpc>
                          <a:spcPct val="100000"/>
                        </a:lnSpc>
                        <a:spcAft>
                          <a:spcPts val="0"/>
                        </a:spcAft>
                      </a:pPr>
                      <a:r>
                        <a:rPr lang="en-US" altLang="ja-JP" sz="1000" b="1" kern="100" dirty="0" smtClean="0">
                          <a:latin typeface="+mn-lt"/>
                          <a:ea typeface="+mn-ea"/>
                          <a:cs typeface="Times New Roman"/>
                        </a:rPr>
                        <a:t>Repetition of lesson</a:t>
                      </a:r>
                      <a:endParaRPr lang="ja-JP" sz="1000" kern="100" dirty="0">
                        <a:latin typeface="+mn-lt"/>
                        <a:ea typeface="+mn-ea"/>
                        <a:cs typeface="Times New Roman"/>
                      </a:endParaRPr>
                    </a:p>
                    <a:p>
                      <a:pPr marL="95250" lvl="0" indent="-95250" algn="l">
                        <a:lnSpc>
                          <a:spcPct val="100000"/>
                        </a:lnSpc>
                        <a:spcAft>
                          <a:spcPts val="0"/>
                        </a:spcAft>
                        <a:buFont typeface="Wingdings"/>
                        <a:buChar char=""/>
                      </a:pPr>
                      <a:r>
                        <a:rPr lang="en-US" altLang="ja-JP" sz="1000" kern="100" dirty="0" err="1" smtClean="0">
                          <a:latin typeface="+mn-lt"/>
                          <a:ea typeface="+mn-ea"/>
                          <a:cs typeface="Times New Roman"/>
                        </a:rPr>
                        <a:t>Tr’s</a:t>
                      </a:r>
                      <a:r>
                        <a:rPr lang="en-US" altLang="ja-JP" sz="1000" kern="100" dirty="0" smtClean="0">
                          <a:latin typeface="+mn-lt"/>
                          <a:ea typeface="+mn-ea"/>
                          <a:cs typeface="Times New Roman"/>
                        </a:rPr>
                        <a:t> demonstration of example</a:t>
                      </a:r>
                      <a:endParaRPr lang="ja-JP" sz="1000" kern="100" dirty="0">
                        <a:latin typeface="+mn-lt"/>
                        <a:ea typeface="+mn-ea"/>
                        <a:cs typeface="Times New Roman"/>
                      </a:endParaRPr>
                    </a:p>
                    <a:p>
                      <a:pPr marL="95250" lvl="0" indent="-95250" algn="l">
                        <a:lnSpc>
                          <a:spcPct val="100000"/>
                        </a:lnSpc>
                        <a:spcAft>
                          <a:spcPts val="0"/>
                        </a:spcAft>
                        <a:buFont typeface="Wingdings"/>
                        <a:buChar char=""/>
                      </a:pPr>
                      <a:r>
                        <a:rPr lang="en-US" altLang="ja-JP" sz="1000" kern="100" dirty="0" smtClean="0">
                          <a:latin typeface="+mn-lt"/>
                          <a:ea typeface="+mn-ea"/>
                          <a:cs typeface="Times New Roman"/>
                        </a:rPr>
                        <a:t>Exercise</a:t>
                      </a:r>
                      <a:r>
                        <a:rPr lang="en-US" altLang="ja-JP" sz="1000" kern="100" baseline="0" dirty="0" smtClean="0">
                          <a:latin typeface="+mn-lt"/>
                          <a:ea typeface="+mn-ea"/>
                          <a:cs typeface="Times New Roman"/>
                        </a:rPr>
                        <a:t> </a:t>
                      </a:r>
                      <a:endParaRPr lang="ja-JP" sz="1000" kern="100" dirty="0">
                        <a:latin typeface="+mn-lt"/>
                        <a:ea typeface="+mn-ea"/>
                        <a:cs typeface="Times New Roman"/>
                      </a:endParaRPr>
                    </a:p>
                  </a:txBody>
                  <a:tcPr marL="30997" marR="309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tcPr>
                </a:tc>
              </a:tr>
              <a:tr h="515009">
                <a:tc vMerge="1">
                  <a:txBody>
                    <a:bodyPr/>
                    <a:lstStyle/>
                    <a:p>
                      <a:endParaRPr kumimoji="1" lang="ja-JP" altLang="en-US"/>
                    </a:p>
                  </a:txBody>
                  <a:tcPr/>
                </a:tc>
                <a:tc>
                  <a:txBody>
                    <a:bodyPr/>
                    <a:lstStyle/>
                    <a:p>
                      <a:pPr indent="63500" algn="ctr">
                        <a:lnSpc>
                          <a:spcPct val="100000"/>
                        </a:lnSpc>
                        <a:spcAft>
                          <a:spcPts val="0"/>
                        </a:spcAft>
                      </a:pPr>
                      <a:r>
                        <a:rPr lang="en-US" altLang="ja-JP" sz="1100" b="1" kern="100" dirty="0" smtClean="0">
                          <a:latin typeface="+mn-lt"/>
                          <a:ea typeface="+mn-ea"/>
                          <a:cs typeface="Times New Roman"/>
                        </a:rPr>
                        <a:t>Support to students who didn’t do</a:t>
                      </a:r>
                      <a:endParaRPr lang="ja-JP" sz="1100" kern="100" dirty="0">
                        <a:latin typeface="+mn-lt"/>
                        <a:ea typeface="+mn-ea"/>
                        <a:cs typeface="Times New Roman"/>
                      </a:endParaRPr>
                    </a:p>
                    <a:p>
                      <a:pPr marL="95250" lvl="0" indent="-95250" algn="l">
                        <a:lnSpc>
                          <a:spcPct val="100000"/>
                        </a:lnSpc>
                        <a:spcAft>
                          <a:spcPts val="0"/>
                        </a:spcAft>
                        <a:buFont typeface="Wingdings"/>
                        <a:buChar char=""/>
                      </a:pPr>
                      <a:r>
                        <a:rPr lang="en-US" altLang="ja-JP" sz="1100" kern="100" dirty="0" smtClean="0">
                          <a:latin typeface="+mn-lt"/>
                          <a:ea typeface="+mn-ea"/>
                          <a:cs typeface="Times New Roman"/>
                        </a:rPr>
                        <a:t>Giving exercise</a:t>
                      </a:r>
                      <a:endParaRPr lang="ja-JP" sz="1100" kern="100" dirty="0">
                        <a:latin typeface="+mn-lt"/>
                        <a:ea typeface="+mn-ea"/>
                        <a:cs typeface="Times New Roman"/>
                      </a:endParaRPr>
                    </a:p>
                  </a:txBody>
                  <a:tcPr marL="30997" marR="309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ctr">
                        <a:lnSpc>
                          <a:spcPct val="100000"/>
                        </a:lnSpc>
                        <a:spcAft>
                          <a:spcPts val="0"/>
                        </a:spcAft>
                      </a:pPr>
                      <a:r>
                        <a:rPr lang="en-US" altLang="ja-JP" sz="1100" b="1" kern="100" dirty="0" smtClean="0">
                          <a:latin typeface="+mn-lt"/>
                          <a:ea typeface="+mn-ea"/>
                          <a:cs typeface="Times New Roman"/>
                        </a:rPr>
                        <a:t>Support to students who didn’t do</a:t>
                      </a:r>
                      <a:endParaRPr lang="ja-JP" altLang="ja-JP" sz="1100" kern="100" dirty="0" smtClean="0">
                        <a:latin typeface="+mn-lt"/>
                        <a:ea typeface="+mn-ea"/>
                        <a:cs typeface="Times New Roman"/>
                      </a:endParaRPr>
                    </a:p>
                    <a:p>
                      <a:pPr marL="95250" lvl="0" indent="-95250" algn="l">
                        <a:lnSpc>
                          <a:spcPct val="100000"/>
                        </a:lnSpc>
                        <a:spcAft>
                          <a:spcPts val="0"/>
                        </a:spcAft>
                        <a:buFont typeface="Wingdings"/>
                        <a:buChar char=""/>
                      </a:pPr>
                      <a:r>
                        <a:rPr lang="en-US" altLang="ja-JP" sz="1100" kern="100" dirty="0" smtClean="0">
                          <a:latin typeface="+mn-lt"/>
                          <a:ea typeface="+mn-ea"/>
                          <a:cs typeface="Times New Roman"/>
                        </a:rPr>
                        <a:t>Remedial work, individual teaching</a:t>
                      </a:r>
                    </a:p>
                    <a:p>
                      <a:pPr marL="95250" lvl="0" indent="-95250" algn="l">
                        <a:lnSpc>
                          <a:spcPct val="100000"/>
                        </a:lnSpc>
                        <a:spcAft>
                          <a:spcPts val="0"/>
                        </a:spcAft>
                        <a:buFont typeface="Wingdings"/>
                        <a:buChar char=""/>
                      </a:pPr>
                      <a:r>
                        <a:rPr lang="en-US" altLang="ja-JP" sz="1100" kern="100" dirty="0" smtClean="0">
                          <a:latin typeface="+mn-lt"/>
                          <a:ea typeface="+mn-ea"/>
                          <a:cs typeface="Times New Roman"/>
                        </a:rPr>
                        <a:t>Giving exercise</a:t>
                      </a:r>
                      <a:endParaRPr lang="ja-JP" altLang="ja-JP" sz="1100" kern="100" dirty="0">
                        <a:latin typeface="+mn-lt"/>
                        <a:ea typeface="+mn-ea"/>
                        <a:cs typeface="Times New Roman"/>
                      </a:endParaRPr>
                    </a:p>
                  </a:txBody>
                  <a:tcPr marL="30997" marR="309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ctr">
                        <a:lnSpc>
                          <a:spcPct val="100000"/>
                        </a:lnSpc>
                        <a:spcAft>
                          <a:spcPts val="0"/>
                        </a:spcAft>
                      </a:pPr>
                      <a:r>
                        <a:rPr lang="en-US" altLang="ja-JP" sz="1100" b="1" kern="100" dirty="0" smtClean="0">
                          <a:latin typeface="+mn-lt"/>
                          <a:ea typeface="+mn-ea"/>
                          <a:cs typeface="Times New Roman"/>
                        </a:rPr>
                        <a:t>Support to students who didn’t do</a:t>
                      </a:r>
                      <a:endParaRPr lang="ja-JP" altLang="ja-JP" sz="1100" kern="100" dirty="0" smtClean="0">
                        <a:latin typeface="+mn-lt"/>
                        <a:ea typeface="+mn-ea"/>
                        <a:cs typeface="Times New Roman"/>
                      </a:endParaRPr>
                    </a:p>
                    <a:p>
                      <a:pPr marL="95250" lvl="0" indent="-95250" algn="l">
                        <a:lnSpc>
                          <a:spcPct val="100000"/>
                        </a:lnSpc>
                        <a:spcAft>
                          <a:spcPts val="0"/>
                        </a:spcAft>
                        <a:buFont typeface="Wingdings"/>
                        <a:buChar char=""/>
                      </a:pPr>
                      <a:r>
                        <a:rPr lang="en-US" altLang="ja-JP" sz="1100" kern="100" dirty="0" smtClean="0">
                          <a:latin typeface="+mn-lt"/>
                          <a:ea typeface="+mn-ea"/>
                          <a:cs typeface="Times New Roman"/>
                        </a:rPr>
                        <a:t>Giving exercise</a:t>
                      </a:r>
                      <a:endParaRPr lang="ja-JP" altLang="ja-JP" sz="1100" kern="100" dirty="0">
                        <a:latin typeface="+mn-lt"/>
                        <a:ea typeface="+mn-ea"/>
                        <a:cs typeface="Times New Roman"/>
                      </a:endParaRPr>
                    </a:p>
                  </a:txBody>
                  <a:tcPr marL="30997" marR="309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l">
                        <a:lnSpc>
                          <a:spcPct val="100000"/>
                        </a:lnSpc>
                        <a:spcAft>
                          <a:spcPts val="0"/>
                        </a:spcAft>
                      </a:pPr>
                      <a:endParaRPr lang="en-GB" sz="1100" kern="100" dirty="0">
                        <a:latin typeface="+mn-lt"/>
                        <a:ea typeface="+mn-ea"/>
                        <a:cs typeface="Times New Roman"/>
                      </a:endParaRPr>
                    </a:p>
                  </a:txBody>
                  <a:tcPr marL="30997" marR="309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1520" y="130622"/>
            <a:ext cx="8604448" cy="850106"/>
          </a:xfrm>
        </p:spPr>
        <p:txBody>
          <a:bodyPr>
            <a:normAutofit/>
          </a:bodyPr>
          <a:lstStyle/>
          <a:p>
            <a:pPr marL="1255713" lvl="0" indent="-1255713" algn="l"/>
            <a:r>
              <a:rPr lang="en-US" altLang="ja-JP" sz="4000" dirty="0" smtClean="0"/>
              <a:t>Discussion </a:t>
            </a:r>
            <a:r>
              <a:rPr lang="en-US" altLang="ja-JP" sz="4000" dirty="0" smtClean="0">
                <a:solidFill>
                  <a:prstClr val="black"/>
                </a:solidFill>
              </a:rPr>
              <a:t>(1)</a:t>
            </a:r>
            <a:endParaRPr kumimoji="1" lang="en-GB" sz="4000" dirty="0"/>
          </a:p>
        </p:txBody>
      </p:sp>
      <p:sp>
        <p:nvSpPr>
          <p:cNvPr id="3" name="コンテンツ プレースホルダ 2"/>
          <p:cNvSpPr>
            <a:spLocks noGrp="1"/>
          </p:cNvSpPr>
          <p:nvPr>
            <p:ph idx="1"/>
          </p:nvPr>
        </p:nvSpPr>
        <p:spPr>
          <a:xfrm>
            <a:off x="323528" y="908720"/>
            <a:ext cx="8568952" cy="5256584"/>
          </a:xfrm>
        </p:spPr>
        <p:txBody>
          <a:bodyPr>
            <a:normAutofit lnSpcReduction="10000"/>
          </a:bodyPr>
          <a:lstStyle/>
          <a:p>
            <a:pPr>
              <a:buNone/>
            </a:pPr>
            <a:r>
              <a:rPr lang="en-US" altLang="ja-JP" sz="2800" dirty="0" smtClean="0"/>
              <a:t>Similarity: “Content” of reflection</a:t>
            </a:r>
            <a:r>
              <a:rPr lang="en-GB" altLang="ja-JP" sz="2800" dirty="0" smtClean="0"/>
              <a:t> </a:t>
            </a:r>
            <a:endParaRPr lang="en-US" altLang="ja-JP" sz="2800" dirty="0" smtClean="0"/>
          </a:p>
          <a:p>
            <a:pPr marL="628650" indent="-266700">
              <a:buNone/>
            </a:pPr>
            <a:r>
              <a:rPr lang="en-US" altLang="ja-JP" sz="2400" u="sng" dirty="0" smtClean="0"/>
              <a:t>Teaching content/mathematics</a:t>
            </a:r>
            <a:r>
              <a:rPr lang="ja-JP" altLang="en-US" sz="2400" dirty="0" smtClean="0"/>
              <a:t>：</a:t>
            </a:r>
            <a:endParaRPr lang="en-US" altLang="ja-JP" sz="2400" dirty="0" smtClean="0"/>
          </a:p>
          <a:p>
            <a:pPr marL="900113" indent="-273050"/>
            <a:r>
              <a:rPr lang="en-US" altLang="ja-JP" sz="2400" dirty="0" smtClean="0"/>
              <a:t>application of mathematics in daily life; “ready-made” mathematics; </a:t>
            </a:r>
            <a:r>
              <a:rPr lang="en-GB" altLang="ja-JP" sz="2400" dirty="0" smtClean="0"/>
              <a:t>following textbooks</a:t>
            </a:r>
            <a:endParaRPr lang="en-US" altLang="ja-JP" sz="2400" dirty="0" smtClean="0"/>
          </a:p>
          <a:p>
            <a:pPr marL="628650" indent="-266700">
              <a:buNone/>
            </a:pPr>
            <a:r>
              <a:rPr lang="en-US" altLang="ja-JP" sz="2400" u="sng" dirty="0" smtClean="0"/>
              <a:t>Learner/learning activity</a:t>
            </a:r>
            <a:r>
              <a:rPr lang="ja-JP" altLang="en-US" sz="2400" dirty="0" smtClean="0"/>
              <a:t>：</a:t>
            </a:r>
            <a:endParaRPr lang="en-US" altLang="ja-JP" sz="2400" dirty="0" smtClean="0"/>
          </a:p>
          <a:p>
            <a:pPr marL="900113" indent="-273050"/>
            <a:r>
              <a:rPr lang="en-US" altLang="ja-JP" sz="2400" dirty="0" smtClean="0"/>
              <a:t>Memorization-based learning; learning for application in daily life; superficial/ concrete evaluation (less analytical evaluation)</a:t>
            </a:r>
          </a:p>
          <a:p>
            <a:pPr marL="628650" indent="-266700">
              <a:buNone/>
            </a:pPr>
            <a:r>
              <a:rPr lang="en-US" altLang="ja-JP" sz="2400" u="sng" dirty="0" smtClean="0"/>
              <a:t>Teacher/teaching activity</a:t>
            </a:r>
            <a:r>
              <a:rPr lang="ja-JP" altLang="en-US" sz="2400" dirty="0" smtClean="0"/>
              <a:t>：</a:t>
            </a:r>
            <a:endParaRPr lang="en-US" altLang="ja-JP" sz="2400" dirty="0" smtClean="0"/>
          </a:p>
          <a:p>
            <a:pPr marL="900113" indent="-273050"/>
            <a:r>
              <a:rPr lang="en-US" altLang="ja-JP" sz="2400" dirty="0" smtClean="0"/>
              <a:t>Efficient “knowledge-transfer” teaching; checking whether ¾ of student understood the lesson</a:t>
            </a:r>
          </a:p>
          <a:p>
            <a:pPr marL="628650" indent="-266700">
              <a:buNone/>
            </a:pPr>
            <a:r>
              <a:rPr lang="en-US" altLang="ja-JP" sz="2400" u="sng" dirty="0" smtClean="0"/>
              <a:t>Classroom/school</a:t>
            </a:r>
            <a:r>
              <a:rPr lang="ja-JP" altLang="en-US" sz="2400" dirty="0" smtClean="0"/>
              <a:t>：</a:t>
            </a:r>
            <a:endParaRPr lang="en-US" altLang="ja-JP" sz="2400" dirty="0" smtClean="0"/>
          </a:p>
          <a:p>
            <a:pPr marL="804863" indent="-177800"/>
            <a:r>
              <a:rPr lang="en-US" altLang="ja-JP" sz="2400" dirty="0" smtClean="0"/>
              <a:t>Lack of teaching/learning aids</a:t>
            </a:r>
          </a:p>
        </p:txBody>
      </p:sp>
      <p:sp>
        <p:nvSpPr>
          <p:cNvPr id="4" name="スライド番号プレースホルダ 3"/>
          <p:cNvSpPr>
            <a:spLocks noGrp="1"/>
          </p:cNvSpPr>
          <p:nvPr>
            <p:ph type="sldNum" sz="quarter" idx="12"/>
          </p:nvPr>
        </p:nvSpPr>
        <p:spPr/>
        <p:txBody>
          <a:bodyPr/>
          <a:lstStyle/>
          <a:p>
            <a:fld id="{16C43456-7A1A-4417-A544-9D4CC0AE537A}" type="slidenum">
              <a:rPr kumimoji="1" lang="en-GB" smtClean="0"/>
              <a:pPr/>
              <a:t>34</a:t>
            </a:fld>
            <a:endParaRPr kumimoji="1" lang="en-GB"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1520" y="130622"/>
            <a:ext cx="8604448" cy="778098"/>
          </a:xfrm>
        </p:spPr>
        <p:txBody>
          <a:bodyPr>
            <a:normAutofit/>
          </a:bodyPr>
          <a:lstStyle/>
          <a:p>
            <a:pPr marL="1255713" lvl="0" indent="-1255713" algn="l"/>
            <a:r>
              <a:rPr lang="en-US" altLang="ja-JP" sz="4000" dirty="0" smtClean="0"/>
              <a:t>Discussion </a:t>
            </a:r>
            <a:r>
              <a:rPr lang="en-US" altLang="ja-JP" sz="4000" dirty="0" smtClean="0">
                <a:solidFill>
                  <a:prstClr val="black"/>
                </a:solidFill>
              </a:rPr>
              <a:t>(2)</a:t>
            </a:r>
            <a:r>
              <a:rPr lang="en-US" altLang="ja-JP" sz="4000" dirty="0" smtClean="0"/>
              <a:t> </a:t>
            </a:r>
            <a:endParaRPr kumimoji="1" lang="en-GB" sz="3200" dirty="0"/>
          </a:p>
        </p:txBody>
      </p:sp>
      <p:sp>
        <p:nvSpPr>
          <p:cNvPr id="3" name="コンテンツ プレースホルダ 2"/>
          <p:cNvSpPr>
            <a:spLocks noGrp="1"/>
          </p:cNvSpPr>
          <p:nvPr>
            <p:ph idx="1"/>
          </p:nvPr>
        </p:nvSpPr>
        <p:spPr>
          <a:xfrm>
            <a:off x="323528" y="980728"/>
            <a:ext cx="8568952" cy="5040560"/>
          </a:xfrm>
        </p:spPr>
        <p:txBody>
          <a:bodyPr>
            <a:normAutofit/>
          </a:bodyPr>
          <a:lstStyle/>
          <a:p>
            <a:pPr lvl="0">
              <a:buNone/>
            </a:pPr>
            <a:r>
              <a:rPr lang="en-US" altLang="ja-JP" sz="2800" dirty="0" smtClean="0">
                <a:solidFill>
                  <a:prstClr val="black"/>
                </a:solidFill>
              </a:rPr>
              <a:t>Similarity: “Process” </a:t>
            </a:r>
            <a:r>
              <a:rPr lang="en-US" altLang="ja-JP" sz="2800" dirty="0">
                <a:solidFill>
                  <a:prstClr val="black"/>
                </a:solidFill>
              </a:rPr>
              <a:t>of </a:t>
            </a:r>
            <a:r>
              <a:rPr lang="en-US" altLang="ja-JP" sz="2800" dirty="0" smtClean="0">
                <a:solidFill>
                  <a:prstClr val="black"/>
                </a:solidFill>
              </a:rPr>
              <a:t>reflection</a:t>
            </a:r>
            <a:endParaRPr lang="en-US" altLang="ja-JP" sz="2800" dirty="0" smtClean="0"/>
          </a:p>
          <a:p>
            <a:pPr marL="628650" indent="-266700">
              <a:buNone/>
            </a:pPr>
            <a:r>
              <a:rPr lang="en-GB" altLang="ja-JP" sz="2400" u="sng" dirty="0" smtClean="0"/>
              <a:t>Looking back on the action</a:t>
            </a:r>
            <a:r>
              <a:rPr lang="ja-JP" altLang="en-US" sz="2400" dirty="0" smtClean="0"/>
              <a:t>：</a:t>
            </a:r>
            <a:r>
              <a:rPr lang="en-GB" altLang="ja-JP" sz="2400" dirty="0" smtClean="0"/>
              <a:t>  </a:t>
            </a:r>
            <a:endParaRPr lang="ja-JP" altLang="ja-JP" sz="2400" dirty="0" smtClean="0"/>
          </a:p>
          <a:p>
            <a:pPr marL="900113" indent="-273050"/>
            <a:r>
              <a:rPr lang="en-US" altLang="ja-JP" sz="2400" dirty="0" smtClean="0"/>
              <a:t>What did/didn’t students learn?</a:t>
            </a:r>
          </a:p>
          <a:p>
            <a:pPr marL="900113" indent="-273050"/>
            <a:r>
              <a:rPr lang="en-US" altLang="ja-JP" sz="2400" dirty="0" smtClean="0"/>
              <a:t>Did ¾ of students understand the lesson?</a:t>
            </a:r>
          </a:p>
          <a:p>
            <a:pPr marL="628650" indent="-266700">
              <a:spcBef>
                <a:spcPts val="1200"/>
              </a:spcBef>
              <a:buNone/>
            </a:pPr>
            <a:r>
              <a:rPr lang="en-GB" altLang="ja-JP" sz="2400" u="sng" dirty="0" smtClean="0"/>
              <a:t>Awareness of essential aspects</a:t>
            </a:r>
            <a:r>
              <a:rPr lang="ja-JP" altLang="en-US" sz="2400" dirty="0" smtClean="0"/>
              <a:t>：</a:t>
            </a:r>
            <a:endParaRPr lang="en-US" altLang="ja-JP" sz="2400" dirty="0" smtClean="0"/>
          </a:p>
          <a:p>
            <a:pPr marL="900113" indent="-273050"/>
            <a:r>
              <a:rPr lang="en-US" altLang="ja-JP" sz="2400" dirty="0" smtClean="0"/>
              <a:t>Recognizing those who didn’t understand as “slow learners”.</a:t>
            </a:r>
          </a:p>
          <a:p>
            <a:pPr marL="628650" indent="-266700">
              <a:spcBef>
                <a:spcPts val="1200"/>
              </a:spcBef>
              <a:buNone/>
            </a:pPr>
            <a:r>
              <a:rPr lang="en-GB" altLang="ja-JP" sz="2400" u="sng" dirty="0" smtClean="0"/>
              <a:t>Creating alternative methods of action</a:t>
            </a:r>
            <a:r>
              <a:rPr lang="ja-JP" altLang="en-US" sz="2400" dirty="0" smtClean="0"/>
              <a:t>：</a:t>
            </a:r>
            <a:endParaRPr lang="en-US" altLang="ja-JP" sz="2400" dirty="0" smtClean="0"/>
          </a:p>
          <a:p>
            <a:pPr marL="900113" indent="-273050"/>
            <a:r>
              <a:rPr lang="en-US" altLang="ja-JP" sz="2400" dirty="0" smtClean="0"/>
              <a:t>Giving extra work to students who didn’t understand.</a:t>
            </a:r>
          </a:p>
        </p:txBody>
      </p:sp>
      <p:sp>
        <p:nvSpPr>
          <p:cNvPr id="4" name="スライド番号プレースホルダ 3"/>
          <p:cNvSpPr>
            <a:spLocks noGrp="1"/>
          </p:cNvSpPr>
          <p:nvPr>
            <p:ph type="sldNum" sz="quarter" idx="12"/>
          </p:nvPr>
        </p:nvSpPr>
        <p:spPr/>
        <p:txBody>
          <a:bodyPr/>
          <a:lstStyle/>
          <a:p>
            <a:fld id="{16C43456-7A1A-4417-A544-9D4CC0AE537A}" type="slidenum">
              <a:rPr kumimoji="1" lang="en-GB" smtClean="0"/>
              <a:pPr/>
              <a:t>35</a:t>
            </a:fld>
            <a:endParaRPr kumimoji="1" lang="en-GB"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1520" y="130622"/>
            <a:ext cx="8604448" cy="778098"/>
          </a:xfrm>
        </p:spPr>
        <p:txBody>
          <a:bodyPr>
            <a:normAutofit/>
          </a:bodyPr>
          <a:lstStyle/>
          <a:p>
            <a:pPr marL="1255713" lvl="0" indent="-1255713" algn="l"/>
            <a:r>
              <a:rPr lang="en-US" altLang="ja-JP" sz="4000" dirty="0" smtClean="0">
                <a:solidFill>
                  <a:prstClr val="black"/>
                </a:solidFill>
              </a:rPr>
              <a:t>Discussion (3)</a:t>
            </a:r>
            <a:endParaRPr kumimoji="1" lang="en-GB" sz="4000" dirty="0"/>
          </a:p>
        </p:txBody>
      </p:sp>
      <p:sp>
        <p:nvSpPr>
          <p:cNvPr id="3" name="コンテンツ プレースホルダ 2"/>
          <p:cNvSpPr>
            <a:spLocks noGrp="1"/>
          </p:cNvSpPr>
          <p:nvPr>
            <p:ph idx="1"/>
          </p:nvPr>
        </p:nvSpPr>
        <p:spPr>
          <a:xfrm>
            <a:off x="323528" y="908720"/>
            <a:ext cx="8820472" cy="5445224"/>
          </a:xfrm>
        </p:spPr>
        <p:txBody>
          <a:bodyPr>
            <a:noAutofit/>
          </a:bodyPr>
          <a:lstStyle/>
          <a:p>
            <a:pPr>
              <a:buNone/>
            </a:pPr>
            <a:r>
              <a:rPr lang="en-US" altLang="ja-JP" sz="2800" dirty="0" smtClean="0">
                <a:solidFill>
                  <a:prstClr val="black"/>
                </a:solidFill>
              </a:rPr>
              <a:t>Difference: “Content” </a:t>
            </a:r>
            <a:r>
              <a:rPr lang="en-US" altLang="ja-JP" sz="2800" dirty="0">
                <a:solidFill>
                  <a:prstClr val="black"/>
                </a:solidFill>
              </a:rPr>
              <a:t>of </a:t>
            </a:r>
            <a:r>
              <a:rPr lang="en-US" altLang="ja-JP" sz="2800" dirty="0" smtClean="0">
                <a:solidFill>
                  <a:prstClr val="black"/>
                </a:solidFill>
              </a:rPr>
              <a:t>reflection (1)</a:t>
            </a:r>
            <a:endParaRPr lang="en-US" altLang="ja-JP" sz="2800" dirty="0" smtClean="0"/>
          </a:p>
          <a:p>
            <a:pPr marL="628650" indent="-266700">
              <a:buNone/>
            </a:pPr>
            <a:r>
              <a:rPr lang="en-US" altLang="ja-JP" sz="2400" u="sng" dirty="0" smtClean="0"/>
              <a:t>Teaching contents/mathematics</a:t>
            </a:r>
            <a:r>
              <a:rPr lang="ja-JP" altLang="en-US" sz="2400" dirty="0" smtClean="0"/>
              <a:t>：</a:t>
            </a:r>
            <a:endParaRPr lang="en-US" altLang="ja-JP" sz="2400" dirty="0" smtClean="0"/>
          </a:p>
          <a:p>
            <a:pPr marL="900113" indent="-273050"/>
            <a:r>
              <a:rPr lang="en-US" altLang="ja-JP" sz="2400" dirty="0" smtClean="0"/>
              <a:t>Teachers in rural area have more consciousness of students’ low understanding.</a:t>
            </a:r>
          </a:p>
          <a:p>
            <a:pPr marL="628650" indent="-266700">
              <a:buNone/>
            </a:pPr>
            <a:r>
              <a:rPr lang="en-US" altLang="ja-JP" sz="2400" u="sng" dirty="0" smtClean="0"/>
              <a:t>Learner/learning activity</a:t>
            </a:r>
            <a:r>
              <a:rPr lang="ja-JP" altLang="en-US" sz="2400" dirty="0" smtClean="0"/>
              <a:t>：</a:t>
            </a:r>
            <a:endParaRPr lang="en-US" altLang="ja-JP" sz="2400" dirty="0" smtClean="0"/>
          </a:p>
          <a:p>
            <a:pPr marL="900113" indent="-273050"/>
            <a:r>
              <a:rPr lang="en-US" altLang="ja-JP" sz="2400" dirty="0" smtClean="0"/>
              <a:t>Experienced teachers evaluate students’ learning with more analytical descriptions based on their rich teaching experience.</a:t>
            </a:r>
          </a:p>
          <a:p>
            <a:pPr marL="900113" indent="-273050"/>
            <a:r>
              <a:rPr lang="en-US" altLang="ja-JP" sz="2400" dirty="0" smtClean="0"/>
              <a:t>Especially, Mrs. </a:t>
            </a:r>
            <a:r>
              <a:rPr lang="en-US" altLang="ja-JP" sz="2400" dirty="0" err="1" smtClean="0"/>
              <a:t>Mulenga</a:t>
            </a:r>
            <a:r>
              <a:rPr lang="en-US" altLang="ja-JP" sz="2400" dirty="0" smtClean="0"/>
              <a:t>  (grade 7) has more consciousness of the influences students’ learning experiences.</a:t>
            </a:r>
          </a:p>
          <a:p>
            <a:pPr marL="628650" indent="-266700">
              <a:buNone/>
            </a:pPr>
            <a:r>
              <a:rPr lang="en-US" altLang="ja-JP" sz="2400" u="sng" dirty="0" smtClean="0"/>
              <a:t>Teacher/teaching activity</a:t>
            </a:r>
            <a:r>
              <a:rPr lang="ja-JP" altLang="en-US" sz="2400" dirty="0" smtClean="0"/>
              <a:t>：</a:t>
            </a:r>
            <a:endParaRPr lang="en-US" altLang="ja-JP" sz="2400" dirty="0" smtClean="0"/>
          </a:p>
          <a:p>
            <a:pPr marL="900113" indent="-273050"/>
            <a:r>
              <a:rPr lang="en-US" altLang="ja-JP" sz="2400" dirty="0" smtClean="0"/>
              <a:t>Young teachers have knowledge on new teaching methods, but cannot utilize it in their mathematics lessons.</a:t>
            </a:r>
          </a:p>
          <a:p>
            <a:pPr marL="900113" indent="-273050"/>
            <a:r>
              <a:rPr lang="en-US" altLang="ja-JP" sz="2400" dirty="0" smtClean="0"/>
              <a:t>Experienced teachers implement lessons considering students’ current status/understanding.</a:t>
            </a:r>
          </a:p>
        </p:txBody>
      </p:sp>
      <p:sp>
        <p:nvSpPr>
          <p:cNvPr id="4" name="スライド番号プレースホルダ 3"/>
          <p:cNvSpPr>
            <a:spLocks noGrp="1"/>
          </p:cNvSpPr>
          <p:nvPr>
            <p:ph type="sldNum" sz="quarter" idx="12"/>
          </p:nvPr>
        </p:nvSpPr>
        <p:spPr/>
        <p:txBody>
          <a:bodyPr/>
          <a:lstStyle/>
          <a:p>
            <a:fld id="{16C43456-7A1A-4417-A544-9D4CC0AE537A}" type="slidenum">
              <a:rPr kumimoji="1" lang="en-GB" smtClean="0"/>
              <a:pPr/>
              <a:t>36</a:t>
            </a:fld>
            <a:endParaRPr kumimoji="1" lang="en-GB"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1520" y="130622"/>
            <a:ext cx="8604448" cy="778098"/>
          </a:xfrm>
        </p:spPr>
        <p:txBody>
          <a:bodyPr>
            <a:normAutofit/>
          </a:bodyPr>
          <a:lstStyle/>
          <a:p>
            <a:pPr marL="1255713" lvl="0" indent="-1255713" algn="l"/>
            <a:r>
              <a:rPr lang="en-US" altLang="ja-JP" sz="4000" dirty="0" smtClean="0">
                <a:solidFill>
                  <a:prstClr val="black"/>
                </a:solidFill>
              </a:rPr>
              <a:t>Discussion (4)</a:t>
            </a:r>
            <a:endParaRPr kumimoji="1" lang="en-GB" sz="4000" dirty="0"/>
          </a:p>
        </p:txBody>
      </p:sp>
      <p:sp>
        <p:nvSpPr>
          <p:cNvPr id="3" name="コンテンツ プレースホルダ 2"/>
          <p:cNvSpPr>
            <a:spLocks noGrp="1"/>
          </p:cNvSpPr>
          <p:nvPr>
            <p:ph idx="1"/>
          </p:nvPr>
        </p:nvSpPr>
        <p:spPr>
          <a:xfrm>
            <a:off x="323528" y="908720"/>
            <a:ext cx="8568952" cy="4608512"/>
          </a:xfrm>
        </p:spPr>
        <p:txBody>
          <a:bodyPr>
            <a:noAutofit/>
          </a:bodyPr>
          <a:lstStyle/>
          <a:p>
            <a:pPr>
              <a:buNone/>
            </a:pPr>
            <a:r>
              <a:rPr lang="en-US" altLang="ja-JP" sz="2800" dirty="0" smtClean="0">
                <a:solidFill>
                  <a:prstClr val="black"/>
                </a:solidFill>
              </a:rPr>
              <a:t>Difference: “Content” </a:t>
            </a:r>
            <a:r>
              <a:rPr lang="en-US" altLang="ja-JP" sz="2800" dirty="0">
                <a:solidFill>
                  <a:prstClr val="black"/>
                </a:solidFill>
              </a:rPr>
              <a:t>of </a:t>
            </a:r>
            <a:r>
              <a:rPr lang="en-US" altLang="ja-JP" sz="2800" dirty="0" smtClean="0">
                <a:solidFill>
                  <a:prstClr val="black"/>
                </a:solidFill>
              </a:rPr>
              <a:t>reflection (2)</a:t>
            </a:r>
            <a:endParaRPr lang="en-US" altLang="ja-JP" sz="2800" dirty="0" smtClean="0"/>
          </a:p>
          <a:p>
            <a:pPr marL="628650" indent="-266700">
              <a:buNone/>
            </a:pPr>
            <a:r>
              <a:rPr lang="en-US" altLang="ja-JP" sz="2400" u="sng" dirty="0" smtClean="0"/>
              <a:t>Classroom/school</a:t>
            </a:r>
            <a:r>
              <a:rPr lang="ja-JP" altLang="en-US" sz="2400" dirty="0" smtClean="0"/>
              <a:t>：</a:t>
            </a:r>
            <a:endParaRPr lang="en-US" altLang="ja-JP" sz="2400" dirty="0" smtClean="0"/>
          </a:p>
          <a:p>
            <a:pPr marL="900113" indent="-273050"/>
            <a:r>
              <a:rPr lang="en-US" altLang="ja-JP" sz="2400" dirty="0" smtClean="0"/>
              <a:t>Young teachers tend to have a consciousness of severe school financial condition.</a:t>
            </a:r>
          </a:p>
          <a:p>
            <a:pPr marL="900113" indent="-273050"/>
            <a:r>
              <a:rPr lang="en-US" altLang="ja-JP" sz="2400" dirty="0" smtClean="0"/>
              <a:t>Experienced teachers tend to pay attention to school’s organizational aspects (collegiality, teacher organization, lesson planning).</a:t>
            </a:r>
          </a:p>
          <a:p>
            <a:pPr marL="628650" indent="-266700">
              <a:buNone/>
            </a:pPr>
            <a:r>
              <a:rPr lang="en-US" altLang="ja-JP" sz="2400" u="sng" dirty="0" smtClean="0"/>
              <a:t>Social/cultural context</a:t>
            </a:r>
            <a:r>
              <a:rPr lang="ja-JP" altLang="en-US" sz="2400" dirty="0" smtClean="0"/>
              <a:t>：</a:t>
            </a:r>
            <a:endParaRPr lang="en-US" altLang="ja-JP" sz="2400" dirty="0" smtClean="0"/>
          </a:p>
          <a:p>
            <a:pPr marL="900113" indent="-273050"/>
            <a:r>
              <a:rPr lang="en-US" altLang="ja-JP" sz="2400" dirty="0" smtClean="0"/>
              <a:t>Teachers in rural area have consciousness about the influence of rural environment to students’ learning.</a:t>
            </a:r>
          </a:p>
        </p:txBody>
      </p:sp>
      <p:sp>
        <p:nvSpPr>
          <p:cNvPr id="4" name="スライド番号プレースホルダ 3"/>
          <p:cNvSpPr>
            <a:spLocks noGrp="1"/>
          </p:cNvSpPr>
          <p:nvPr>
            <p:ph type="sldNum" sz="quarter" idx="12"/>
          </p:nvPr>
        </p:nvSpPr>
        <p:spPr/>
        <p:txBody>
          <a:bodyPr/>
          <a:lstStyle/>
          <a:p>
            <a:fld id="{16C43456-7A1A-4417-A544-9D4CC0AE537A}" type="slidenum">
              <a:rPr kumimoji="1" lang="en-GB" smtClean="0"/>
              <a:pPr/>
              <a:t>37</a:t>
            </a:fld>
            <a:endParaRPr kumimoji="1" lang="en-GB"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1520" y="130622"/>
            <a:ext cx="8604448" cy="778098"/>
          </a:xfrm>
        </p:spPr>
        <p:txBody>
          <a:bodyPr>
            <a:normAutofit/>
          </a:bodyPr>
          <a:lstStyle/>
          <a:p>
            <a:pPr marL="1255713" lvl="0" indent="-1255713" algn="l"/>
            <a:r>
              <a:rPr lang="en-US" altLang="ja-JP" sz="4000" dirty="0" smtClean="0">
                <a:solidFill>
                  <a:prstClr val="black"/>
                </a:solidFill>
              </a:rPr>
              <a:t>Discussion (5)</a:t>
            </a:r>
            <a:endParaRPr kumimoji="1" lang="en-GB" sz="4000" dirty="0"/>
          </a:p>
        </p:txBody>
      </p:sp>
      <p:sp>
        <p:nvSpPr>
          <p:cNvPr id="3" name="コンテンツ プレースホルダ 2"/>
          <p:cNvSpPr>
            <a:spLocks noGrp="1"/>
          </p:cNvSpPr>
          <p:nvPr>
            <p:ph idx="1"/>
          </p:nvPr>
        </p:nvSpPr>
        <p:spPr>
          <a:xfrm>
            <a:off x="323528" y="908720"/>
            <a:ext cx="8568952" cy="5112568"/>
          </a:xfrm>
        </p:spPr>
        <p:txBody>
          <a:bodyPr>
            <a:noAutofit/>
          </a:bodyPr>
          <a:lstStyle/>
          <a:p>
            <a:pPr lvl="0">
              <a:buNone/>
            </a:pPr>
            <a:r>
              <a:rPr lang="en-US" altLang="ja-JP" sz="2800" dirty="0" smtClean="0">
                <a:solidFill>
                  <a:prstClr val="black"/>
                </a:solidFill>
              </a:rPr>
              <a:t>Difference: “Process” </a:t>
            </a:r>
            <a:r>
              <a:rPr lang="en-US" altLang="ja-JP" sz="2800" dirty="0">
                <a:solidFill>
                  <a:prstClr val="black"/>
                </a:solidFill>
              </a:rPr>
              <a:t>of </a:t>
            </a:r>
            <a:r>
              <a:rPr lang="en-US" altLang="ja-JP" sz="2800" dirty="0" smtClean="0">
                <a:solidFill>
                  <a:prstClr val="black"/>
                </a:solidFill>
              </a:rPr>
              <a:t>reflection</a:t>
            </a:r>
            <a:endParaRPr lang="en-US" altLang="ja-JP" sz="2800" dirty="0" smtClean="0"/>
          </a:p>
          <a:p>
            <a:pPr marL="628650" indent="-266700">
              <a:buNone/>
            </a:pPr>
            <a:r>
              <a:rPr lang="en-GB" altLang="ja-JP" sz="2400" u="sng" dirty="0" smtClean="0"/>
              <a:t>Looking back on the action</a:t>
            </a:r>
            <a:r>
              <a:rPr lang="ja-JP" altLang="en-US" sz="2400" dirty="0" smtClean="0"/>
              <a:t>：</a:t>
            </a:r>
            <a:endParaRPr lang="en-US" altLang="ja-JP" sz="2400" dirty="0" smtClean="0"/>
          </a:p>
          <a:p>
            <a:pPr marL="900113" indent="-273050"/>
            <a:r>
              <a:rPr lang="en-US" altLang="ja-JP" sz="2400" dirty="0" smtClean="0"/>
              <a:t>Experienced teachers tend to evaluate students’ learning with analytical descriptions.</a:t>
            </a:r>
          </a:p>
          <a:p>
            <a:pPr marL="628650" indent="-266700">
              <a:buNone/>
            </a:pPr>
            <a:r>
              <a:rPr lang="en-GB" altLang="ja-JP" sz="2400" u="sng" dirty="0" smtClean="0"/>
              <a:t>Awareness of essential aspects</a:t>
            </a:r>
            <a:r>
              <a:rPr lang="ja-JP" altLang="en-US" sz="2400" dirty="0" smtClean="0"/>
              <a:t>：</a:t>
            </a:r>
            <a:endParaRPr lang="en-US" altLang="ja-JP" sz="2400" dirty="0" smtClean="0"/>
          </a:p>
          <a:p>
            <a:pPr marL="900113" indent="-273050"/>
            <a:r>
              <a:rPr lang="en-US" altLang="ja-JP" sz="2400" dirty="0" smtClean="0"/>
              <a:t>Experienced teachers have more viewpoints for analyzing students’ learning difficulties than young teachers.</a:t>
            </a:r>
          </a:p>
          <a:p>
            <a:pPr marL="900113" indent="-273050"/>
            <a:r>
              <a:rPr lang="en-US" altLang="ja-JP" sz="2400" dirty="0" smtClean="0"/>
              <a:t>Teachers in rural area tend to analyze their own teaching more than teachers in urban area.</a:t>
            </a:r>
          </a:p>
          <a:p>
            <a:pPr marL="628650" indent="-266700">
              <a:buNone/>
            </a:pPr>
            <a:r>
              <a:rPr lang="en-GB" altLang="ja-JP" sz="2400" u="sng" dirty="0" smtClean="0"/>
              <a:t>Creating alternative methods of action</a:t>
            </a:r>
            <a:r>
              <a:rPr lang="ja-JP" altLang="en-US" sz="2400" dirty="0" smtClean="0"/>
              <a:t>：</a:t>
            </a:r>
            <a:endParaRPr lang="en-US" altLang="ja-JP" sz="2400" dirty="0" smtClean="0"/>
          </a:p>
          <a:p>
            <a:pPr marL="900113" indent="-273050"/>
            <a:r>
              <a:rPr lang="en-US" altLang="ja-JP" sz="2400" dirty="0" smtClean="0"/>
              <a:t>Teachers in rural area tend to have more ideas for improving their mathematics lessons.</a:t>
            </a:r>
            <a:r>
              <a:rPr lang="en-GB" altLang="ja-JP" sz="2400" u="sng" dirty="0" smtClean="0"/>
              <a:t> </a:t>
            </a:r>
            <a:endParaRPr lang="ja-JP" altLang="ja-JP" sz="2400" u="sng" dirty="0" smtClean="0"/>
          </a:p>
          <a:p>
            <a:pPr marL="900113" indent="-273050"/>
            <a:endParaRPr lang="en-US" altLang="ja-JP" sz="2400" dirty="0" smtClean="0"/>
          </a:p>
          <a:p>
            <a:pPr marL="628650" indent="-1588">
              <a:buNone/>
            </a:pPr>
            <a:endParaRPr lang="en-US" altLang="ja-JP" sz="2400" dirty="0" smtClean="0"/>
          </a:p>
        </p:txBody>
      </p:sp>
      <p:sp>
        <p:nvSpPr>
          <p:cNvPr id="4" name="スライド番号プレースホルダ 3"/>
          <p:cNvSpPr>
            <a:spLocks noGrp="1"/>
          </p:cNvSpPr>
          <p:nvPr>
            <p:ph type="sldNum" sz="quarter" idx="12"/>
          </p:nvPr>
        </p:nvSpPr>
        <p:spPr/>
        <p:txBody>
          <a:bodyPr/>
          <a:lstStyle/>
          <a:p>
            <a:fld id="{16C43456-7A1A-4417-A544-9D4CC0AE537A}" type="slidenum">
              <a:rPr kumimoji="1" lang="en-GB" smtClean="0"/>
              <a:pPr/>
              <a:t>38</a:t>
            </a:fld>
            <a:endParaRPr kumimoji="1" lang="en-GB"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1520" y="130622"/>
            <a:ext cx="8604448" cy="778098"/>
          </a:xfrm>
        </p:spPr>
        <p:txBody>
          <a:bodyPr>
            <a:normAutofit/>
          </a:bodyPr>
          <a:lstStyle/>
          <a:p>
            <a:pPr marL="1255713" lvl="0" indent="-1255713" algn="l"/>
            <a:r>
              <a:rPr lang="en-US" altLang="ja-JP" sz="4000" dirty="0" smtClean="0">
                <a:solidFill>
                  <a:prstClr val="black"/>
                </a:solidFill>
              </a:rPr>
              <a:t>Discussion (6)</a:t>
            </a:r>
            <a:endParaRPr kumimoji="1" lang="en-GB" sz="4000" dirty="0"/>
          </a:p>
        </p:txBody>
      </p:sp>
      <p:sp>
        <p:nvSpPr>
          <p:cNvPr id="3" name="コンテンツ プレースホルダ 2"/>
          <p:cNvSpPr>
            <a:spLocks noGrp="1"/>
          </p:cNvSpPr>
          <p:nvPr>
            <p:ph idx="1"/>
          </p:nvPr>
        </p:nvSpPr>
        <p:spPr>
          <a:xfrm>
            <a:off x="323528" y="908720"/>
            <a:ext cx="8568952" cy="4248472"/>
          </a:xfrm>
        </p:spPr>
        <p:txBody>
          <a:bodyPr>
            <a:noAutofit/>
          </a:bodyPr>
          <a:lstStyle/>
          <a:p>
            <a:pPr>
              <a:buNone/>
            </a:pPr>
            <a:r>
              <a:rPr lang="en-US" altLang="ja-JP" sz="2800" dirty="0" smtClean="0">
                <a:solidFill>
                  <a:prstClr val="black"/>
                </a:solidFill>
              </a:rPr>
              <a:t>Unconscious matters</a:t>
            </a:r>
            <a:endParaRPr lang="en-US" altLang="ja-JP" sz="2800" dirty="0" smtClean="0"/>
          </a:p>
          <a:p>
            <a:pPr marL="628650" indent="-266700"/>
            <a:r>
              <a:rPr lang="en-US" altLang="ja-JP" sz="2400" dirty="0" smtClean="0"/>
              <a:t>Teachers don’t analyze successful mathematics lessons</a:t>
            </a:r>
            <a:r>
              <a:rPr lang="ja-JP" altLang="en-US" sz="2400" dirty="0" smtClean="0"/>
              <a:t> </a:t>
            </a:r>
            <a:r>
              <a:rPr lang="en-US" altLang="ja-JP" sz="2400" dirty="0" smtClean="0"/>
              <a:t>(Why lessons were successful? What were the factors for that?).</a:t>
            </a:r>
          </a:p>
          <a:p>
            <a:pPr marL="628650" indent="-266700"/>
            <a:r>
              <a:rPr lang="en-US" altLang="ja-JP" sz="2400" dirty="0" smtClean="0"/>
              <a:t>Teachers don’t mention about Zambian intended mathematics curriculum.</a:t>
            </a:r>
          </a:p>
          <a:p>
            <a:pPr marL="628650" indent="-266700"/>
            <a:r>
              <a:rPr lang="en-US" altLang="ja-JP" sz="2400" dirty="0" smtClean="0"/>
              <a:t>Teachers don’t reflect concretely on their own teaching activities (for example, use of black board, teacher’s statements and questions in lessons, interactions between teacher and students or among students, etc.).</a:t>
            </a:r>
          </a:p>
        </p:txBody>
      </p:sp>
      <p:sp>
        <p:nvSpPr>
          <p:cNvPr id="4" name="スライド番号プレースホルダ 3"/>
          <p:cNvSpPr>
            <a:spLocks noGrp="1"/>
          </p:cNvSpPr>
          <p:nvPr>
            <p:ph type="sldNum" sz="quarter" idx="12"/>
          </p:nvPr>
        </p:nvSpPr>
        <p:spPr/>
        <p:txBody>
          <a:bodyPr/>
          <a:lstStyle/>
          <a:p>
            <a:fld id="{16C43456-7A1A-4417-A544-9D4CC0AE537A}" type="slidenum">
              <a:rPr kumimoji="1" lang="en-GB" smtClean="0"/>
              <a:pPr/>
              <a:t>39</a:t>
            </a:fld>
            <a:endParaRPr kumimoji="1"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1520" y="274638"/>
            <a:ext cx="8686800" cy="1143000"/>
          </a:xfrm>
        </p:spPr>
        <p:txBody>
          <a:bodyPr>
            <a:normAutofit/>
          </a:bodyPr>
          <a:lstStyle/>
          <a:p>
            <a:pPr algn="l"/>
            <a:r>
              <a:rPr lang="en-US" altLang="ja-JP" sz="4000" dirty="0" smtClean="0"/>
              <a:t>Background (1)</a:t>
            </a:r>
            <a:endParaRPr kumimoji="1" lang="en-GB" sz="4000" dirty="0"/>
          </a:p>
        </p:txBody>
      </p:sp>
      <p:sp>
        <p:nvSpPr>
          <p:cNvPr id="3" name="コンテンツ プレースホルダ 2"/>
          <p:cNvSpPr>
            <a:spLocks noGrp="1"/>
          </p:cNvSpPr>
          <p:nvPr>
            <p:ph idx="1"/>
          </p:nvPr>
        </p:nvSpPr>
        <p:spPr>
          <a:xfrm>
            <a:off x="662880" y="1268760"/>
            <a:ext cx="8229600" cy="5400600"/>
          </a:xfrm>
        </p:spPr>
        <p:txBody>
          <a:bodyPr>
            <a:normAutofit lnSpcReduction="10000"/>
          </a:bodyPr>
          <a:lstStyle/>
          <a:p>
            <a:r>
              <a:rPr kumimoji="1" lang="en-US" altLang="ja-JP" sz="2800" dirty="0" smtClean="0"/>
              <a:t>A variety of international cooperation activities for educational development have been implemented since 1990 in the name of EFA and MDGs.</a:t>
            </a:r>
          </a:p>
          <a:p>
            <a:pPr>
              <a:spcBef>
                <a:spcPts val="1800"/>
              </a:spcBef>
            </a:pPr>
            <a:r>
              <a:rPr lang="en-US" altLang="ja-JP" sz="2800" dirty="0" smtClean="0"/>
              <a:t>EFA-GMR2009 reported that “Many children attend primary school, and even graduate, without ever acquiring a minimum toolkit of literacy and numeracy skills.” (UNESCO, 2008, p.108)</a:t>
            </a:r>
          </a:p>
          <a:p>
            <a:pPr>
              <a:spcBef>
                <a:spcPts val="1800"/>
              </a:spcBef>
            </a:pPr>
            <a:r>
              <a:rPr lang="en-US" altLang="ja-JP" sz="2800" dirty="0" smtClean="0"/>
              <a:t>Various issues on mathematics and science teachers in many countries (JICA, 2007):</a:t>
            </a:r>
          </a:p>
          <a:p>
            <a:pPr marL="808038" indent="273050">
              <a:spcBef>
                <a:spcPts val="600"/>
              </a:spcBef>
              <a:buFont typeface="+mj-lt"/>
              <a:buAutoNum type="alphaLcPeriod"/>
            </a:pPr>
            <a:r>
              <a:rPr lang="en-US" altLang="ja-JP" sz="2200" dirty="0" smtClean="0"/>
              <a:t>Shortage of math &amp; science teachers</a:t>
            </a:r>
          </a:p>
          <a:p>
            <a:pPr marL="808038" indent="273050">
              <a:spcBef>
                <a:spcPts val="0"/>
              </a:spcBef>
              <a:buFont typeface="+mj-lt"/>
              <a:buAutoNum type="alphaLcPeriod"/>
            </a:pPr>
            <a:r>
              <a:rPr lang="en-US" altLang="ja-JP" sz="2200" dirty="0" smtClean="0"/>
              <a:t>Insufficient teacher education</a:t>
            </a:r>
          </a:p>
          <a:p>
            <a:pPr marL="808038" indent="273050">
              <a:spcBef>
                <a:spcPts val="0"/>
              </a:spcBef>
              <a:buFont typeface="+mj-lt"/>
              <a:buAutoNum type="alphaLcPeriod"/>
            </a:pPr>
            <a:r>
              <a:rPr lang="en-US" altLang="ja-JP" sz="2200" dirty="0" smtClean="0"/>
              <a:t>Introduction of irrelevant teaching methods</a:t>
            </a:r>
          </a:p>
          <a:p>
            <a:pPr marL="808038" indent="273050">
              <a:spcBef>
                <a:spcPts val="0"/>
              </a:spcBef>
              <a:buFont typeface="+mj-lt"/>
              <a:buAutoNum type="alphaLcPeriod"/>
            </a:pPr>
            <a:r>
              <a:rPr lang="en-US" altLang="ja-JP" sz="2200" dirty="0" smtClean="0"/>
              <a:t>Traditional lecture-style (knowledge-transfer) lesson</a:t>
            </a:r>
            <a:endParaRPr lang="en-GB" altLang="ja-JP" sz="2200" dirty="0" smtClean="0"/>
          </a:p>
        </p:txBody>
      </p:sp>
      <p:sp>
        <p:nvSpPr>
          <p:cNvPr id="5" name="スライド番号プレースホルダ 4"/>
          <p:cNvSpPr>
            <a:spLocks noGrp="1"/>
          </p:cNvSpPr>
          <p:nvPr>
            <p:ph type="sldNum" sz="quarter" idx="12"/>
          </p:nvPr>
        </p:nvSpPr>
        <p:spPr/>
        <p:txBody>
          <a:bodyPr/>
          <a:lstStyle/>
          <a:p>
            <a:fld id="{16C43456-7A1A-4417-A544-9D4CC0AE537A}" type="slidenum">
              <a:rPr kumimoji="1" lang="en-GB" smtClean="0"/>
              <a:pPr/>
              <a:t>4</a:t>
            </a:fld>
            <a:endParaRPr kumimoji="1" lang="en-GB"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994122"/>
          </a:xfrm>
        </p:spPr>
        <p:txBody>
          <a:bodyPr>
            <a:normAutofit/>
          </a:bodyPr>
          <a:lstStyle/>
          <a:p>
            <a:pPr lvl="0" algn="l"/>
            <a:r>
              <a:rPr lang="en-US" altLang="ja-JP" sz="4000" dirty="0" smtClean="0"/>
              <a:t>Conclusion (1)</a:t>
            </a:r>
            <a:endParaRPr kumimoji="1" lang="en-GB" sz="4000" dirty="0"/>
          </a:p>
        </p:txBody>
      </p:sp>
      <p:sp>
        <p:nvSpPr>
          <p:cNvPr id="3" name="コンテンツ プレースホルダ 2"/>
          <p:cNvSpPr>
            <a:spLocks noGrp="1"/>
          </p:cNvSpPr>
          <p:nvPr>
            <p:ph idx="1"/>
          </p:nvPr>
        </p:nvSpPr>
        <p:spPr>
          <a:xfrm>
            <a:off x="457200" y="1211572"/>
            <a:ext cx="8229600" cy="4932072"/>
          </a:xfrm>
        </p:spPr>
        <p:txBody>
          <a:bodyPr>
            <a:normAutofit/>
          </a:bodyPr>
          <a:lstStyle/>
          <a:p>
            <a:pPr>
              <a:spcBef>
                <a:spcPts val="1800"/>
              </a:spcBef>
              <a:buNone/>
            </a:pPr>
            <a:r>
              <a:rPr lang="en-GB" altLang="ja-JP" sz="2800" u="sng" dirty="0" smtClean="0"/>
              <a:t>Common characteristics of the teachers’ reflections</a:t>
            </a:r>
            <a:r>
              <a:rPr lang="ja-JP" altLang="en-US" sz="2800" dirty="0" smtClean="0"/>
              <a:t>：</a:t>
            </a:r>
            <a:endParaRPr lang="en-US" altLang="ja-JP" sz="2800" dirty="0" smtClean="0"/>
          </a:p>
          <a:p>
            <a:pPr marL="627063" indent="-271463">
              <a:spcBef>
                <a:spcPts val="600"/>
              </a:spcBef>
            </a:pPr>
            <a:r>
              <a:rPr lang="en-US" altLang="ja-JP" sz="2400" dirty="0" smtClean="0"/>
              <a:t>The focus of their reflection is on how to transfer mathematical knowledge and formulas efficiently and give exercises effectively in order for students to memorize and use them. This is based on traditional perspective of mathematics education (knowledge-transfer style).</a:t>
            </a:r>
          </a:p>
          <a:p>
            <a:pPr marL="627063" indent="-271463">
              <a:spcBef>
                <a:spcPts val="1800"/>
              </a:spcBef>
            </a:pPr>
            <a:r>
              <a:rPr lang="en-US" altLang="ja-JP" sz="2400" dirty="0" smtClean="0"/>
              <a:t>They reflect only on unsuccessful lessons, not on successful ones. Therefore, they don’t gather knowledge and insights from good lessons.</a:t>
            </a:r>
          </a:p>
          <a:p>
            <a:pPr marL="627063" indent="-271463">
              <a:spcBef>
                <a:spcPts val="1800"/>
              </a:spcBef>
            </a:pPr>
            <a:r>
              <a:rPr lang="en-US" altLang="ja-JP" sz="2400" dirty="0" smtClean="0"/>
              <a:t>They tend to be conscious of textbooks and students, rather than intended curriculum.</a:t>
            </a:r>
          </a:p>
        </p:txBody>
      </p:sp>
      <p:sp>
        <p:nvSpPr>
          <p:cNvPr id="4" name="スライド番号プレースホルダ 3"/>
          <p:cNvSpPr>
            <a:spLocks noGrp="1"/>
          </p:cNvSpPr>
          <p:nvPr>
            <p:ph type="sldNum" sz="quarter" idx="12"/>
          </p:nvPr>
        </p:nvSpPr>
        <p:spPr/>
        <p:txBody>
          <a:bodyPr/>
          <a:lstStyle/>
          <a:p>
            <a:fld id="{16C43456-7A1A-4417-A544-9D4CC0AE537A}" type="slidenum">
              <a:rPr kumimoji="1" lang="en-GB" smtClean="0"/>
              <a:pPr/>
              <a:t>40</a:t>
            </a:fld>
            <a:endParaRPr kumimoji="1" lang="en-GB"/>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994122"/>
          </a:xfrm>
        </p:spPr>
        <p:txBody>
          <a:bodyPr>
            <a:normAutofit/>
          </a:bodyPr>
          <a:lstStyle/>
          <a:p>
            <a:pPr lvl="0" algn="l"/>
            <a:r>
              <a:rPr lang="en-US" altLang="ja-JP" sz="4000" dirty="0" smtClean="0"/>
              <a:t>Conclusion (2)</a:t>
            </a:r>
            <a:endParaRPr kumimoji="1" lang="en-GB" sz="4000" dirty="0"/>
          </a:p>
        </p:txBody>
      </p:sp>
      <p:sp>
        <p:nvSpPr>
          <p:cNvPr id="3" name="コンテンツ プレースホルダ 2"/>
          <p:cNvSpPr>
            <a:spLocks noGrp="1"/>
          </p:cNvSpPr>
          <p:nvPr>
            <p:ph idx="1"/>
          </p:nvPr>
        </p:nvSpPr>
        <p:spPr>
          <a:xfrm>
            <a:off x="214282" y="1211572"/>
            <a:ext cx="8686800" cy="5432138"/>
          </a:xfrm>
        </p:spPr>
        <p:txBody>
          <a:bodyPr>
            <a:normAutofit lnSpcReduction="10000"/>
          </a:bodyPr>
          <a:lstStyle/>
          <a:p>
            <a:pPr marL="627063" indent="-271463">
              <a:spcBef>
                <a:spcPts val="600"/>
              </a:spcBef>
              <a:buNone/>
            </a:pPr>
            <a:r>
              <a:rPr lang="en-US" altLang="ja-JP" sz="2800" u="sng" dirty="0" smtClean="0"/>
              <a:t>Characteristics of young teachers’ reflection: </a:t>
            </a:r>
            <a:endParaRPr lang="en-US" altLang="ja-JP" sz="2800" dirty="0" smtClean="0"/>
          </a:p>
          <a:p>
            <a:pPr marL="900113" indent="-273050">
              <a:spcBef>
                <a:spcPts val="600"/>
              </a:spcBef>
            </a:pPr>
            <a:r>
              <a:rPr lang="en-US" altLang="ja-JP" sz="2400" dirty="0" smtClean="0"/>
              <a:t>Although they have viewpoints of recent mathematics education in terms of student’s understanding and teaching methods for mathematics. However, they cannot realize these viewpoints in their lesson practices.</a:t>
            </a:r>
          </a:p>
          <a:p>
            <a:pPr marL="900113" indent="-273050">
              <a:spcBef>
                <a:spcPts val="600"/>
              </a:spcBef>
            </a:pPr>
            <a:r>
              <a:rPr lang="en-US" altLang="ja-JP" sz="2400" dirty="0" smtClean="0"/>
              <a:t>The focus tends to be on school’s financial condition.</a:t>
            </a:r>
          </a:p>
          <a:p>
            <a:pPr marL="627063" indent="-271463">
              <a:spcBef>
                <a:spcPts val="600"/>
              </a:spcBef>
              <a:buNone/>
            </a:pPr>
            <a:r>
              <a:rPr lang="en-US" altLang="ja-JP" sz="2800" u="sng" dirty="0" smtClean="0"/>
              <a:t>Characteristics of experienced teachers’ reflection:</a:t>
            </a:r>
            <a:endParaRPr lang="en-US" altLang="ja-JP" sz="2800" dirty="0" smtClean="0"/>
          </a:p>
          <a:p>
            <a:pPr marL="900113" indent="-273050">
              <a:spcBef>
                <a:spcPts val="600"/>
              </a:spcBef>
            </a:pPr>
            <a:r>
              <a:rPr lang="en-US" altLang="ja-JP" sz="2400" dirty="0" smtClean="0"/>
              <a:t>The focus is on the current status of students’ understanding and affective aspects, although their teaching perspective is traditional knowledge-transfer style.</a:t>
            </a:r>
          </a:p>
          <a:p>
            <a:pPr marL="900113" indent="-273050">
              <a:spcBef>
                <a:spcPts val="600"/>
              </a:spcBef>
            </a:pPr>
            <a:r>
              <a:rPr lang="en-US" altLang="ja-JP" sz="2400" dirty="0" smtClean="0"/>
              <a:t>They are more conscious of analytical evaluation of students’ learning.</a:t>
            </a:r>
          </a:p>
          <a:p>
            <a:pPr marL="900113" indent="-273050">
              <a:spcBef>
                <a:spcPts val="600"/>
              </a:spcBef>
            </a:pPr>
            <a:r>
              <a:rPr lang="en-US" altLang="ja-JP" sz="2400" dirty="0" smtClean="0"/>
              <a:t>They have more viewpoints on the factors of students’ learning difficulty and teaching practices.</a:t>
            </a:r>
          </a:p>
        </p:txBody>
      </p:sp>
      <p:sp>
        <p:nvSpPr>
          <p:cNvPr id="4" name="スライド番号プレースホルダ 3"/>
          <p:cNvSpPr>
            <a:spLocks noGrp="1"/>
          </p:cNvSpPr>
          <p:nvPr>
            <p:ph type="sldNum" sz="quarter" idx="12"/>
          </p:nvPr>
        </p:nvSpPr>
        <p:spPr/>
        <p:txBody>
          <a:bodyPr/>
          <a:lstStyle/>
          <a:p>
            <a:fld id="{16C43456-7A1A-4417-A544-9D4CC0AE537A}" type="slidenum">
              <a:rPr kumimoji="1" lang="en-GB" smtClean="0"/>
              <a:pPr/>
              <a:t>41</a:t>
            </a:fld>
            <a:endParaRPr kumimoji="1" lang="en-GB"/>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994122"/>
          </a:xfrm>
        </p:spPr>
        <p:txBody>
          <a:bodyPr>
            <a:normAutofit/>
          </a:bodyPr>
          <a:lstStyle/>
          <a:p>
            <a:pPr lvl="0" algn="l"/>
            <a:r>
              <a:rPr lang="en-US" altLang="ja-JP" sz="4000" dirty="0" smtClean="0"/>
              <a:t>Conclusion (3)</a:t>
            </a:r>
            <a:endParaRPr kumimoji="1" lang="en-GB" sz="4000" dirty="0"/>
          </a:p>
        </p:txBody>
      </p:sp>
      <p:sp>
        <p:nvSpPr>
          <p:cNvPr id="3" name="コンテンツ プレースホルダ 2"/>
          <p:cNvSpPr>
            <a:spLocks noGrp="1"/>
          </p:cNvSpPr>
          <p:nvPr>
            <p:ph idx="1"/>
          </p:nvPr>
        </p:nvSpPr>
        <p:spPr>
          <a:xfrm>
            <a:off x="214282" y="1211572"/>
            <a:ext cx="8401080" cy="5457788"/>
          </a:xfrm>
        </p:spPr>
        <p:txBody>
          <a:bodyPr>
            <a:normAutofit/>
          </a:bodyPr>
          <a:lstStyle/>
          <a:p>
            <a:pPr marL="627063" indent="-271463">
              <a:spcBef>
                <a:spcPts val="600"/>
              </a:spcBef>
              <a:buNone/>
            </a:pPr>
            <a:r>
              <a:rPr lang="en-US" altLang="ja-JP" sz="2800" u="sng" dirty="0" smtClean="0"/>
              <a:t>Characteristics of reflection of teachers in rural area:</a:t>
            </a:r>
          </a:p>
          <a:p>
            <a:pPr marL="900113" indent="-273050">
              <a:spcBef>
                <a:spcPts val="600"/>
              </a:spcBef>
            </a:pPr>
            <a:r>
              <a:rPr lang="en-US" altLang="ja-JP" sz="2400" dirty="0" smtClean="0"/>
              <a:t>They tend to think about the influence of rural environment upon students’ learning.</a:t>
            </a:r>
          </a:p>
          <a:p>
            <a:pPr marL="900113" indent="-273050">
              <a:spcBef>
                <a:spcPts val="600"/>
              </a:spcBef>
            </a:pPr>
            <a:r>
              <a:rPr lang="en-US" altLang="ja-JP" sz="2400" dirty="0" smtClean="0"/>
              <a:t>They tend to study teaching content, look back to lesson, and think about lesson improvement in consideration of current status of students.</a:t>
            </a:r>
          </a:p>
          <a:p>
            <a:pPr marL="627063" indent="-271463">
              <a:spcBef>
                <a:spcPts val="600"/>
              </a:spcBef>
              <a:buNone/>
            </a:pPr>
            <a:r>
              <a:rPr lang="en-US" altLang="ja-JP" sz="2800" u="sng" dirty="0" smtClean="0"/>
              <a:t>Characteristics of reflection of teachers in urban area:</a:t>
            </a:r>
          </a:p>
          <a:p>
            <a:pPr marL="900113" indent="-273050">
              <a:spcBef>
                <a:spcPts val="600"/>
              </a:spcBef>
            </a:pPr>
            <a:r>
              <a:rPr lang="en-US" altLang="ja-JP" sz="2400" dirty="0" smtClean="0"/>
              <a:t>They tend to consider national examination strongly.</a:t>
            </a:r>
          </a:p>
        </p:txBody>
      </p:sp>
      <p:sp>
        <p:nvSpPr>
          <p:cNvPr id="4" name="スライド番号プレースホルダ 3"/>
          <p:cNvSpPr>
            <a:spLocks noGrp="1"/>
          </p:cNvSpPr>
          <p:nvPr>
            <p:ph type="sldNum" sz="quarter" idx="12"/>
          </p:nvPr>
        </p:nvSpPr>
        <p:spPr/>
        <p:txBody>
          <a:bodyPr/>
          <a:lstStyle/>
          <a:p>
            <a:fld id="{16C43456-7A1A-4417-A544-9D4CC0AE537A}" type="slidenum">
              <a:rPr kumimoji="1" lang="en-GB" smtClean="0"/>
              <a:pPr/>
              <a:t>42</a:t>
            </a:fld>
            <a:endParaRPr kumimoji="1" lang="en-GB"/>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1520" y="130622"/>
            <a:ext cx="8604448" cy="778098"/>
          </a:xfrm>
        </p:spPr>
        <p:txBody>
          <a:bodyPr>
            <a:normAutofit/>
          </a:bodyPr>
          <a:lstStyle/>
          <a:p>
            <a:pPr marL="1255713" lvl="0" indent="-1255713" algn="l"/>
            <a:r>
              <a:rPr lang="en-US" altLang="ja-JP" sz="4000" dirty="0" smtClean="0">
                <a:solidFill>
                  <a:prstClr val="black"/>
                </a:solidFill>
              </a:rPr>
              <a:t>Conclusion (4)</a:t>
            </a:r>
            <a:endParaRPr kumimoji="1" lang="en-GB" sz="3200" dirty="0"/>
          </a:p>
        </p:txBody>
      </p:sp>
      <p:sp>
        <p:nvSpPr>
          <p:cNvPr id="3" name="コンテンツ プレースホルダ 2"/>
          <p:cNvSpPr>
            <a:spLocks noGrp="1"/>
          </p:cNvSpPr>
          <p:nvPr>
            <p:ph idx="1"/>
          </p:nvPr>
        </p:nvSpPr>
        <p:spPr>
          <a:xfrm>
            <a:off x="323528" y="980728"/>
            <a:ext cx="8568952" cy="5256584"/>
          </a:xfrm>
        </p:spPr>
        <p:txBody>
          <a:bodyPr>
            <a:noAutofit/>
          </a:bodyPr>
          <a:lstStyle/>
          <a:p>
            <a:pPr>
              <a:buNone/>
            </a:pPr>
            <a:r>
              <a:rPr lang="en-US" altLang="ja-JP" sz="2800" u="sng" dirty="0" smtClean="0"/>
              <a:t>Roles of reflection in their pedagogical competence development:</a:t>
            </a:r>
          </a:p>
          <a:p>
            <a:pPr marL="628650" indent="-266700"/>
            <a:r>
              <a:rPr lang="en-US" altLang="ja-JP" sz="2400" dirty="0" smtClean="0"/>
              <a:t>Their reflections play a role to check whether teachers give students mathematical knowledge and exercises efficiently on the basis of the traditional perspective of mathematics education as “knowledge-transfer” style.</a:t>
            </a:r>
          </a:p>
          <a:p>
            <a:pPr marL="628650" indent="-266700" algn="ctr">
              <a:buNone/>
            </a:pPr>
            <a:r>
              <a:rPr lang="ja-JP" altLang="en-US" sz="2400" dirty="0" smtClean="0"/>
              <a:t>↓↓↓</a:t>
            </a:r>
            <a:endParaRPr lang="en-US" altLang="ja-JP" sz="2400" dirty="0" smtClean="0"/>
          </a:p>
          <a:p>
            <a:pPr marL="628650" indent="-266700">
              <a:buFont typeface="Wingdings" pitchFamily="2" charset="2"/>
              <a:buChar char="ü"/>
            </a:pPr>
            <a:r>
              <a:rPr lang="en-US" altLang="ja-JP" sz="2400" dirty="0" smtClean="0"/>
              <a:t>It is necessary to find a way that educational staff concerned (school teachers, researchers and teacher educators of university/teacher training college, regional education office, and ministry of education) collaborate in order to gather and share practical experiences of realizing the intended curriculum, and to implement professional supports.</a:t>
            </a:r>
          </a:p>
        </p:txBody>
      </p:sp>
      <p:sp>
        <p:nvSpPr>
          <p:cNvPr id="4" name="スライド番号プレースホルダ 3"/>
          <p:cNvSpPr>
            <a:spLocks noGrp="1"/>
          </p:cNvSpPr>
          <p:nvPr>
            <p:ph type="sldNum" sz="quarter" idx="12"/>
          </p:nvPr>
        </p:nvSpPr>
        <p:spPr/>
        <p:txBody>
          <a:bodyPr/>
          <a:lstStyle/>
          <a:p>
            <a:fld id="{16C43456-7A1A-4417-A544-9D4CC0AE537A}" type="slidenum">
              <a:rPr kumimoji="1" lang="en-GB" smtClean="0"/>
              <a:pPr/>
              <a:t>43</a:t>
            </a:fld>
            <a:endParaRPr kumimoji="1" lang="en-GB"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994122"/>
          </a:xfrm>
        </p:spPr>
        <p:txBody>
          <a:bodyPr>
            <a:normAutofit/>
          </a:bodyPr>
          <a:lstStyle/>
          <a:p>
            <a:pPr lvl="0" algn="l"/>
            <a:r>
              <a:rPr lang="en-US" altLang="ja-JP" sz="4000" dirty="0" smtClean="0"/>
              <a:t>Further works (1)</a:t>
            </a:r>
            <a:endParaRPr kumimoji="1" lang="en-GB" sz="4000" dirty="0"/>
          </a:p>
        </p:txBody>
      </p:sp>
      <p:sp>
        <p:nvSpPr>
          <p:cNvPr id="3" name="コンテンツ プレースホルダ 2"/>
          <p:cNvSpPr>
            <a:spLocks noGrp="1"/>
          </p:cNvSpPr>
          <p:nvPr>
            <p:ph idx="1"/>
          </p:nvPr>
        </p:nvSpPr>
        <p:spPr>
          <a:xfrm>
            <a:off x="857224" y="1211572"/>
            <a:ext cx="7748934" cy="5025740"/>
          </a:xfrm>
        </p:spPr>
        <p:txBody>
          <a:bodyPr>
            <a:normAutofit/>
          </a:bodyPr>
          <a:lstStyle/>
          <a:p>
            <a:pPr marL="0" indent="0">
              <a:spcBef>
                <a:spcPts val="1800"/>
              </a:spcBef>
              <a:buNone/>
            </a:pPr>
            <a:r>
              <a:rPr lang="en-US" altLang="ja-JP" sz="2800" i="1" dirty="0" smtClean="0"/>
              <a:t>International Research on the Formation of Teachers’ “Community of Practice” and their “Identity” in Mathematics and Science Education</a:t>
            </a:r>
          </a:p>
          <a:p>
            <a:pPr marL="531813" indent="-258763">
              <a:spcBef>
                <a:spcPts val="1800"/>
              </a:spcBef>
            </a:pPr>
            <a:r>
              <a:rPr lang="en-US" altLang="ja-JP" sz="2400" dirty="0" smtClean="0"/>
              <a:t>Objectives: </a:t>
            </a:r>
          </a:p>
          <a:p>
            <a:pPr marL="804863" indent="0">
              <a:spcBef>
                <a:spcPts val="600"/>
              </a:spcBef>
              <a:buNone/>
            </a:pPr>
            <a:r>
              <a:rPr lang="en-US" altLang="ja-JP" sz="2400" dirty="0" smtClean="0"/>
              <a:t>To describe the process of the formation of teachers’ community of practice and their identity for the development of mathematics and science education in African and Asian countries  </a:t>
            </a:r>
          </a:p>
          <a:p>
            <a:pPr marL="531813" indent="-258763">
              <a:spcBef>
                <a:spcPts val="1800"/>
              </a:spcBef>
            </a:pPr>
            <a:r>
              <a:rPr lang="en-US" altLang="ja-JP" sz="2400" dirty="0" smtClean="0"/>
              <a:t>Target Countries: </a:t>
            </a:r>
          </a:p>
          <a:p>
            <a:pPr marL="804863" indent="0">
              <a:spcBef>
                <a:spcPts val="600"/>
              </a:spcBef>
              <a:buNone/>
            </a:pPr>
            <a:r>
              <a:rPr lang="en-US" altLang="ja-JP" sz="2400" dirty="0" smtClean="0"/>
              <a:t>Kenya, Zambia, Bangladesh and Cambodia</a:t>
            </a:r>
          </a:p>
          <a:p>
            <a:pPr marL="804863" indent="-273050">
              <a:spcBef>
                <a:spcPts val="1800"/>
              </a:spcBef>
            </a:pPr>
            <a:endParaRPr lang="en-US" altLang="ja-JP" sz="2400" dirty="0" smtClean="0"/>
          </a:p>
          <a:p>
            <a:pPr marL="804863" indent="0">
              <a:spcBef>
                <a:spcPts val="600"/>
              </a:spcBef>
              <a:buNone/>
            </a:pPr>
            <a:endParaRPr lang="en-US" altLang="ja-JP" sz="2400" dirty="0" smtClean="0"/>
          </a:p>
          <a:p>
            <a:pPr marL="804863" indent="0">
              <a:spcBef>
                <a:spcPts val="600"/>
              </a:spcBef>
              <a:buNone/>
            </a:pPr>
            <a:endParaRPr lang="en-US" altLang="ja-JP" sz="2400" dirty="0" smtClean="0"/>
          </a:p>
        </p:txBody>
      </p:sp>
      <p:sp>
        <p:nvSpPr>
          <p:cNvPr id="4" name="スライド番号プレースホルダ 3"/>
          <p:cNvSpPr>
            <a:spLocks noGrp="1"/>
          </p:cNvSpPr>
          <p:nvPr>
            <p:ph type="sldNum" sz="quarter" idx="12"/>
          </p:nvPr>
        </p:nvSpPr>
        <p:spPr/>
        <p:txBody>
          <a:bodyPr/>
          <a:lstStyle/>
          <a:p>
            <a:fld id="{16C43456-7A1A-4417-A544-9D4CC0AE537A}" type="slidenum">
              <a:rPr kumimoji="1" lang="en-GB" smtClean="0"/>
              <a:pPr/>
              <a:t>44</a:t>
            </a:fld>
            <a:endParaRPr kumimoji="1" lang="en-GB"/>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994122"/>
          </a:xfrm>
        </p:spPr>
        <p:txBody>
          <a:bodyPr>
            <a:normAutofit/>
          </a:bodyPr>
          <a:lstStyle/>
          <a:p>
            <a:pPr lvl="0" algn="l"/>
            <a:r>
              <a:rPr lang="en-US" altLang="ja-JP" sz="4000" dirty="0" smtClean="0"/>
              <a:t>Further works (2)</a:t>
            </a:r>
            <a:endParaRPr kumimoji="1" lang="en-GB" sz="4000" dirty="0"/>
          </a:p>
        </p:txBody>
      </p:sp>
      <p:sp>
        <p:nvSpPr>
          <p:cNvPr id="3" name="コンテンツ プレースホルダ 2"/>
          <p:cNvSpPr>
            <a:spLocks noGrp="1"/>
          </p:cNvSpPr>
          <p:nvPr>
            <p:ph idx="1"/>
          </p:nvPr>
        </p:nvSpPr>
        <p:spPr>
          <a:xfrm>
            <a:off x="857224" y="1211572"/>
            <a:ext cx="7748934" cy="5432138"/>
          </a:xfrm>
        </p:spPr>
        <p:txBody>
          <a:bodyPr>
            <a:normAutofit/>
          </a:bodyPr>
          <a:lstStyle/>
          <a:p>
            <a:pPr marL="0" indent="0">
              <a:spcBef>
                <a:spcPts val="1800"/>
              </a:spcBef>
              <a:buNone/>
            </a:pPr>
            <a:r>
              <a:rPr lang="en-US" altLang="ja-JP" sz="2800" i="1" dirty="0" smtClean="0"/>
              <a:t>International Research on the Formation of Teachers’ “Community of Practice” and their “Identity” in Mathematics and Science Education</a:t>
            </a:r>
          </a:p>
          <a:p>
            <a:pPr marL="531813" indent="-258763">
              <a:spcBef>
                <a:spcPts val="1800"/>
              </a:spcBef>
            </a:pPr>
            <a:r>
              <a:rPr lang="en-US" altLang="ja-JP" sz="2400" dirty="0" smtClean="0"/>
              <a:t>Research Activities: </a:t>
            </a:r>
          </a:p>
          <a:p>
            <a:pPr marL="989013" indent="-457200">
              <a:spcBef>
                <a:spcPts val="600"/>
              </a:spcBef>
              <a:buFont typeface="+mj-ea"/>
              <a:buAutoNum type="circleNumDbPlain"/>
            </a:pPr>
            <a:r>
              <a:rPr lang="en-US" altLang="ja-JP" sz="2400" dirty="0" smtClean="0"/>
              <a:t>To study teacher education system for mathematics and science teachers </a:t>
            </a:r>
          </a:p>
          <a:p>
            <a:pPr marL="989013" indent="-457200">
              <a:spcBef>
                <a:spcPts val="1200"/>
              </a:spcBef>
              <a:buFont typeface="+mj-ea"/>
              <a:buAutoNum type="circleNumDbPlain"/>
            </a:pPr>
            <a:r>
              <a:rPr lang="en-US" altLang="ja-JP" sz="2400" dirty="0" smtClean="0"/>
              <a:t>To analyze the growth of individual teacher and the formation of teachers’ community of practice (as professional group)</a:t>
            </a:r>
          </a:p>
          <a:p>
            <a:pPr marL="989013" indent="-457200">
              <a:spcBef>
                <a:spcPts val="1200"/>
              </a:spcBef>
              <a:buFont typeface="+mj-ea"/>
              <a:buAutoNum type="circleNumDbPlain"/>
            </a:pPr>
            <a:r>
              <a:rPr lang="en-US" altLang="ja-JP" sz="2400" dirty="0" smtClean="0"/>
              <a:t>To identify the interrelation between the teacher education system, the individual growth, and the formation of teachers’ community and their identity</a:t>
            </a:r>
          </a:p>
          <a:p>
            <a:pPr marL="804863" indent="0">
              <a:spcBef>
                <a:spcPts val="600"/>
              </a:spcBef>
              <a:buNone/>
            </a:pPr>
            <a:endParaRPr lang="en-US" altLang="ja-JP" sz="2400" dirty="0" smtClean="0"/>
          </a:p>
          <a:p>
            <a:pPr marL="804863" indent="0">
              <a:spcBef>
                <a:spcPts val="600"/>
              </a:spcBef>
              <a:buNone/>
            </a:pPr>
            <a:endParaRPr lang="en-US" altLang="ja-JP" sz="2400" dirty="0" smtClean="0"/>
          </a:p>
        </p:txBody>
      </p:sp>
      <p:sp>
        <p:nvSpPr>
          <p:cNvPr id="4" name="スライド番号プレースホルダ 3"/>
          <p:cNvSpPr>
            <a:spLocks noGrp="1"/>
          </p:cNvSpPr>
          <p:nvPr>
            <p:ph type="sldNum" sz="quarter" idx="12"/>
          </p:nvPr>
        </p:nvSpPr>
        <p:spPr/>
        <p:txBody>
          <a:bodyPr/>
          <a:lstStyle/>
          <a:p>
            <a:fld id="{16C43456-7A1A-4417-A544-9D4CC0AE537A}" type="slidenum">
              <a:rPr kumimoji="1" lang="en-GB" smtClean="0"/>
              <a:pPr/>
              <a:t>45</a:t>
            </a:fld>
            <a:endParaRPr kumimoji="1" lang="en-GB"/>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4"/>
            <a:ext cx="8229600" cy="714372"/>
          </a:xfrm>
        </p:spPr>
        <p:txBody>
          <a:bodyPr/>
          <a:lstStyle/>
          <a:p>
            <a:pPr algn="l"/>
            <a:r>
              <a:rPr kumimoji="1" lang="en-US" altLang="ja-JP" sz="4000" dirty="0" smtClean="0"/>
              <a:t>Reference:</a:t>
            </a:r>
            <a:endParaRPr kumimoji="1" lang="ja-JP" altLang="en-US" sz="4000" dirty="0"/>
          </a:p>
        </p:txBody>
      </p:sp>
      <p:sp>
        <p:nvSpPr>
          <p:cNvPr id="3" name="コンテンツ プレースホルダ 2"/>
          <p:cNvSpPr>
            <a:spLocks noGrp="1"/>
          </p:cNvSpPr>
          <p:nvPr>
            <p:ph idx="1"/>
          </p:nvPr>
        </p:nvSpPr>
        <p:spPr>
          <a:xfrm>
            <a:off x="71406" y="714356"/>
            <a:ext cx="9001156" cy="6000792"/>
          </a:xfrm>
        </p:spPr>
        <p:txBody>
          <a:bodyPr>
            <a:noAutofit/>
          </a:bodyPr>
          <a:lstStyle/>
          <a:p>
            <a:pPr marL="177800" indent="-177800">
              <a:buNone/>
            </a:pPr>
            <a:r>
              <a:rPr lang="ja-JP" altLang="en-US" sz="1400" dirty="0" smtClean="0"/>
              <a:t>国際協力機構</a:t>
            </a:r>
            <a:r>
              <a:rPr lang="en-GB" sz="1400" dirty="0" smtClean="0"/>
              <a:t>(2007)</a:t>
            </a:r>
            <a:r>
              <a:rPr lang="en-US" altLang="ja-JP" sz="1400" dirty="0" smtClean="0"/>
              <a:t>『</a:t>
            </a:r>
            <a:r>
              <a:rPr lang="en-GB" sz="1400" dirty="0" smtClean="0"/>
              <a:t>JICA</a:t>
            </a:r>
            <a:r>
              <a:rPr lang="ja-JP" altLang="en-US" sz="1400" dirty="0" smtClean="0"/>
              <a:t>理数科教育協力にかかる事業経験体系化～その理念とアプローチ～</a:t>
            </a:r>
            <a:r>
              <a:rPr lang="en-US" altLang="ja-JP" sz="1400" dirty="0" smtClean="0"/>
              <a:t>』</a:t>
            </a:r>
            <a:r>
              <a:rPr lang="en-GB" sz="1400" dirty="0" smtClean="0"/>
              <a:t>, </a:t>
            </a:r>
            <a:r>
              <a:rPr lang="ja-JP" altLang="en-US" sz="1400" dirty="0" smtClean="0"/>
              <a:t>国際協力機構</a:t>
            </a:r>
            <a:r>
              <a:rPr lang="en-GB" sz="1400" dirty="0" smtClean="0"/>
              <a:t>, </a:t>
            </a:r>
            <a:r>
              <a:rPr lang="ja-JP" altLang="en-US" sz="1400" dirty="0" smtClean="0"/>
              <a:t>国際協力総合研修所</a:t>
            </a:r>
            <a:r>
              <a:rPr lang="en-GB" sz="1400" dirty="0" smtClean="0"/>
              <a:t>.</a:t>
            </a:r>
            <a:endParaRPr lang="ja-JP" altLang="en-US" sz="1400" dirty="0" smtClean="0"/>
          </a:p>
          <a:p>
            <a:pPr marL="177800" indent="-177800">
              <a:buNone/>
            </a:pPr>
            <a:r>
              <a:rPr lang="ja-JP" altLang="en-US" sz="1400" dirty="0" smtClean="0"/>
              <a:t>佐藤郁哉</a:t>
            </a:r>
            <a:r>
              <a:rPr lang="en-GB" sz="1400" dirty="0" smtClean="0"/>
              <a:t>(2008)</a:t>
            </a:r>
            <a:r>
              <a:rPr lang="en-US" altLang="ja-JP" sz="1400" dirty="0" smtClean="0"/>
              <a:t>『</a:t>
            </a:r>
            <a:r>
              <a:rPr lang="ja-JP" altLang="en-US" sz="1400" dirty="0" smtClean="0"/>
              <a:t>質的データ分析法　原理・方法・実践</a:t>
            </a:r>
            <a:r>
              <a:rPr lang="en-US" altLang="ja-JP" sz="1400" dirty="0" smtClean="0"/>
              <a:t>』</a:t>
            </a:r>
            <a:r>
              <a:rPr lang="ja-JP" altLang="en-US" sz="1400" dirty="0" smtClean="0"/>
              <a:t>新曜社</a:t>
            </a:r>
            <a:r>
              <a:rPr lang="en-GB" sz="1400" dirty="0" smtClean="0"/>
              <a:t>.</a:t>
            </a:r>
            <a:endParaRPr lang="ja-JP" altLang="en-US" sz="1400" dirty="0" smtClean="0"/>
          </a:p>
          <a:p>
            <a:pPr marL="177800" indent="-177800">
              <a:buNone/>
            </a:pPr>
            <a:r>
              <a:rPr lang="en-GB" sz="1400" dirty="0" smtClean="0"/>
              <a:t>Curriculum Development Centre (2003) </a:t>
            </a:r>
            <a:r>
              <a:rPr lang="en-GB" sz="1400" i="1" dirty="0" smtClean="0"/>
              <a:t>Zambia Basic Education Syllabi Grade 1-7</a:t>
            </a:r>
            <a:r>
              <a:rPr lang="en-GB" sz="1400" dirty="0" smtClean="0"/>
              <a:t>. Ministry of Education, Lusaka, Zambia.</a:t>
            </a:r>
            <a:endParaRPr lang="ja-JP" altLang="en-US" sz="1400" dirty="0" smtClean="0"/>
          </a:p>
          <a:p>
            <a:pPr marL="177800" indent="-177800">
              <a:buNone/>
            </a:pPr>
            <a:r>
              <a:rPr lang="en-GB" sz="1400" dirty="0" smtClean="0"/>
              <a:t>Ina, V. S. M., Michael, O. M., Teresa, A. S., Robert, A. G., Kelvin, D. G., Eugenio, J. G., Steven, J. C. and Kathleen, M. O. (2003) </a:t>
            </a:r>
            <a:r>
              <a:rPr lang="en-GB" sz="1400" i="1" dirty="0" smtClean="0"/>
              <a:t>Assessment Frameworks and Specifications 2003 2</a:t>
            </a:r>
            <a:r>
              <a:rPr lang="en-GB" sz="1400" i="1" baseline="30000" dirty="0" smtClean="0"/>
              <a:t>nd</a:t>
            </a:r>
            <a:r>
              <a:rPr lang="en-GB" sz="1400" i="1" dirty="0" smtClean="0"/>
              <a:t> edition</a:t>
            </a:r>
            <a:r>
              <a:rPr lang="en-GB" sz="1400" dirty="0" smtClean="0"/>
              <a:t>. The International Association for the Evaluation of Educational Achievement.</a:t>
            </a:r>
            <a:endParaRPr lang="ja-JP" altLang="en-US" sz="1400" dirty="0" smtClean="0"/>
          </a:p>
          <a:p>
            <a:pPr marL="177800" indent="-177800">
              <a:buNone/>
            </a:pPr>
            <a:r>
              <a:rPr lang="en-GB" sz="1400" dirty="0" smtClean="0"/>
              <a:t>Jansen, A. and Spitzer, S. M. (2009) “Prospective middle school mathematics teachers’ reflective thinking skills: descriptions of their students’ thinking and interpretations of their teaching.” </a:t>
            </a:r>
            <a:r>
              <a:rPr lang="en-GB" sz="1400" i="1" dirty="0" smtClean="0"/>
              <a:t>Journal of Mathematics Teacher Education</a:t>
            </a:r>
            <a:r>
              <a:rPr lang="en-GB" sz="1400" dirty="0" smtClean="0"/>
              <a:t> 12, pp.133-151.</a:t>
            </a:r>
            <a:endParaRPr lang="ja-JP" altLang="en-US" sz="1400" dirty="0" smtClean="0"/>
          </a:p>
          <a:p>
            <a:pPr marL="177800" indent="-177800">
              <a:buNone/>
            </a:pPr>
            <a:r>
              <a:rPr lang="en-GB" sz="1400" dirty="0" err="1" smtClean="0"/>
              <a:t>Korthagen</a:t>
            </a:r>
            <a:r>
              <a:rPr lang="en-GB" sz="1400" dirty="0" smtClean="0"/>
              <a:t>, F. A. J. (1985) “Reflective Teaching and </a:t>
            </a:r>
            <a:r>
              <a:rPr lang="en-GB" sz="1400" dirty="0" err="1" smtClean="0"/>
              <a:t>Preservice</a:t>
            </a:r>
            <a:r>
              <a:rPr lang="en-GB" sz="1400" dirty="0" smtClean="0"/>
              <a:t> Teacher Education in the Netherlands.” </a:t>
            </a:r>
            <a:r>
              <a:rPr lang="en-GB" sz="1400" i="1" dirty="0" smtClean="0"/>
              <a:t>Journal of Teacher Education</a:t>
            </a:r>
            <a:r>
              <a:rPr lang="en-GB" sz="1400" dirty="0" smtClean="0"/>
              <a:t> 36(5), pp.11-15.</a:t>
            </a:r>
            <a:endParaRPr lang="ja-JP" altLang="en-US" sz="1400" dirty="0" smtClean="0"/>
          </a:p>
          <a:p>
            <a:pPr marL="177800" indent="-177800">
              <a:buNone/>
            </a:pPr>
            <a:r>
              <a:rPr lang="en-GB" sz="1400" dirty="0" err="1" smtClean="0"/>
              <a:t>Korthagen</a:t>
            </a:r>
            <a:r>
              <a:rPr lang="en-GB" sz="1400" dirty="0" smtClean="0"/>
              <a:t>, F. A. J. (2001) </a:t>
            </a:r>
            <a:r>
              <a:rPr lang="en-GB" sz="1400" i="1" dirty="0" smtClean="0"/>
              <a:t>Linking Practice and Theory: The Pedagogy of Realistic Teacher Education</a:t>
            </a:r>
            <a:r>
              <a:rPr lang="en-GB" sz="1400" dirty="0" smtClean="0"/>
              <a:t>. Lawrence Erlbaum Associates.</a:t>
            </a:r>
            <a:endParaRPr lang="ja-JP" altLang="en-US" sz="1400" dirty="0" smtClean="0"/>
          </a:p>
          <a:p>
            <a:pPr marL="177800" indent="-177800">
              <a:buNone/>
            </a:pPr>
            <a:r>
              <a:rPr lang="en-GB" sz="1400" dirty="0" err="1" smtClean="0"/>
              <a:t>Manouchehri</a:t>
            </a:r>
            <a:r>
              <a:rPr lang="en-GB" sz="1400" dirty="0" smtClean="0"/>
              <a:t>, A. (2002) “Developing teaching knowledge through peer discourse.” </a:t>
            </a:r>
            <a:r>
              <a:rPr lang="en-GB" sz="1400" i="1" dirty="0" smtClean="0"/>
              <a:t>Teaching and Teacher Education</a:t>
            </a:r>
            <a:r>
              <a:rPr lang="en-GB" sz="1400" dirty="0" smtClean="0"/>
              <a:t>, 18, pp.715-737.</a:t>
            </a:r>
            <a:endParaRPr lang="ja-JP" altLang="en-US" sz="1400" dirty="0" smtClean="0"/>
          </a:p>
          <a:p>
            <a:pPr marL="177800" indent="-177800">
              <a:buNone/>
            </a:pPr>
            <a:r>
              <a:rPr lang="en-GB" sz="1400" dirty="0" smtClean="0"/>
              <a:t>McDuffie, A. R. (2004) “Mathematics Teaching as a Deliberate Practice: An Investigation of Elementary Pre-service Teachers' Reflective Thinking During Student Teaching.” </a:t>
            </a:r>
            <a:r>
              <a:rPr lang="en-GB" sz="1400" i="1" dirty="0" smtClean="0"/>
              <a:t>Journal of Mathematics Teacher Education</a:t>
            </a:r>
            <a:r>
              <a:rPr lang="en-GB" sz="1400" dirty="0" smtClean="0"/>
              <a:t> 7(1), pp.33-61.</a:t>
            </a:r>
            <a:endParaRPr lang="ja-JP" altLang="en-US" sz="1400" dirty="0" smtClean="0"/>
          </a:p>
          <a:p>
            <a:pPr marL="177800" indent="-177800">
              <a:buNone/>
            </a:pPr>
            <a:r>
              <a:rPr lang="en-GB" sz="1400" dirty="0" smtClean="0"/>
              <a:t>Rodgers, C. R. (2002) “Seeing student learning: Teacher change and the role of reflection.” </a:t>
            </a:r>
            <a:r>
              <a:rPr lang="en-GB" sz="1400" i="1" dirty="0" smtClean="0"/>
              <a:t>Harvard Educational Review</a:t>
            </a:r>
            <a:r>
              <a:rPr lang="en-GB" sz="1400" dirty="0" smtClean="0"/>
              <a:t>, 72(2), pp.230-253.</a:t>
            </a:r>
            <a:endParaRPr lang="ja-JP" altLang="en-US" sz="1400" dirty="0" smtClean="0"/>
          </a:p>
          <a:p>
            <a:pPr marL="177800" indent="-177800">
              <a:buNone/>
            </a:pPr>
            <a:r>
              <a:rPr lang="en-GB" sz="1400" dirty="0" smtClean="0"/>
              <a:t>UNESCO (2004) </a:t>
            </a:r>
            <a:r>
              <a:rPr lang="en-GB" sz="1400" i="1" dirty="0" smtClean="0"/>
              <a:t>EFA Global Monitoring Report 2005 Education for All The Quality Imperative</a:t>
            </a:r>
            <a:r>
              <a:rPr lang="en-GB" sz="1400" dirty="0" smtClean="0"/>
              <a:t>. UNESCO Publishing, Paris.</a:t>
            </a:r>
            <a:endParaRPr lang="ja-JP" altLang="en-US" sz="1400" dirty="0" smtClean="0"/>
          </a:p>
          <a:p>
            <a:pPr marL="177800" indent="-177800">
              <a:buNone/>
            </a:pPr>
            <a:r>
              <a:rPr lang="en-GB" sz="1400" dirty="0" smtClean="0"/>
              <a:t>UNESCO (2008) </a:t>
            </a:r>
            <a:r>
              <a:rPr lang="en-GB" sz="1400" i="1" dirty="0" smtClean="0"/>
              <a:t>EFA Global Monitoring Report 2009 Education for All Overcoming Inequality: Why Governance Matters</a:t>
            </a:r>
            <a:r>
              <a:rPr lang="en-GB" sz="1400" dirty="0" smtClean="0"/>
              <a:t>. UNESCO Publishing, Paris.</a:t>
            </a:r>
            <a:endParaRPr lang="ja-JP" altLang="en-US" sz="1400" dirty="0" smtClean="0"/>
          </a:p>
          <a:p>
            <a:pPr marL="177800" indent="-177800">
              <a:buNone/>
            </a:pPr>
            <a:r>
              <a:rPr lang="en-GB" sz="1400" dirty="0" smtClean="0"/>
              <a:t>van Es, E. A. and </a:t>
            </a:r>
            <a:r>
              <a:rPr lang="en-GB" sz="1400" dirty="0" err="1" smtClean="0"/>
              <a:t>Sherin</a:t>
            </a:r>
            <a:r>
              <a:rPr lang="en-GB" sz="1400" dirty="0" smtClean="0"/>
              <a:t>, M. G. (2008) “Mathematics teachers’ “learning to notice” in the context of a video club.” </a:t>
            </a:r>
            <a:r>
              <a:rPr lang="en-GB" sz="1400" i="1" dirty="0" smtClean="0"/>
              <a:t>Teaching and Teacher Education</a:t>
            </a:r>
            <a:r>
              <a:rPr lang="en-GB" sz="1400" dirty="0" smtClean="0"/>
              <a:t>, 24(2), pp.244-276.</a:t>
            </a:r>
            <a:endParaRPr lang="ja-JP" altLang="en-US" sz="1400" dirty="0" smtClean="0"/>
          </a:p>
        </p:txBody>
      </p:sp>
      <p:sp>
        <p:nvSpPr>
          <p:cNvPr id="4" name="スライド番号プレースホルダ 3"/>
          <p:cNvSpPr>
            <a:spLocks noGrp="1"/>
          </p:cNvSpPr>
          <p:nvPr>
            <p:ph type="sldNum" sz="quarter" idx="12"/>
          </p:nvPr>
        </p:nvSpPr>
        <p:spPr/>
        <p:txBody>
          <a:bodyPr/>
          <a:lstStyle/>
          <a:p>
            <a:fld id="{16C43456-7A1A-4417-A544-9D4CC0AE537A}" type="slidenum">
              <a:rPr kumimoji="1" lang="en-GB" smtClean="0"/>
              <a:pPr/>
              <a:t>46</a:t>
            </a:fld>
            <a:endParaRPr kumimoji="1" lang="en-GB"/>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571752"/>
            <a:ext cx="8229600" cy="1143000"/>
          </a:xfrm>
        </p:spPr>
        <p:txBody>
          <a:bodyPr>
            <a:normAutofit/>
          </a:bodyPr>
          <a:lstStyle/>
          <a:p>
            <a:r>
              <a:rPr kumimoji="1" lang="en-US" altLang="ja-JP" dirty="0" smtClean="0"/>
              <a:t>Thank you for your attention.</a:t>
            </a:r>
            <a:endParaRPr kumimoji="1" lang="en-GB" dirty="0"/>
          </a:p>
        </p:txBody>
      </p:sp>
      <p:sp>
        <p:nvSpPr>
          <p:cNvPr id="3" name="スライド番号プレースホルダ 2"/>
          <p:cNvSpPr>
            <a:spLocks noGrp="1"/>
          </p:cNvSpPr>
          <p:nvPr>
            <p:ph type="sldNum" sz="quarter" idx="12"/>
          </p:nvPr>
        </p:nvSpPr>
        <p:spPr/>
        <p:txBody>
          <a:bodyPr/>
          <a:lstStyle/>
          <a:p>
            <a:fld id="{16C43456-7A1A-4417-A544-9D4CC0AE537A}" type="slidenum">
              <a:rPr kumimoji="1" lang="en-GB" smtClean="0"/>
              <a:pPr/>
              <a:t>47</a:t>
            </a:fld>
            <a:endParaRPr kumimoji="1" lang="en-GB"/>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706090"/>
          </a:xfrm>
        </p:spPr>
        <p:txBody>
          <a:bodyPr>
            <a:normAutofit/>
          </a:bodyPr>
          <a:lstStyle/>
          <a:p>
            <a:pPr algn="l"/>
            <a:r>
              <a:rPr lang="en-US" altLang="ja-JP" sz="4000" dirty="0" smtClean="0"/>
              <a:t>Background (2)</a:t>
            </a:r>
            <a:endParaRPr kumimoji="1" lang="ja-JP" altLang="en-US" sz="4000" dirty="0"/>
          </a:p>
        </p:txBody>
      </p:sp>
      <p:sp>
        <p:nvSpPr>
          <p:cNvPr id="3" name="コンテンツ プレースホルダ 2"/>
          <p:cNvSpPr>
            <a:spLocks noGrp="1"/>
          </p:cNvSpPr>
          <p:nvPr>
            <p:ph idx="1"/>
          </p:nvPr>
        </p:nvSpPr>
        <p:spPr>
          <a:xfrm>
            <a:off x="457200" y="1052736"/>
            <a:ext cx="8507288" cy="5616624"/>
          </a:xfrm>
        </p:spPr>
        <p:txBody>
          <a:bodyPr>
            <a:normAutofit/>
          </a:bodyPr>
          <a:lstStyle/>
          <a:p>
            <a:pPr>
              <a:buNone/>
            </a:pPr>
            <a:r>
              <a:rPr lang="en-US" altLang="ja-JP" sz="2800" dirty="0" smtClean="0"/>
              <a:t>Initiatives and actions of teachers for their own educational improvement:</a:t>
            </a:r>
          </a:p>
          <a:p>
            <a:pPr marL="627063" indent="-271463"/>
            <a:r>
              <a:rPr lang="en-US" altLang="ja-JP" sz="2400" dirty="0" smtClean="0"/>
              <a:t>Educational issues should be found by teachers themselves.</a:t>
            </a:r>
          </a:p>
          <a:p>
            <a:pPr marL="627063" indent="-271463"/>
            <a:r>
              <a:rPr lang="en-US" altLang="ja-JP" sz="2400" dirty="0" smtClean="0"/>
              <a:t>Actions for the issues should be planned and implemented in consideration of their needs and social/cultural context.</a:t>
            </a:r>
          </a:p>
          <a:p>
            <a:pPr marL="627063" indent="-271463"/>
            <a:r>
              <a:rPr lang="en-US" altLang="ja-JP" sz="2400" dirty="0" smtClean="0"/>
              <a:t>Necessary competence for the actions should be developed based on their own practice.</a:t>
            </a:r>
          </a:p>
          <a:p>
            <a:pPr marL="627063" indent="-271463" algn="ctr">
              <a:buNone/>
            </a:pPr>
            <a:r>
              <a:rPr lang="ja-JP" altLang="en-US" sz="2400" dirty="0" smtClean="0"/>
              <a:t>↓↓↓</a:t>
            </a:r>
            <a:endParaRPr lang="en-US" altLang="ja-JP" sz="2400" dirty="0" smtClean="0"/>
          </a:p>
          <a:p>
            <a:pPr marL="627063" indent="-271463">
              <a:buFont typeface="Wingdings" pitchFamily="2" charset="2"/>
              <a:buChar char="ü"/>
            </a:pPr>
            <a:r>
              <a:rPr lang="en-US" altLang="ja-JP" sz="2400" dirty="0" smtClean="0"/>
              <a:t>International cooperation should be reconsidered as a support for these problem solving and competence development (as “endogenous approach”).</a:t>
            </a:r>
          </a:p>
          <a:p>
            <a:pPr marL="627063" indent="-271463">
              <a:buFont typeface="Wingdings" pitchFamily="2" charset="2"/>
              <a:buChar char="ü"/>
            </a:pPr>
            <a:r>
              <a:rPr lang="en-US" altLang="ja-JP" sz="2400" dirty="0" smtClean="0"/>
              <a:t>The focus </a:t>
            </a:r>
            <a:r>
              <a:rPr lang="en-GB" altLang="ja-JP" sz="2400" dirty="0" smtClean="0"/>
              <a:t>of this research is on teachers’ “Reflection” on their mathematics lessons.</a:t>
            </a:r>
            <a:endParaRPr lang="en-US" altLang="ja-JP" sz="2400" dirty="0" smtClean="0"/>
          </a:p>
        </p:txBody>
      </p:sp>
      <p:sp>
        <p:nvSpPr>
          <p:cNvPr id="4" name="スライド番号プレースホルダ 3"/>
          <p:cNvSpPr>
            <a:spLocks noGrp="1"/>
          </p:cNvSpPr>
          <p:nvPr>
            <p:ph type="sldNum" sz="quarter" idx="12"/>
          </p:nvPr>
        </p:nvSpPr>
        <p:spPr/>
        <p:txBody>
          <a:bodyPr/>
          <a:lstStyle/>
          <a:p>
            <a:fld id="{16C43456-7A1A-4417-A544-9D4CC0AE537A}" type="slidenum">
              <a:rPr kumimoji="1" lang="en-GB" smtClean="0"/>
              <a:pPr/>
              <a:t>5</a:t>
            </a:fld>
            <a:endParaRPr kumimoji="1" lang="en-GB"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pPr algn="l"/>
            <a:r>
              <a:rPr lang="en-GB" altLang="ja-JP" sz="4000" dirty="0" smtClean="0"/>
              <a:t>Objectives of this research</a:t>
            </a:r>
            <a:endParaRPr kumimoji="1" lang="en-GB" sz="4000" dirty="0"/>
          </a:p>
        </p:txBody>
      </p:sp>
      <p:sp>
        <p:nvSpPr>
          <p:cNvPr id="3" name="コンテンツ プレースホルダ 2"/>
          <p:cNvSpPr>
            <a:spLocks noGrp="1"/>
          </p:cNvSpPr>
          <p:nvPr>
            <p:ph idx="1"/>
          </p:nvPr>
        </p:nvSpPr>
        <p:spPr>
          <a:xfrm>
            <a:off x="457200" y="1571612"/>
            <a:ext cx="8229600" cy="2937508"/>
          </a:xfrm>
        </p:spPr>
        <p:txBody>
          <a:bodyPr>
            <a:normAutofit/>
          </a:bodyPr>
          <a:lstStyle/>
          <a:p>
            <a:pPr>
              <a:spcBef>
                <a:spcPts val="1800"/>
              </a:spcBef>
            </a:pPr>
            <a:r>
              <a:rPr lang="en-GB" altLang="ja-JP" sz="2800" dirty="0" smtClean="0"/>
              <a:t>To identify the current status of Zambian teachers’ reflection on their own mathematics lessons, the change of their reflection, and the role of their reflection in their pedagogical competence development by qualitative data analysis based on their writing in “Lesson Diary”. </a:t>
            </a:r>
            <a:endParaRPr lang="en-US" altLang="ja-JP" sz="2800" dirty="0" smtClean="0"/>
          </a:p>
        </p:txBody>
      </p:sp>
      <p:sp>
        <p:nvSpPr>
          <p:cNvPr id="4" name="スライド番号プレースホルダ 3"/>
          <p:cNvSpPr>
            <a:spLocks noGrp="1"/>
          </p:cNvSpPr>
          <p:nvPr>
            <p:ph type="sldNum" sz="quarter" idx="12"/>
          </p:nvPr>
        </p:nvSpPr>
        <p:spPr/>
        <p:txBody>
          <a:bodyPr/>
          <a:lstStyle/>
          <a:p>
            <a:fld id="{16C43456-7A1A-4417-A544-9D4CC0AE537A}" type="slidenum">
              <a:rPr kumimoji="1" lang="en-GB" smtClean="0"/>
              <a:pPr/>
              <a:t>6</a:t>
            </a:fld>
            <a:endParaRPr kumimoji="1" lang="en-GB"/>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pPr algn="l"/>
            <a:r>
              <a:rPr lang="en-US" altLang="ja-JP" sz="4000" dirty="0" smtClean="0"/>
              <a:t>Country involved in this research</a:t>
            </a:r>
            <a:endParaRPr kumimoji="1" lang="en-GB" sz="4000" dirty="0"/>
          </a:p>
        </p:txBody>
      </p:sp>
      <p:sp>
        <p:nvSpPr>
          <p:cNvPr id="3" name="コンテンツ プレースホルダ 2"/>
          <p:cNvSpPr>
            <a:spLocks noGrp="1"/>
          </p:cNvSpPr>
          <p:nvPr>
            <p:ph idx="1"/>
          </p:nvPr>
        </p:nvSpPr>
        <p:spPr>
          <a:xfrm>
            <a:off x="457200" y="1412776"/>
            <a:ext cx="8229600" cy="4665700"/>
          </a:xfrm>
        </p:spPr>
        <p:txBody>
          <a:bodyPr>
            <a:normAutofit/>
          </a:bodyPr>
          <a:lstStyle/>
          <a:p>
            <a:pPr>
              <a:spcBef>
                <a:spcPts val="1800"/>
              </a:spcBef>
              <a:buNone/>
            </a:pPr>
            <a:r>
              <a:rPr lang="en-US" altLang="ja-JP" sz="2800" dirty="0" smtClean="0"/>
              <a:t>Republic of Zambia:</a:t>
            </a:r>
          </a:p>
          <a:p>
            <a:pPr marL="627063" indent="-271463">
              <a:spcBef>
                <a:spcPts val="0"/>
              </a:spcBef>
            </a:pPr>
            <a:r>
              <a:rPr lang="en-US" altLang="ja-JP" sz="2400" dirty="0" smtClean="0"/>
              <a:t>“</a:t>
            </a:r>
            <a:r>
              <a:rPr lang="en-GB" altLang="ja-JP" sz="2400" dirty="0" smtClean="0"/>
              <a:t>School Programme of In-service for the Term (SPRINT</a:t>
            </a:r>
            <a:r>
              <a:rPr lang="en-US" altLang="ja-JP" sz="2400" dirty="0" smtClean="0"/>
              <a:t>)” focusing on teachers’ reflection and collegiality has been running since 1999.</a:t>
            </a:r>
          </a:p>
          <a:p>
            <a:pPr marL="627063" indent="-271463">
              <a:spcBef>
                <a:spcPts val="0"/>
              </a:spcBef>
            </a:pPr>
            <a:r>
              <a:rPr lang="en-US" altLang="ja-JP" sz="2400" dirty="0" smtClean="0"/>
              <a:t>International cooperation projects for Zambian teacher education have been implemented by </a:t>
            </a:r>
            <a:r>
              <a:rPr lang="en-GB" altLang="ja-JP" sz="2400" dirty="0" smtClean="0"/>
              <a:t>Belgium, USA, Japan, etc. </a:t>
            </a:r>
            <a:r>
              <a:rPr lang="en-US" altLang="ja-JP" sz="2400" dirty="0" smtClean="0"/>
              <a:t>based on SPRINT.</a:t>
            </a:r>
          </a:p>
          <a:p>
            <a:pPr marL="355600" indent="0" algn="ctr">
              <a:spcBef>
                <a:spcPts val="0"/>
              </a:spcBef>
              <a:buNone/>
            </a:pPr>
            <a:r>
              <a:rPr lang="ja-JP" altLang="en-US" sz="2400" dirty="0" smtClean="0"/>
              <a:t>↓↓↓</a:t>
            </a:r>
            <a:endParaRPr lang="en-US" altLang="ja-JP" sz="2400" dirty="0" smtClean="0"/>
          </a:p>
          <a:p>
            <a:pPr marL="723900" indent="-368300">
              <a:spcBef>
                <a:spcPts val="0"/>
              </a:spcBef>
              <a:buFont typeface="Wingdings" pitchFamily="2" charset="2"/>
              <a:buChar char="ü"/>
            </a:pPr>
            <a:r>
              <a:rPr lang="en-US" altLang="ja-JP" sz="2400" dirty="0" smtClean="0"/>
              <a:t>There would be a possibility to have suggestions toward international cooperation for mathematics teacher education as endogenous approach.</a:t>
            </a:r>
            <a:endParaRPr lang="en-US" altLang="ja-JP" sz="2800" dirty="0" smtClean="0"/>
          </a:p>
        </p:txBody>
      </p:sp>
      <p:sp>
        <p:nvSpPr>
          <p:cNvPr id="4" name="スライド番号プレースホルダ 3"/>
          <p:cNvSpPr>
            <a:spLocks noGrp="1"/>
          </p:cNvSpPr>
          <p:nvPr>
            <p:ph type="sldNum" sz="quarter" idx="12"/>
          </p:nvPr>
        </p:nvSpPr>
        <p:spPr/>
        <p:txBody>
          <a:bodyPr/>
          <a:lstStyle/>
          <a:p>
            <a:fld id="{16C43456-7A1A-4417-A544-9D4CC0AE537A}" type="slidenum">
              <a:rPr kumimoji="1" lang="en-GB" smtClean="0"/>
              <a:pPr/>
              <a:t>7</a:t>
            </a:fld>
            <a:endParaRPr kumimoji="1" lang="en-GB"/>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39552" y="130622"/>
            <a:ext cx="8604448" cy="1138138"/>
          </a:xfrm>
        </p:spPr>
        <p:txBody>
          <a:bodyPr>
            <a:noAutofit/>
          </a:bodyPr>
          <a:lstStyle/>
          <a:p>
            <a:pPr lvl="0" algn="l"/>
            <a:r>
              <a:rPr lang="en-US" altLang="ja-JP" sz="4000" dirty="0" smtClean="0"/>
              <a:t>Intended mathematics curriculum </a:t>
            </a:r>
            <a:br>
              <a:rPr lang="en-US" altLang="ja-JP" sz="4000" dirty="0" smtClean="0"/>
            </a:br>
            <a:r>
              <a:rPr lang="en-US" altLang="ja-JP" sz="4000" dirty="0" smtClean="0"/>
              <a:t>in Zambia (1)</a:t>
            </a:r>
            <a:endParaRPr kumimoji="1" lang="en-GB" sz="4000" dirty="0"/>
          </a:p>
        </p:txBody>
      </p:sp>
      <p:sp>
        <p:nvSpPr>
          <p:cNvPr id="3" name="コンテンツ プレースホルダ 2"/>
          <p:cNvSpPr>
            <a:spLocks noGrp="1"/>
          </p:cNvSpPr>
          <p:nvPr>
            <p:ph idx="1"/>
          </p:nvPr>
        </p:nvSpPr>
        <p:spPr>
          <a:xfrm>
            <a:off x="323528" y="1340768"/>
            <a:ext cx="8568952" cy="5328592"/>
          </a:xfrm>
        </p:spPr>
        <p:txBody>
          <a:bodyPr>
            <a:normAutofit/>
          </a:bodyPr>
          <a:lstStyle/>
          <a:p>
            <a:pPr marL="628650" indent="-546100">
              <a:buNone/>
            </a:pPr>
            <a:r>
              <a:rPr lang="en-US" altLang="ja-JP" sz="2800" dirty="0" smtClean="0"/>
              <a:t>It aims at enabling students acquire:</a:t>
            </a:r>
          </a:p>
          <a:p>
            <a:pPr marL="628650" indent="-266700"/>
            <a:r>
              <a:rPr lang="en-US" altLang="ja-JP" sz="2400" dirty="0" smtClean="0"/>
              <a:t>Mathematical knowledge and skills necessary for application in their daily lives</a:t>
            </a:r>
          </a:p>
          <a:p>
            <a:pPr marL="628650" indent="-266700"/>
            <a:r>
              <a:rPr lang="en-US" altLang="ja-JP" sz="2400" dirty="0" smtClean="0"/>
              <a:t>Numeracy</a:t>
            </a:r>
          </a:p>
          <a:p>
            <a:pPr marL="628650" indent="-266700"/>
            <a:r>
              <a:rPr lang="en-US" altLang="ja-JP" sz="2400" dirty="0" smtClean="0"/>
              <a:t>Communication of mathematical ideas among learners</a:t>
            </a:r>
          </a:p>
          <a:p>
            <a:pPr marL="628650" indent="-266700"/>
            <a:r>
              <a:rPr lang="en-US" altLang="ja-JP" sz="2400" dirty="0" smtClean="0"/>
              <a:t>Problem solving</a:t>
            </a:r>
          </a:p>
          <a:p>
            <a:pPr marL="628650" indent="-266700"/>
            <a:r>
              <a:rPr lang="en-US" altLang="ja-JP" sz="2400" dirty="0" smtClean="0"/>
              <a:t>Application to real life situations</a:t>
            </a:r>
          </a:p>
          <a:p>
            <a:pPr marL="628650" indent="-266700"/>
            <a:r>
              <a:rPr lang="en-US" altLang="ja-JP" sz="2400" dirty="0" smtClean="0"/>
              <a:t>Interest in mathematics</a:t>
            </a:r>
          </a:p>
          <a:p>
            <a:pPr marL="628650" indent="-266700"/>
            <a:r>
              <a:rPr lang="en-US" altLang="ja-JP" sz="2400" dirty="0" smtClean="0"/>
              <a:t>Social skills and attitudes (confidence, commitment, motivation)</a:t>
            </a:r>
          </a:p>
          <a:p>
            <a:pPr marL="82550" indent="0">
              <a:buNone/>
            </a:pPr>
            <a:endParaRPr lang="en-GB" altLang="ja-JP" sz="1600" dirty="0" smtClean="0"/>
          </a:p>
          <a:p>
            <a:pPr marL="534988" indent="-179388">
              <a:buNone/>
            </a:pPr>
            <a:r>
              <a:rPr lang="en-GB" altLang="ja-JP" sz="1600" dirty="0" smtClean="0"/>
              <a:t>Curriculum Development Centre (2003) </a:t>
            </a:r>
            <a:r>
              <a:rPr lang="en-GB" altLang="ja-JP" sz="1600" i="1" dirty="0" smtClean="0"/>
              <a:t>Zambia Basic Education Syllabi Grade 1-7</a:t>
            </a:r>
            <a:r>
              <a:rPr lang="en-GB" altLang="ja-JP" sz="1600" dirty="0" smtClean="0"/>
              <a:t>. Ministry of Education, Lusaka, Zambia.</a:t>
            </a:r>
            <a:endParaRPr lang="ja-JP" altLang="ja-JP" sz="1600" dirty="0" smtClean="0"/>
          </a:p>
        </p:txBody>
      </p:sp>
      <p:sp>
        <p:nvSpPr>
          <p:cNvPr id="4" name="スライド番号プレースホルダ 3"/>
          <p:cNvSpPr>
            <a:spLocks noGrp="1"/>
          </p:cNvSpPr>
          <p:nvPr>
            <p:ph type="sldNum" sz="quarter" idx="12"/>
          </p:nvPr>
        </p:nvSpPr>
        <p:spPr/>
        <p:txBody>
          <a:bodyPr/>
          <a:lstStyle/>
          <a:p>
            <a:fld id="{16C43456-7A1A-4417-A544-9D4CC0AE537A}" type="slidenum">
              <a:rPr kumimoji="1" lang="en-GB" smtClean="0"/>
              <a:pPr/>
              <a:t>8</a:t>
            </a:fld>
            <a:endParaRPr kumimoji="1" lang="en-GB"/>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39552" y="130622"/>
            <a:ext cx="8604448" cy="1138138"/>
          </a:xfrm>
        </p:spPr>
        <p:txBody>
          <a:bodyPr>
            <a:noAutofit/>
          </a:bodyPr>
          <a:lstStyle/>
          <a:p>
            <a:pPr lvl="0" algn="l"/>
            <a:r>
              <a:rPr lang="en-US" altLang="ja-JP" sz="4000" dirty="0" smtClean="0"/>
              <a:t>Intended mathematics curriculum </a:t>
            </a:r>
            <a:br>
              <a:rPr lang="en-US" altLang="ja-JP" sz="4000" dirty="0" smtClean="0"/>
            </a:br>
            <a:r>
              <a:rPr lang="en-US" altLang="ja-JP" sz="4000" dirty="0" smtClean="0"/>
              <a:t>in Zambia (2)</a:t>
            </a:r>
            <a:endParaRPr kumimoji="1" lang="en-GB" sz="4000" dirty="0"/>
          </a:p>
        </p:txBody>
      </p:sp>
      <p:sp>
        <p:nvSpPr>
          <p:cNvPr id="3" name="コンテンツ プレースホルダ 2"/>
          <p:cNvSpPr>
            <a:spLocks noGrp="1"/>
          </p:cNvSpPr>
          <p:nvPr>
            <p:ph idx="1"/>
          </p:nvPr>
        </p:nvSpPr>
        <p:spPr>
          <a:xfrm>
            <a:off x="323528" y="1340768"/>
            <a:ext cx="8568952" cy="4896544"/>
          </a:xfrm>
        </p:spPr>
        <p:txBody>
          <a:bodyPr>
            <a:normAutofit/>
          </a:bodyPr>
          <a:lstStyle/>
          <a:p>
            <a:pPr marL="82550" indent="0">
              <a:buNone/>
            </a:pPr>
            <a:r>
              <a:rPr lang="en-US" altLang="ja-JP" sz="2800" dirty="0" smtClean="0"/>
              <a:t>Teachers are expected to use a variety of approaches for teaching:</a:t>
            </a:r>
          </a:p>
          <a:p>
            <a:pPr marL="628650" indent="-266700"/>
            <a:r>
              <a:rPr lang="en-US" altLang="ja-JP" sz="2400" dirty="0" smtClean="0"/>
              <a:t>Learner-</a:t>
            </a:r>
            <a:r>
              <a:rPr lang="en-US" altLang="ja-JP" sz="2400" dirty="0" err="1" smtClean="0"/>
              <a:t>centred</a:t>
            </a:r>
            <a:r>
              <a:rPr lang="en-US" altLang="ja-JP" sz="2400" dirty="0" smtClean="0"/>
              <a:t> approach</a:t>
            </a:r>
          </a:p>
          <a:p>
            <a:pPr marL="628650" indent="-266700"/>
            <a:r>
              <a:rPr lang="en-US" altLang="ja-JP" sz="2400" dirty="0" smtClean="0"/>
              <a:t>Activity-based approach</a:t>
            </a:r>
          </a:p>
          <a:p>
            <a:pPr marL="628650" indent="-266700"/>
            <a:r>
              <a:rPr lang="en-US" altLang="ja-JP" sz="2400" dirty="0" smtClean="0"/>
              <a:t>Participatory approach</a:t>
            </a:r>
          </a:p>
          <a:p>
            <a:pPr marL="628650" indent="-266700"/>
            <a:r>
              <a:rPr lang="en-US" altLang="ja-JP" sz="2400" dirty="0" smtClean="0"/>
              <a:t>Context based approach</a:t>
            </a:r>
          </a:p>
          <a:p>
            <a:pPr marL="808038" indent="0">
              <a:buNone/>
            </a:pPr>
            <a:r>
              <a:rPr lang="en-US" altLang="ja-JP" sz="2400" dirty="0" smtClean="0"/>
              <a:t>(including problem solving, group work, role-play, fieldwork, case study and project work)</a:t>
            </a:r>
          </a:p>
          <a:p>
            <a:pPr marL="82550" indent="0">
              <a:buNone/>
            </a:pPr>
            <a:endParaRPr lang="en-GB" altLang="ja-JP" sz="1600" dirty="0" smtClean="0"/>
          </a:p>
          <a:p>
            <a:pPr marL="534988" indent="-179388">
              <a:buNone/>
            </a:pPr>
            <a:r>
              <a:rPr lang="en-GB" altLang="ja-JP" sz="1600" dirty="0" smtClean="0"/>
              <a:t>Curriculum Development Centre (2003) </a:t>
            </a:r>
            <a:r>
              <a:rPr lang="en-GB" altLang="ja-JP" sz="1600" i="1" dirty="0" smtClean="0"/>
              <a:t>Zambia Basic Education Syllabi Grade 1-7</a:t>
            </a:r>
            <a:r>
              <a:rPr lang="en-GB" altLang="ja-JP" sz="1600" dirty="0" smtClean="0"/>
              <a:t>. Ministry of Education, Lusaka, Zambia.</a:t>
            </a:r>
            <a:endParaRPr lang="ja-JP" altLang="ja-JP" sz="1600" dirty="0" smtClean="0"/>
          </a:p>
        </p:txBody>
      </p:sp>
      <p:sp>
        <p:nvSpPr>
          <p:cNvPr id="4" name="スライド番号プレースホルダ 3"/>
          <p:cNvSpPr>
            <a:spLocks noGrp="1"/>
          </p:cNvSpPr>
          <p:nvPr>
            <p:ph type="sldNum" sz="quarter" idx="12"/>
          </p:nvPr>
        </p:nvSpPr>
        <p:spPr/>
        <p:txBody>
          <a:bodyPr/>
          <a:lstStyle/>
          <a:p>
            <a:fld id="{16C43456-7A1A-4417-A544-9D4CC0AE537A}" type="slidenum">
              <a:rPr kumimoji="1" lang="en-GB" smtClean="0"/>
              <a:pPr/>
              <a:t>9</a:t>
            </a:fld>
            <a:endParaRPr kumimoji="1" lang="en-GB"/>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kinon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kinone</Template>
  <TotalTime>1</TotalTime>
  <Words>4989</Words>
  <Application>Microsoft Office PowerPoint</Application>
  <PresentationFormat>On-screen Show (4:3)</PresentationFormat>
  <Paragraphs>676</Paragraphs>
  <Slides>47</Slides>
  <Notes>32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47</vt:i4>
      </vt:variant>
    </vt:vector>
  </HeadingPairs>
  <TitlesOfParts>
    <vt:vector size="54" baseType="lpstr">
      <vt:lpstr>ＭＳ 明朝</vt:lpstr>
      <vt:lpstr>ＭＳ Ｐゴシック</vt:lpstr>
      <vt:lpstr>Arial</vt:lpstr>
      <vt:lpstr>Calibri</vt:lpstr>
      <vt:lpstr>Times New Roman</vt:lpstr>
      <vt:lpstr>Wingdings</vt:lpstr>
      <vt:lpstr>kinone</vt:lpstr>
      <vt:lpstr>PowerPoint Presentation</vt:lpstr>
      <vt:lpstr>Self-Introduction (on International cooperation) </vt:lpstr>
      <vt:lpstr>PowerPoint Presentation</vt:lpstr>
      <vt:lpstr>Background (1)</vt:lpstr>
      <vt:lpstr>Background (2)</vt:lpstr>
      <vt:lpstr>Objectives of this research</vt:lpstr>
      <vt:lpstr>Country involved in this research</vt:lpstr>
      <vt:lpstr>Intended mathematics curriculum  in Zambia (1)</vt:lpstr>
      <vt:lpstr>Intended mathematics curriculum  in Zambia (2)</vt:lpstr>
      <vt:lpstr>Framework for Analysis on Mathematics Teachers’ Reflection</vt:lpstr>
      <vt:lpstr>PowerPoint Presentation</vt:lpstr>
      <vt:lpstr>Framework for Analysis on Mathematics Teachers’ Reflection</vt:lpstr>
      <vt:lpstr>PowerPoint Presentation</vt:lpstr>
      <vt:lpstr>Framework for Analysis on Mathematics Teachers’ Reflection</vt:lpstr>
      <vt:lpstr>Framework for Analysis on Teacher’s Reflection</vt:lpstr>
      <vt:lpstr>PowerPoint Presentation</vt:lpstr>
      <vt:lpstr>Qualitative Data Analysis (Sato, 2008)</vt:lpstr>
      <vt:lpstr>PowerPoint Presentation</vt:lpstr>
      <vt:lpstr>PowerPoint Presentation</vt:lpstr>
      <vt:lpstr>PowerPoint Presentation</vt:lpstr>
      <vt:lpstr>Teachers involved in this research</vt:lpstr>
      <vt:lpstr>Data collected from teachers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Model of Mrs. Banda’s reflection</vt:lpstr>
      <vt:lpstr>PowerPoint Presentation</vt:lpstr>
      <vt:lpstr>PowerPoint Presentation</vt:lpstr>
      <vt:lpstr>PowerPoint Presentation</vt:lpstr>
      <vt:lpstr>Discussion (1)</vt:lpstr>
      <vt:lpstr>Discussion (2) </vt:lpstr>
      <vt:lpstr>Discussion (3)</vt:lpstr>
      <vt:lpstr>Discussion (4)</vt:lpstr>
      <vt:lpstr>Discussion (5)</vt:lpstr>
      <vt:lpstr>Discussion (6)</vt:lpstr>
      <vt:lpstr>Conclusion (1)</vt:lpstr>
      <vt:lpstr>Conclusion (2)</vt:lpstr>
      <vt:lpstr>Conclusion (3)</vt:lpstr>
      <vt:lpstr>Conclusion (4)</vt:lpstr>
      <vt:lpstr>Further works (1)</vt:lpstr>
      <vt:lpstr>Further works (2)</vt:lpstr>
      <vt:lpstr>Reference:</vt:lpstr>
      <vt:lpstr>Thank you for your attention.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Lucy Muthoni</dc:creator>
  <cp:lastModifiedBy>Neema Imbayi</cp:lastModifiedBy>
  <cp:revision>1</cp:revision>
  <dcterms:created xsi:type="dcterms:W3CDTF">2012-10-10T08:57:08Z</dcterms:created>
  <dcterms:modified xsi:type="dcterms:W3CDTF">2015-06-11T10:31:08Z</dcterms:modified>
</cp:coreProperties>
</file>